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1" r:id="rId5"/>
    <p:sldId id="275" r:id="rId6"/>
    <p:sldId id="261" r:id="rId7"/>
    <p:sldId id="263" r:id="rId8"/>
    <p:sldId id="276" r:id="rId9"/>
    <p:sldId id="264" r:id="rId10"/>
    <p:sldId id="278" r:id="rId11"/>
    <p:sldId id="277" r:id="rId12"/>
    <p:sldId id="273" r:id="rId13"/>
    <p:sldId id="274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F4DB-20D8-4E44-AF39-092954A22031}" type="datetimeFigureOut">
              <a:rPr lang="es-MX" smtClean="0"/>
              <a:pPr/>
              <a:t>13/10/2020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C46-7F88-4F8D-B68E-26CC40764F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F4DB-20D8-4E44-AF39-092954A22031}" type="datetimeFigureOut">
              <a:rPr lang="es-MX" smtClean="0"/>
              <a:pPr/>
              <a:t>13/10/2020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C46-7F88-4F8D-B68E-26CC40764F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F4DB-20D8-4E44-AF39-092954A22031}" type="datetimeFigureOut">
              <a:rPr lang="es-MX" smtClean="0"/>
              <a:pPr/>
              <a:t>13/10/2020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C46-7F88-4F8D-B68E-26CC40764F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F4DB-20D8-4E44-AF39-092954A22031}" type="datetimeFigureOut">
              <a:rPr lang="es-MX" smtClean="0"/>
              <a:pPr/>
              <a:t>13/10/2020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C46-7F88-4F8D-B68E-26CC40764F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F4DB-20D8-4E44-AF39-092954A22031}" type="datetimeFigureOut">
              <a:rPr lang="es-MX" smtClean="0"/>
              <a:pPr/>
              <a:t>13/10/2020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C46-7F88-4F8D-B68E-26CC40764F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F4DB-20D8-4E44-AF39-092954A22031}" type="datetimeFigureOut">
              <a:rPr lang="es-MX" smtClean="0"/>
              <a:pPr/>
              <a:t>13/10/2020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C46-7F88-4F8D-B68E-26CC40764F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F4DB-20D8-4E44-AF39-092954A22031}" type="datetimeFigureOut">
              <a:rPr lang="es-MX" smtClean="0"/>
              <a:pPr/>
              <a:t>13/10/2020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C46-7F88-4F8D-B68E-26CC40764F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F4DB-20D8-4E44-AF39-092954A22031}" type="datetimeFigureOut">
              <a:rPr lang="es-MX" smtClean="0"/>
              <a:pPr/>
              <a:t>13/10/2020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C46-7F88-4F8D-B68E-26CC40764F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F4DB-20D8-4E44-AF39-092954A22031}" type="datetimeFigureOut">
              <a:rPr lang="es-MX" smtClean="0"/>
              <a:pPr/>
              <a:t>13/10/2020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C46-7F88-4F8D-B68E-26CC40764F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F4DB-20D8-4E44-AF39-092954A22031}" type="datetimeFigureOut">
              <a:rPr lang="es-MX" smtClean="0"/>
              <a:pPr/>
              <a:t>13/10/2020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C46-7F88-4F8D-B68E-26CC40764F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F4DB-20D8-4E44-AF39-092954A22031}" type="datetimeFigureOut">
              <a:rPr lang="es-MX" smtClean="0"/>
              <a:pPr/>
              <a:t>13/10/2020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C46-7F88-4F8D-B68E-26CC40764F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BF4DB-20D8-4E44-AF39-092954A22031}" type="datetimeFigureOut">
              <a:rPr lang="es-MX" smtClean="0"/>
              <a:pPr/>
              <a:t>13/10/2020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45C46-7F88-4F8D-B68E-26CC40764F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uy/url?sa=i&amp;rct=j&amp;q=&amp;esrc=s&amp;source=images&amp;cd=&amp;cad=rja&amp;uact=8&amp;docid=xSiB5KCmvmRbDM&amp;tbnid=rJgkHzcYN6GJPM:&amp;ved=0CAUQjRw&amp;url=http://www.psicofarmacos.info/?contenido=drogas&amp;farma=dmt&amp;ei=4KPNU8TROYjP8AH88oHoAQ&amp;bvm=bv.71198958,d.b2U&amp;psig=AFQjCNGQpHGEK1f5IjE97_m3-KNIk8tEfQ&amp;ust=140607209105886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uy/url?sa=i&amp;rct=j&amp;q=ESTRUCTURA+DE+UNA+SINAPSIS+QU%C3%8DMICA+NEURONEURONAL&amp;source=images&amp;cd=&amp;cad=rja&amp;docid=yWD6ANIFsU5RKM&amp;tbnid=I-r0CHJ6vcYZXM:&amp;ved=0CAUQjRw&amp;url=http://scykness.wordpress.com/tag/sinapsis/&amp;ei=0HTtUZi3GpPo8wTK3ICwAw&amp;bvm=bv.49478099,d.eWU&amp;psig=AFQjCNGg4xqGAlzWCQ62B0kQmKBbvpkkug&amp;ust=13746024721851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uy/url?sa=i&amp;rct=j&amp;q=ESTRUCTURA+DE+UNA+SINAPSIS+QU%C3%8DMICA+NEURONEURONAL&amp;source=images&amp;cd=&amp;cad=rja&amp;docid=yWD6ANIFsU5RKM&amp;tbnid=I-r0CHJ6vcYZXM:&amp;ved=0CAUQjRw&amp;url=http://scykness.wordpress.com/tag/sinapsis/&amp;ei=0HTtUZi3GpPo8wTK3ICwAw&amp;bvm=bv.49478099,d.eWU&amp;psig=AFQjCNGg4xqGAlzWCQ62B0kQmKBbvpkkug&amp;ust=13746024721851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uy/url?sa=i&amp;rct=j&amp;q=ESTRUCTURA+DE+UNA+SINAPSIS+QU%C3%8DMICA+NEURONEURONAL&amp;source=images&amp;cd=&amp;cad=rja&amp;docid=yWD6ANIFsU5RKM&amp;tbnid=I-r0CHJ6vcYZXM:&amp;ved=0CAUQjRw&amp;url=http://scykness.wordpress.com/tag/isotropicos/&amp;ei=AXXtUYmRAoOa9QT2oIBg&amp;bvm=bv.49478099,d.eWU&amp;psig=AFQjCNGg4xqGAlzWCQ62B0kQmKBbvpkkug&amp;ust=137460247218512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uy/imgres?q=CANALES+PROTEICOS+PARA+EL+SODIO+Y+EL+POTASIO&amp;start=156&amp;biw=1301&amp;bih=570&amp;tbm=isch&amp;tbnid=QZCODCiBqkxMUM:&amp;imgrefurl=http://www.javeriana.edu.co/Facultades/Ciencias/neurobioquimica/libros/neurobioquimica/receptores.htm&amp;docid=oFvJwMo7ryUNhM&amp;imgurl=http://www.javeriana.edu.co/Facultades/Ciencias/neurobioquimica/libros/neurobioquimica/ionotrop.jpg&amp;w=311&amp;h=405&amp;ei=b4LtUcqQE-7_4APX1YHABA&amp;zoom=1&amp;ved=1t:3588,r:56,s:100,i:172&amp;iact=rc&amp;page=11&amp;tbnh=174&amp;tbnw=134&amp;ndsp=21&amp;tx=74.66667175292969&amp;ty=119.3333435058593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1412776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  <a:t>TRANSMISIÓN DE IMPULSOS NERVIOSOS </a:t>
            </a:r>
            <a:b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  <a:t>DE NEURONA A NEURONA</a:t>
            </a:r>
            <a:endParaRPr lang="es-MX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8892480" cy="18002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es-MX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DÓNDE  OCURRE:  </a:t>
            </a:r>
            <a:r>
              <a:rPr lang="es-MX" sz="2400" b="1" dirty="0" smtClean="0">
                <a:solidFill>
                  <a:schemeClr val="tx1"/>
                </a:solidFill>
              </a:rPr>
              <a:t>En puntos de </a:t>
            </a:r>
            <a:r>
              <a:rPr lang="es-MX" sz="2400" b="1" u="sng" dirty="0" smtClean="0">
                <a:solidFill>
                  <a:schemeClr val="tx1"/>
                </a:solidFill>
              </a:rPr>
              <a:t>contacto funcional (en pocos casos anatómicos</a:t>
            </a:r>
            <a:r>
              <a:rPr lang="es-MX" sz="2400" b="1" dirty="0" smtClean="0">
                <a:solidFill>
                  <a:schemeClr val="tx1"/>
                </a:solidFill>
              </a:rPr>
              <a:t>)llamados </a:t>
            </a:r>
          </a:p>
          <a:p>
            <a:pPr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</a:rPr>
              <a:t>SINAPSIS NEURO -NEURONALES</a:t>
            </a:r>
            <a:endParaRPr lang="es-MX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 flipH="1">
            <a:off x="3491880" y="4509120"/>
            <a:ext cx="2304256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</a:rPr>
              <a:t>Una neurona puede establecer miles de sinapsis con otras</a:t>
            </a:r>
            <a:endParaRPr lang="es-MX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95536" y="3140968"/>
            <a:ext cx="2808312" cy="246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51520" y="5589240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Micrografía electrónica(</a:t>
            </a:r>
            <a:r>
              <a:rPr lang="es-MX" sz="1200" b="1" dirty="0" smtClean="0"/>
              <a:t>M.E.B.12.000x</a:t>
            </a:r>
            <a:r>
              <a:rPr lang="es-MX" sz="1400" b="1" dirty="0" smtClean="0"/>
              <a:t>): se observan múltiples botones terminales en un soma neuronal.</a:t>
            </a:r>
            <a:endParaRPr lang="es-MX" sz="1400" b="1" dirty="0"/>
          </a:p>
        </p:txBody>
      </p:sp>
      <p:pic>
        <p:nvPicPr>
          <p:cNvPr id="8" name="3 Marcador de contenido" descr="http://www.ht.org.ar/histologia/NUEVAS%20UNIDADES/unidades/unidad6b/imagenes/dir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924944"/>
            <a:ext cx="28083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012160" y="5949280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Microfotografía electrónica </a:t>
            </a:r>
            <a:r>
              <a:rPr lang="es-MX" sz="1200" b="1" dirty="0" smtClean="0"/>
              <a:t>(M.E.T. 14.000x) </a:t>
            </a:r>
            <a:r>
              <a:rPr lang="es-MX" sz="1400" b="1" dirty="0" smtClean="0"/>
              <a:t>de una sinapsis.</a:t>
            </a:r>
          </a:p>
          <a:p>
            <a:r>
              <a:rPr lang="es-MX" sz="14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s-MX" sz="1400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neurona </a:t>
            </a:r>
            <a:r>
              <a:rPr lang="es-MX" sz="1400" dirty="0" err="1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presináptica</a:t>
            </a:r>
            <a:endParaRPr lang="es-MX" sz="1400" dirty="0" smtClean="0">
              <a:solidFill>
                <a:srgbClr val="320F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MX" sz="14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D- </a:t>
            </a:r>
            <a:r>
              <a:rPr lang="es-MX" sz="1400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neurona </a:t>
            </a:r>
            <a:r>
              <a:rPr lang="es-MX" sz="1400" dirty="0" err="1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postsináptica</a:t>
            </a:r>
            <a:endParaRPr lang="es-MX" sz="1400" b="1" dirty="0">
              <a:solidFill>
                <a:srgbClr val="3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064500" cy="404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800" b="1" u="sng" dirty="0">
                <a:solidFill>
                  <a:schemeClr val="accent4">
                    <a:lumMod val="50000"/>
                  </a:schemeClr>
                </a:solidFill>
              </a:rPr>
              <a:t>ACCIÓN DE LAS DROGAS SOBRE LAS SINAPSIS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8" y="549275"/>
            <a:ext cx="8856662" cy="61928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MX" sz="4300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s-MX" sz="9600" b="1" dirty="0">
                <a:solidFill>
                  <a:schemeClr val="accent4">
                    <a:lumMod val="50000"/>
                  </a:schemeClr>
                </a:solidFill>
              </a:rPr>
              <a:t>Drogas estimulantes de las sinapsis </a:t>
            </a:r>
            <a:r>
              <a:rPr lang="es-MX" sz="9600" dirty="0"/>
              <a:t>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4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4800" dirty="0"/>
              <a:t>       </a:t>
            </a:r>
            <a:r>
              <a:rPr lang="es-MX" sz="9600" dirty="0"/>
              <a:t> </a:t>
            </a:r>
            <a:r>
              <a:rPr lang="es-MX" sz="9600" b="1" dirty="0">
                <a:solidFill>
                  <a:schemeClr val="accent4">
                    <a:lumMod val="50000"/>
                  </a:schemeClr>
                </a:solidFill>
              </a:rPr>
              <a:t>1 </a:t>
            </a:r>
            <a:r>
              <a:rPr lang="es-MX" sz="4800" b="1" dirty="0">
                <a:solidFill>
                  <a:schemeClr val="accent4">
                    <a:lumMod val="50000"/>
                  </a:schemeClr>
                </a:solidFill>
              </a:rPr>
              <a:t>–</a:t>
            </a:r>
            <a:r>
              <a:rPr lang="es-MX" sz="4800" dirty="0"/>
              <a:t> </a:t>
            </a:r>
            <a:r>
              <a:rPr lang="es-MX" sz="8000" dirty="0"/>
              <a:t>Algunas drogas </a:t>
            </a:r>
            <a:r>
              <a:rPr lang="es-MX" sz="8000" b="1" u="sng" dirty="0">
                <a:solidFill>
                  <a:srgbClr val="0070C0"/>
                </a:solidFill>
              </a:rPr>
              <a:t>bloquean las proteínas </a:t>
            </a:r>
            <a:r>
              <a:rPr lang="es-MX" sz="8000" b="1" u="sng" dirty="0" err="1">
                <a:solidFill>
                  <a:srgbClr val="0070C0"/>
                </a:solidFill>
              </a:rPr>
              <a:t>recaptadoras</a:t>
            </a:r>
            <a:r>
              <a:rPr lang="es-MX" sz="8000" dirty="0"/>
              <a:t>,  aumentando el  efecto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8000" dirty="0"/>
              <a:t>           de ciertos neurotransmisores estimulantes del Sistema Nervioso.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4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4800" b="1" dirty="0"/>
              <a:t>                            </a:t>
            </a:r>
            <a:r>
              <a:rPr lang="es-MX" sz="7200" b="1" dirty="0"/>
              <a:t>Ej.  COCAÍNA       -          ANTIDEPRESIVOS  DE USO MÉDICO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4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4800" dirty="0"/>
              <a:t>    </a:t>
            </a:r>
            <a:r>
              <a:rPr lang="es-MX" sz="5600" b="1" dirty="0"/>
              <a:t>Actúan como bloqueadores de la </a:t>
            </a:r>
            <a:r>
              <a:rPr lang="es-MX" sz="5600" b="1" dirty="0" err="1"/>
              <a:t>recaptación</a:t>
            </a:r>
            <a:r>
              <a:rPr lang="es-MX" sz="5600" b="1" dirty="0"/>
              <a:t> de SEROTONINA 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5600" b="1" dirty="0"/>
              <a:t>    DOPAMINA, neurotransmisores involucrados en sinapsis de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5600" b="1" dirty="0"/>
              <a:t>    gratificación, experiencias placenteras, regulación del estado de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5600" b="1" dirty="0"/>
              <a:t>    ánimo y  motivación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5600" b="1" dirty="0"/>
              <a:t>    Provocan por lo tanto, el aumento de la síntesis y liberación de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5600" b="1" dirty="0"/>
              <a:t>    estos neurotransmisores.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37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37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7200" dirty="0"/>
              <a:t>   </a:t>
            </a:r>
            <a:r>
              <a:rPr lang="es-MX" sz="7200" b="1" dirty="0">
                <a:solidFill>
                  <a:schemeClr val="accent4">
                    <a:lumMod val="50000"/>
                  </a:schemeClr>
                </a:solidFill>
              </a:rPr>
              <a:t>Pueden generar dependencia ya que su consumo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7200" b="1" dirty="0">
                <a:solidFill>
                  <a:schemeClr val="accent4">
                    <a:lumMod val="50000"/>
                  </a:schemeClr>
                </a:solidFill>
              </a:rPr>
              <a:t>   prolongado provoca una adaptación del cerebro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7200" b="1" dirty="0">
                <a:solidFill>
                  <a:schemeClr val="accent4">
                    <a:lumMod val="50000"/>
                  </a:schemeClr>
                </a:solidFill>
              </a:rPr>
              <a:t>   a mayores concentraciones  de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7200" b="1" dirty="0">
                <a:solidFill>
                  <a:schemeClr val="accent4">
                    <a:lumMod val="50000"/>
                  </a:schemeClr>
                </a:solidFill>
              </a:rPr>
              <a:t>   neurotransmisores que generan sensaciones placenteras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4400" b="1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8000" b="1" dirty="0"/>
              <a:t>  </a:t>
            </a:r>
            <a:r>
              <a:rPr lang="es-MX" sz="8000" b="1" dirty="0">
                <a:solidFill>
                  <a:schemeClr val="accent4">
                    <a:lumMod val="50000"/>
                  </a:schemeClr>
                </a:solidFill>
              </a:rPr>
              <a:t>2-</a:t>
            </a:r>
            <a:r>
              <a:rPr lang="es-MX" sz="8000" dirty="0"/>
              <a:t> Otras drogas</a:t>
            </a:r>
            <a:r>
              <a:rPr lang="es-MX" sz="8000" b="1" dirty="0"/>
              <a:t> </a:t>
            </a:r>
            <a:r>
              <a:rPr lang="es-MX" sz="8000" dirty="0"/>
              <a:t>son </a:t>
            </a:r>
            <a:r>
              <a:rPr lang="es-MX" sz="8000" b="1" u="sng" dirty="0">
                <a:solidFill>
                  <a:srgbClr val="0070C0"/>
                </a:solidFill>
              </a:rPr>
              <a:t>moléculas similares a ciertos neurotransmisores, que se unen a sus receptores específicos</a:t>
            </a:r>
            <a:r>
              <a:rPr lang="es-MX" sz="8000" b="1" dirty="0"/>
              <a:t> </a:t>
            </a:r>
            <a:r>
              <a:rPr lang="es-MX" sz="8000" dirty="0"/>
              <a:t>provocando su misma acción en forma aumentada.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8000" dirty="0"/>
              <a:t> </a:t>
            </a:r>
            <a:endParaRPr lang="es-MX" sz="4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7200" dirty="0"/>
              <a:t>                          Ej.  </a:t>
            </a:r>
            <a:r>
              <a:rPr lang="es-MX" sz="7200" b="1" dirty="0"/>
              <a:t>OPIÁCEOS (MORFINA, HEROÍNA) </a:t>
            </a:r>
            <a:r>
              <a:rPr lang="es-MX" sz="7200" dirty="0"/>
              <a:t>– similares a las ENDORFINAS (neurotransmisores que participan en la interrupción de la transmisión de dolor) y se unen a sus receptores aumentando su acción y produciendo  sedación.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24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2400" dirty="0"/>
          </a:p>
        </p:txBody>
      </p:sp>
      <p:pic>
        <p:nvPicPr>
          <p:cNvPr id="4" name="irc_mi" descr="http://www.psicofarmacos.info/images/graficos/DATco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76475"/>
            <a:ext cx="37449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424936" cy="4392488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MX" sz="3100" b="1" dirty="0">
                <a:solidFill>
                  <a:schemeClr val="accent4">
                    <a:lumMod val="50000"/>
                  </a:schemeClr>
                </a:solidFill>
              </a:rPr>
              <a:t>Drogas</a:t>
            </a:r>
            <a:r>
              <a:rPr lang="es-MX" sz="31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MX" sz="3100" b="1" dirty="0">
                <a:solidFill>
                  <a:schemeClr val="accent4">
                    <a:lumMod val="50000"/>
                  </a:schemeClr>
                </a:solidFill>
              </a:rPr>
              <a:t>inhibidoras de las sinapsis –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MX" sz="1800" b="1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100" dirty="0"/>
              <a:t>     </a:t>
            </a:r>
            <a:r>
              <a:rPr lang="es-MX" sz="3100" b="1" dirty="0"/>
              <a:t>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100" dirty="0"/>
              <a:t>       Se trata de </a:t>
            </a:r>
            <a:r>
              <a:rPr lang="es-MX" sz="3100" b="1" u="sng" dirty="0">
                <a:solidFill>
                  <a:srgbClr val="0070C0"/>
                </a:solidFill>
              </a:rPr>
              <a:t>moléculas similares a ciertos </a:t>
            </a:r>
            <a:r>
              <a:rPr lang="es-MX" sz="3100" b="1" u="sng" dirty="0" err="1">
                <a:solidFill>
                  <a:srgbClr val="0070C0"/>
                </a:solidFill>
              </a:rPr>
              <a:t>neurotrasmisores</a:t>
            </a:r>
            <a:r>
              <a:rPr lang="es-MX" sz="3100" dirty="0"/>
              <a:t>, que se unen a sus receptores</a:t>
            </a:r>
            <a:r>
              <a:rPr lang="es-MX" sz="3100" b="1" dirty="0"/>
              <a:t> </a:t>
            </a:r>
            <a:r>
              <a:rPr lang="es-MX" sz="3100" dirty="0"/>
              <a:t>específicos en la membrana </a:t>
            </a:r>
            <a:r>
              <a:rPr lang="es-MX" sz="3100" dirty="0" err="1"/>
              <a:t>postsináptica</a:t>
            </a:r>
            <a:r>
              <a:rPr lang="es-MX" sz="3100" dirty="0"/>
              <a:t>, </a:t>
            </a:r>
            <a:r>
              <a:rPr lang="es-MX" sz="3100" b="1" u="sng" dirty="0">
                <a:solidFill>
                  <a:srgbClr val="0070C0"/>
                </a:solidFill>
              </a:rPr>
              <a:t>bloqueando la acción de los verdaderos.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23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300" dirty="0"/>
              <a:t>  Ej. </a:t>
            </a:r>
            <a:r>
              <a:rPr lang="es-MX" sz="2300" b="1" dirty="0"/>
              <a:t>RELAJANTES MUSCULARES DE USO MÉDICO </a:t>
            </a:r>
            <a:r>
              <a:rPr lang="es-MX" sz="2300" dirty="0"/>
              <a:t>– similares a la ACETILCOLINA (neurotransmisor estimulante de células musculares), bloquean su receptores </a:t>
            </a:r>
            <a:r>
              <a:rPr lang="es-MX" sz="2300" dirty="0" err="1"/>
              <a:t>postsinápticos</a:t>
            </a:r>
            <a:r>
              <a:rPr lang="es-MX" sz="2300" dirty="0"/>
              <a:t> e inhiben la contracción muscular.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800" dirty="0"/>
              <a:t>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300" b="1" dirty="0">
                <a:solidFill>
                  <a:schemeClr val="accent4">
                    <a:lumMod val="50000"/>
                  </a:schemeClr>
                </a:solidFill>
              </a:rPr>
              <a:t>                ESTAS SUSTANCIAS, EN DOSIS MAYORES COMPONEN VENENOS E INSECTICIDAS, GENERANDO PARÁLISIS  MUSCULAR RESPIRATORIA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b="1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800" b="1" dirty="0">
                <a:solidFill>
                  <a:schemeClr val="accent4">
                    <a:lumMod val="50000"/>
                  </a:schemeClr>
                </a:solidFill>
              </a:rPr>
              <a:t>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b="1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b="1" dirty="0">
              <a:ln w="635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600" b="1" dirty="0">
                <a:solidFill>
                  <a:schemeClr val="accent4">
                    <a:lumMod val="50000"/>
                  </a:schemeClr>
                </a:solidFill>
              </a:rPr>
              <a:t>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21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2100" b="1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4005064"/>
            <a:ext cx="7848872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b="1" dirty="0">
              <a:ln w="9525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b="1" dirty="0">
              <a:ln w="9525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ln w="9525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</a:rPr>
              <a:t>                                              </a:t>
            </a:r>
            <a:r>
              <a:rPr lang="es-MX" sz="2000" b="1" dirty="0">
                <a:ln w="952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Rounded MT Bold" pitchFamily="34" charset="0"/>
              </a:rPr>
              <a:t>LABILIDAD SINÁPTICA: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>
              <a:ln w="9525">
                <a:solidFill>
                  <a:schemeClr val="tx1"/>
                </a:solidFill>
              </a:ln>
              <a:solidFill>
                <a:srgbClr val="C00000"/>
              </a:solidFill>
              <a:latin typeface="Arial Rounded MT Bold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ln w="952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Rounded MT Bold" pitchFamily="34" charset="0"/>
              </a:rPr>
              <a:t>       La administración prolongada de un fármaco o droga puede llegar a establecer cambios estructurales o funcionales que denominamos cambios </a:t>
            </a:r>
            <a:r>
              <a:rPr lang="es-MX" sz="2000" b="1" dirty="0" err="1">
                <a:ln w="952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Rounded MT Bold" pitchFamily="34" charset="0"/>
              </a:rPr>
              <a:t>adptativos</a:t>
            </a:r>
            <a:r>
              <a:rPr lang="es-MX" sz="2000" b="1" dirty="0">
                <a:ln w="952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Rounded MT Bold" pitchFamily="34" charset="0"/>
              </a:rPr>
              <a:t> y ante los cuales surgen problema de tolerancia y de dependencia fisiológica</a:t>
            </a:r>
          </a:p>
        </p:txBody>
      </p:sp>
    </p:spTree>
    <p:extLst>
      <p:ext uri="{BB962C8B-B14F-4D97-AF65-F5344CB8AC3E}">
        <p14:creationId xmlns:p14="http://schemas.microsoft.com/office/powerpoint/2010/main" val="3210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http://www.ht.org.ar/histologia/NUEVAS%20UNIDADES/unidades/unidad6b/imagenes/dir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20688"/>
            <a:ext cx="41764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043608" y="422108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Microfotografía electrónica de una sinapsis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8553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Estas imágenes muestran los dos tipos de sinapsis existentes: 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4" name="irc_mi" descr="http://scykness.files.wordpress.com/2013/04/3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7547"/>
          <a:stretch>
            <a:fillRect/>
          </a:stretch>
        </p:blipFill>
        <p:spPr bwMode="auto">
          <a:xfrm>
            <a:off x="179512" y="1484784"/>
            <a:ext cx="5544616" cy="32403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6" name="Picture 2" descr="http://t2.gstatic.com/images?q=tbn:ANd9GcQedWn13fIBbv_e2hUz-1vJl_7hh3WxRg3Vq3ofxND9cGGC4oG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520" y="1844824"/>
            <a:ext cx="2892563" cy="22459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6" name="5 Conector curvado"/>
          <p:cNvCxnSpPr/>
          <p:nvPr/>
        </p:nvCxnSpPr>
        <p:spPr>
          <a:xfrm rot="16200000" flipH="1">
            <a:off x="2195736" y="3356992"/>
            <a:ext cx="2880320" cy="144016"/>
          </a:xfrm>
          <a:prstGeom prst="curvedConnector3">
            <a:avLst>
              <a:gd name="adj1" fmla="val 50000"/>
            </a:avLst>
          </a:prstGeom>
          <a:ln w="4762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275856" y="486916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2">
                    <a:lumMod val="75000"/>
                  </a:schemeClr>
                </a:solidFill>
              </a:rPr>
              <a:t>FLUJO DE IONES</a:t>
            </a:r>
            <a:endParaRPr lang="es-MX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1560" y="544522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MX" b="1" dirty="0" smtClean="0">
                <a:solidFill>
                  <a:srgbClr val="002060"/>
                </a:solidFill>
              </a:rPr>
              <a:t>¿En qué se diferencian ambos tipos de sinapsis?</a:t>
            </a:r>
          </a:p>
          <a:p>
            <a:pPr>
              <a:buFont typeface="Wingdings" pitchFamily="2" charset="2"/>
              <a:buChar char="v"/>
            </a:pPr>
            <a:r>
              <a:rPr lang="es-MX" b="1" dirty="0" smtClean="0">
                <a:solidFill>
                  <a:srgbClr val="002060"/>
                </a:solidFill>
              </a:rPr>
              <a:t>¿Qué nombre se le atribuye a cada tipo?</a:t>
            </a:r>
            <a:endParaRPr lang="es-MX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4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stoemb.fmed.edu.uy/sites/www.histoemb.fmed.edu.uy/files/galeria/CCBB5121-354A-4CC9-97E9-2D802DA9F87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320752" cy="54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566124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Terminales </a:t>
            </a:r>
            <a:r>
              <a:rPr lang="es-UY" dirty="0" err="1"/>
              <a:t>axónicas</a:t>
            </a:r>
            <a:r>
              <a:rPr lang="es-UY" dirty="0"/>
              <a:t> haciendo sinapsis con un soma neuronal en la médula espinal. Observe las expansiones terminales del axón (botones sinápticos) en el sitio de la sinapsis. Impregnación </a:t>
            </a:r>
            <a:r>
              <a:rPr lang="es-UY" dirty="0" err="1"/>
              <a:t>argéntica</a:t>
            </a:r>
            <a:r>
              <a:rPr lang="es-UY" dirty="0"/>
              <a:t> de Cajal.</a:t>
            </a:r>
          </a:p>
        </p:txBody>
      </p:sp>
    </p:spTree>
    <p:extLst>
      <p:ext uri="{BB962C8B-B14F-4D97-AF65-F5344CB8AC3E}">
        <p14:creationId xmlns:p14="http://schemas.microsoft.com/office/powerpoint/2010/main" val="15839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b="1" dirty="0" smtClean="0">
                <a:solidFill>
                  <a:schemeClr val="accent6"/>
                </a:solidFill>
              </a:rPr>
              <a:t>    </a:t>
            </a:r>
            <a:r>
              <a:rPr lang="es-MX" sz="2800" b="1" u="sng" dirty="0" smtClean="0">
                <a:solidFill>
                  <a:schemeClr val="accent6">
                    <a:lumMod val="75000"/>
                  </a:schemeClr>
                </a:solidFill>
              </a:rPr>
              <a:t>COMPONENTES DE UNA SINAPSIS NEURO-NEURONAL</a:t>
            </a:r>
            <a:r>
              <a:rPr lang="es-MX" sz="2800" dirty="0" smtClean="0">
                <a:solidFill>
                  <a:schemeClr val="accent6"/>
                </a:solidFill>
              </a:rPr>
              <a:t>:</a:t>
            </a:r>
          </a:p>
          <a:p>
            <a:pPr>
              <a:buNone/>
            </a:pPr>
            <a:endParaRPr lang="es-MX" sz="2800" dirty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s-MX" sz="2000" b="1" dirty="0" smtClean="0"/>
              <a:t>NEURONA                ESPACIO O HENDIDURA            NEURONA POSTSINÁPTICA</a:t>
            </a:r>
          </a:p>
          <a:p>
            <a:pPr>
              <a:buNone/>
            </a:pPr>
            <a:r>
              <a:rPr lang="es-MX" sz="2000" b="1" dirty="0" smtClean="0"/>
              <a:t>PRESINÁPTICA                      SINÁPTICA                                                        </a:t>
            </a:r>
            <a:r>
              <a:rPr lang="es-MX" sz="2000" dirty="0" smtClean="0"/>
              <a:t>SE INHIBE</a:t>
            </a:r>
          </a:p>
          <a:p>
            <a:pPr>
              <a:buNone/>
            </a:pPr>
            <a:r>
              <a:rPr lang="es-MX" sz="2000" dirty="0"/>
              <a:t> </a:t>
            </a:r>
            <a:r>
              <a:rPr lang="es-MX" sz="2000" dirty="0" smtClean="0"/>
              <a:t>  </a:t>
            </a:r>
            <a:r>
              <a:rPr lang="es-MX" sz="1400" dirty="0" smtClean="0"/>
              <a:t>BOTÓN del  TERMINAL AXÓNICO                                                                                                                    </a:t>
            </a:r>
            <a:r>
              <a:rPr lang="es-MX" sz="2000" dirty="0" smtClean="0"/>
              <a:t>SE EXCITA</a:t>
            </a:r>
          </a:p>
          <a:p>
            <a:pPr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                                        </a:t>
            </a:r>
            <a:r>
              <a:rPr lang="es-MX" sz="1400" dirty="0" smtClean="0"/>
              <a:t>variable según el tipo</a:t>
            </a:r>
            <a:endParaRPr lang="es-MX" sz="2000" dirty="0" smtClean="0"/>
          </a:p>
          <a:p>
            <a:pPr>
              <a:buNone/>
            </a:pPr>
            <a:r>
              <a:rPr lang="es-MX" sz="2000" dirty="0" smtClean="0"/>
              <a:t>                                                                                                     SOMA (sinapsis </a:t>
            </a:r>
            <a:r>
              <a:rPr lang="es-MX" sz="2000" dirty="0" err="1" smtClean="0"/>
              <a:t>axo</a:t>
            </a:r>
            <a:r>
              <a:rPr lang="es-MX" sz="2000" dirty="0" smtClean="0"/>
              <a:t>-somática)</a:t>
            </a:r>
          </a:p>
          <a:p>
            <a:pPr>
              <a:buNone/>
            </a:pPr>
            <a:r>
              <a:rPr lang="es-MX" sz="2000" dirty="0" smtClean="0"/>
              <a:t>                                                                                                    DENDRITAS o sus ESPINAS  </a:t>
            </a:r>
          </a:p>
          <a:p>
            <a:pPr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                                                                                              (sinapsis </a:t>
            </a:r>
            <a:r>
              <a:rPr lang="es-MX" sz="2000" dirty="0" err="1" smtClean="0"/>
              <a:t>axo</a:t>
            </a:r>
            <a:r>
              <a:rPr lang="es-MX" sz="2000" dirty="0" smtClean="0"/>
              <a:t>-dendrítica)</a:t>
            </a:r>
          </a:p>
          <a:p>
            <a:pPr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s-MX" sz="2000" b="1" dirty="0" smtClean="0"/>
              <a:t>                                                                                      </a:t>
            </a:r>
            <a:r>
              <a:rPr lang="es-MX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Observando la lámina, deduce qué                         </a:t>
            </a:r>
          </a:p>
          <a:p>
            <a:pPr>
              <a:buNone/>
            </a:pPr>
            <a:r>
              <a:rPr lang="es-MX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partes de la neurona </a:t>
            </a:r>
            <a:r>
              <a:rPr lang="es-MX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postsináptica</a:t>
            </a:r>
            <a:r>
              <a:rPr lang="es-MX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s-MX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pueden participar en una sinapsis</a:t>
            </a:r>
            <a:endParaRPr lang="es-MX" sz="2000" b="1" i="1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6228184" y="206084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6228184" y="242088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6228184" y="177281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899592" y="213285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563888" y="220486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364088" y="1772816"/>
            <a:ext cx="0" cy="1728192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5364088" y="3140968"/>
            <a:ext cx="432048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5364088" y="3501008"/>
            <a:ext cx="432048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55576" y="3501008"/>
            <a:ext cx="3240360" cy="3220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Estas imágenes muestran dos tipos de sinapsis: 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4" name="irc_mi" descr="http://scykness.files.wordpress.com/2013/04/3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7547"/>
          <a:stretch>
            <a:fillRect/>
          </a:stretch>
        </p:blipFill>
        <p:spPr bwMode="auto">
          <a:xfrm>
            <a:off x="179512" y="1484784"/>
            <a:ext cx="5544616" cy="32403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6" name="Picture 2" descr="http://t2.gstatic.com/images?q=tbn:ANd9GcQedWn13fIBbv_e2hUz-1vJl_7hh3WxRg3Vq3ofxND9cGGC4oG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520" y="1844824"/>
            <a:ext cx="2892563" cy="22459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6" name="5 Conector curvado"/>
          <p:cNvCxnSpPr/>
          <p:nvPr/>
        </p:nvCxnSpPr>
        <p:spPr>
          <a:xfrm rot="16200000" flipH="1">
            <a:off x="2195736" y="3356992"/>
            <a:ext cx="2880320" cy="144016"/>
          </a:xfrm>
          <a:prstGeom prst="curvedConnector3">
            <a:avLst>
              <a:gd name="adj1" fmla="val 50000"/>
            </a:avLst>
          </a:prstGeom>
          <a:ln w="4762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275856" y="486916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2">
                    <a:lumMod val="75000"/>
                  </a:schemeClr>
                </a:solidFill>
              </a:rPr>
              <a:t>FLUJO DE IONES</a:t>
            </a:r>
            <a:endParaRPr lang="es-MX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1560" y="544522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MX" b="1" dirty="0" smtClean="0">
                <a:solidFill>
                  <a:srgbClr val="002060"/>
                </a:solidFill>
              </a:rPr>
              <a:t>¿En qué se diferencian ambos tipos de sinapsis?</a:t>
            </a:r>
          </a:p>
          <a:p>
            <a:pPr>
              <a:buFont typeface="Wingdings" pitchFamily="2" charset="2"/>
              <a:buChar char="v"/>
            </a:pPr>
            <a:r>
              <a:rPr lang="es-MX" b="1" dirty="0" smtClean="0">
                <a:solidFill>
                  <a:srgbClr val="002060"/>
                </a:solidFill>
              </a:rPr>
              <a:t>¿Qué nombre se le atribuye a cada tipo?</a:t>
            </a:r>
            <a:endParaRPr lang="es-MX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6013" y="0"/>
            <a:ext cx="7581900" cy="692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200" b="1" u="sng" dirty="0">
                <a:solidFill>
                  <a:schemeClr val="accent6">
                    <a:lumMod val="75000"/>
                  </a:schemeClr>
                </a:solidFill>
              </a:rPr>
              <a:t>FISIOLOGÍA   DE   UNA   </a:t>
            </a:r>
            <a:r>
              <a:rPr lang="es-MX" sz="3200" b="1" u="sng" dirty="0" smtClean="0">
                <a:solidFill>
                  <a:schemeClr val="accent6">
                    <a:lumMod val="75000"/>
                  </a:schemeClr>
                </a:solidFill>
              </a:rPr>
              <a:t>SINAPSIS QUÍMICA</a:t>
            </a:r>
            <a:endParaRPr lang="es-MX" sz="32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023938"/>
            <a:ext cx="6402387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8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0"/>
            <a:ext cx="7581528" cy="620688"/>
          </a:xfrm>
        </p:spPr>
        <p:txBody>
          <a:bodyPr>
            <a:normAutofit/>
          </a:bodyPr>
          <a:lstStyle/>
          <a:p>
            <a:r>
              <a:rPr lang="es-MX" sz="2800" b="1" u="sng" dirty="0" smtClean="0">
                <a:solidFill>
                  <a:schemeClr val="accent6">
                    <a:lumMod val="75000"/>
                  </a:schemeClr>
                </a:solidFill>
              </a:rPr>
              <a:t>FISIOLOGÍA   de una  SINAPSIS  QUÍMICA</a:t>
            </a:r>
            <a:endParaRPr lang="es-MX" sz="2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http://scykness.files.wordpress.com/2013/04/5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 t="7129" r="3509"/>
          <a:stretch>
            <a:fillRect/>
          </a:stretch>
        </p:blipFill>
        <p:spPr bwMode="auto">
          <a:xfrm>
            <a:off x="150321" y="620688"/>
            <a:ext cx="8886175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MX" sz="3200" b="1" u="sng" dirty="0" smtClean="0">
                <a:solidFill>
                  <a:srgbClr val="0070C0"/>
                </a:solidFill>
              </a:rPr>
              <a:t>ACCIÓN DE LOS NEUROTRANSMISORES</a:t>
            </a:r>
            <a:endParaRPr lang="es-MX" sz="3200" b="1" u="sng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805264"/>
          </a:xfrm>
        </p:spPr>
        <p:txBody>
          <a:bodyPr>
            <a:normAutofit fontScale="92500" lnSpcReduction="20000"/>
          </a:bodyPr>
          <a:lstStyle/>
          <a:p>
            <a:r>
              <a:rPr lang="es-MX" sz="2000" dirty="0" smtClean="0"/>
              <a:t>M</a:t>
            </a:r>
            <a:r>
              <a:rPr lang="es-MX" sz="2000" b="1" dirty="0" smtClean="0"/>
              <a:t>ensajeros químicos </a:t>
            </a:r>
            <a:r>
              <a:rPr lang="es-MX" sz="2000" dirty="0" smtClean="0"/>
              <a:t>entre ambas neuronas.</a:t>
            </a:r>
          </a:p>
          <a:p>
            <a:r>
              <a:rPr lang="es-MX" sz="2000" b="1" dirty="0" smtClean="0"/>
              <a:t>Difunden </a:t>
            </a:r>
            <a:r>
              <a:rPr lang="es-MX" sz="2000" dirty="0" smtClean="0"/>
              <a:t>desde la neurona </a:t>
            </a:r>
            <a:r>
              <a:rPr lang="es-MX" sz="2000" dirty="0" err="1" smtClean="0"/>
              <a:t>presináptica</a:t>
            </a:r>
            <a:r>
              <a:rPr lang="es-MX" sz="2000" dirty="0" smtClean="0"/>
              <a:t> hacia el espacio sináptico (20-40nm)</a:t>
            </a:r>
          </a:p>
          <a:p>
            <a:r>
              <a:rPr lang="es-MX" sz="2000" dirty="0" smtClean="0"/>
              <a:t>Se unen a </a:t>
            </a:r>
            <a:r>
              <a:rPr lang="es-MX" sz="2000" b="1" dirty="0" smtClean="0"/>
              <a:t>proteínas receptoras específicas </a:t>
            </a:r>
            <a:r>
              <a:rPr lang="es-MX" sz="2000" dirty="0" smtClean="0"/>
              <a:t>de la membrana </a:t>
            </a:r>
            <a:r>
              <a:rPr lang="es-MX" sz="2000" dirty="0" err="1" smtClean="0"/>
              <a:t>postsináptica</a:t>
            </a:r>
            <a:r>
              <a:rPr lang="es-MX" sz="2000" dirty="0" smtClean="0"/>
              <a:t>.</a:t>
            </a:r>
          </a:p>
          <a:p>
            <a:pPr>
              <a:buNone/>
            </a:pPr>
            <a:r>
              <a:rPr lang="es-MX" sz="2000" dirty="0" smtClean="0"/>
              <a:t>                       </a:t>
            </a:r>
            <a:r>
              <a:rPr lang="es-MX" sz="1400" dirty="0" smtClean="0"/>
              <a:t>que</a:t>
            </a:r>
            <a:endParaRPr lang="es-MX" sz="2000" dirty="0"/>
          </a:p>
          <a:p>
            <a:pPr>
              <a:buNone/>
            </a:pPr>
            <a:r>
              <a:rPr lang="es-MX" sz="2000" dirty="0" smtClean="0"/>
              <a:t>                                    SE ACTIVAN (por </a:t>
            </a:r>
            <a:r>
              <a:rPr lang="es-MX" sz="2000" dirty="0" err="1" smtClean="0"/>
              <a:t>ligandos</a:t>
            </a:r>
            <a:r>
              <a:rPr lang="es-MX" sz="2000" dirty="0" smtClean="0"/>
              <a:t> específicos)</a:t>
            </a:r>
          </a:p>
          <a:p>
            <a:pPr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                             CAMBIAN SU CONFIGURACIÓN         ABREN SU CANAL</a:t>
            </a:r>
          </a:p>
          <a:p>
            <a:pPr>
              <a:buNone/>
            </a:pPr>
            <a:r>
              <a:rPr lang="es-MX" sz="2000" dirty="0" smtClean="0"/>
              <a:t>                                                                                                 </a:t>
            </a:r>
            <a:r>
              <a:rPr lang="es-MX" sz="1200" dirty="0" smtClean="0"/>
              <a:t>si es </a:t>
            </a:r>
            <a:endParaRPr lang="es-MX" sz="2000" dirty="0"/>
          </a:p>
          <a:p>
            <a:pPr>
              <a:buNone/>
            </a:pPr>
            <a:endParaRPr lang="es-MX" sz="2000" dirty="0" smtClean="0"/>
          </a:p>
          <a:p>
            <a:pPr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                                         para el ion Na</a:t>
            </a:r>
            <a:r>
              <a:rPr lang="es-MX" sz="2000" baseline="30000" dirty="0" smtClean="0"/>
              <a:t>+                                   </a:t>
            </a:r>
            <a:r>
              <a:rPr lang="es-MX" sz="2000" dirty="0" smtClean="0"/>
              <a:t> para el ion K</a:t>
            </a:r>
            <a:r>
              <a:rPr lang="es-MX" sz="2000" baseline="30000" dirty="0" smtClean="0"/>
              <a:t>+                  para el ion Cl-</a:t>
            </a:r>
          </a:p>
          <a:p>
            <a:pPr>
              <a:buNone/>
            </a:pPr>
            <a:r>
              <a:rPr lang="es-MX" sz="2000" baseline="30000" dirty="0" smtClean="0"/>
              <a:t>                                                                                                                                                                                                   entra a la neurona</a:t>
            </a:r>
            <a:endParaRPr lang="es-MX" sz="2000" baseline="30000" dirty="0"/>
          </a:p>
          <a:p>
            <a:pPr>
              <a:buNone/>
            </a:pPr>
            <a:r>
              <a:rPr lang="es-MX" sz="2000" baseline="30000" dirty="0" smtClean="0"/>
              <a:t>                         </a:t>
            </a:r>
            <a:r>
              <a:rPr lang="es-MX" sz="1600" baseline="30000" dirty="0" smtClean="0"/>
              <a:t>                                    </a:t>
            </a:r>
            <a:r>
              <a:rPr lang="es-MX" sz="1600" dirty="0" smtClean="0"/>
              <a:t>ingresa a la neurona </a:t>
            </a:r>
            <a:r>
              <a:rPr lang="es-MX" sz="1600" dirty="0" err="1" smtClean="0"/>
              <a:t>postsináptica</a:t>
            </a:r>
            <a:r>
              <a:rPr lang="es-MX" sz="1600" dirty="0" smtClean="0"/>
              <a:t>,      sale de la neurona </a:t>
            </a:r>
            <a:r>
              <a:rPr lang="es-MX" sz="1600" dirty="0" err="1" smtClean="0"/>
              <a:t>postsináptica</a:t>
            </a:r>
            <a:r>
              <a:rPr lang="es-MX" sz="1600" dirty="0" smtClean="0"/>
              <a:t>,   </a:t>
            </a:r>
          </a:p>
          <a:p>
            <a:pPr>
              <a:buNone/>
            </a:pPr>
            <a:r>
              <a:rPr lang="es-MX" sz="1600" baseline="30000" dirty="0"/>
              <a:t> </a:t>
            </a:r>
            <a:r>
              <a:rPr lang="es-MX" sz="1600" baseline="30000" dirty="0" smtClean="0"/>
              <a:t>                                                                              </a:t>
            </a:r>
            <a:r>
              <a:rPr lang="es-MX" sz="1600" dirty="0" smtClean="0"/>
              <a:t> </a:t>
            </a:r>
            <a:r>
              <a:rPr lang="es-MX" sz="1600" b="1" dirty="0" smtClean="0"/>
              <a:t>ésta se DESPOLARIZA                                                    ésta se HIPERPOLARIZA</a:t>
            </a:r>
          </a:p>
          <a:p>
            <a:pPr>
              <a:buNone/>
            </a:pPr>
            <a:endParaRPr lang="es-MX" sz="1600" b="1" baseline="30000" dirty="0"/>
          </a:p>
          <a:p>
            <a:pPr>
              <a:buNone/>
            </a:pPr>
            <a:endParaRPr lang="es-MX" sz="1600" b="1" baseline="30000" dirty="0" smtClean="0"/>
          </a:p>
          <a:p>
            <a:pPr>
              <a:buNone/>
            </a:pPr>
            <a:endParaRPr lang="es-MX" sz="1600" b="1" baseline="30000" dirty="0"/>
          </a:p>
          <a:p>
            <a:pPr>
              <a:buNone/>
            </a:pPr>
            <a:endParaRPr lang="es-MX" sz="1600" b="1" baseline="30000" dirty="0" smtClean="0"/>
          </a:p>
          <a:p>
            <a:pPr>
              <a:buNone/>
            </a:pPr>
            <a:r>
              <a:rPr lang="es-MX" sz="1600" b="1" baseline="30000" dirty="0"/>
              <a:t> </a:t>
            </a:r>
            <a:r>
              <a:rPr lang="es-MX" sz="1600" b="1" baseline="30000" dirty="0" smtClean="0"/>
              <a:t>                                                                                      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SE EXCITA  (potencial de acción)                                   SE INHIBE</a:t>
            </a:r>
          </a:p>
          <a:p>
            <a:pPr>
              <a:buNone/>
            </a:pPr>
            <a:r>
              <a:rPr lang="es-MX" sz="1800" b="1" baseline="300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</a:t>
            </a:r>
          </a:p>
          <a:p>
            <a:pPr>
              <a:buNone/>
            </a:pPr>
            <a:endParaRPr lang="es-MX" sz="1800" b="1" baseline="30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s-MX" sz="1800" b="1" baseline="30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s-MX" sz="1800" b="1" baseline="30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s-MX" sz="1800" b="1" baseline="30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s-MX" sz="1800" b="1" baseline="30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s-MX" sz="1800" b="1" baseline="30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MX" sz="1800" b="1" baseline="30000" dirty="0" smtClean="0">
                <a:solidFill>
                  <a:schemeClr val="tx2">
                    <a:lumMod val="50000"/>
                  </a:schemeClr>
                </a:solidFill>
              </a:rPr>
              <a:t>Un mismo neurotransmisor puede ser </a:t>
            </a:r>
            <a:r>
              <a:rPr lang="es-MX" sz="1800" b="1" baseline="30000" dirty="0" err="1" smtClean="0">
                <a:solidFill>
                  <a:schemeClr val="tx2">
                    <a:lumMod val="50000"/>
                  </a:schemeClr>
                </a:solidFill>
              </a:rPr>
              <a:t>excitatorio</a:t>
            </a:r>
            <a:r>
              <a:rPr lang="es-MX" sz="1800" b="1" baseline="30000" dirty="0" smtClean="0">
                <a:solidFill>
                  <a:schemeClr val="tx2">
                    <a:lumMod val="50000"/>
                  </a:schemeClr>
                </a:solidFill>
              </a:rPr>
              <a:t>  para algunas neuronas e inhibitorio para otras, dependiendo del canal que abra en c/u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s-MX" sz="1800" b="1" baseline="300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         </a:t>
            </a:r>
            <a:endParaRPr lang="es-MX" sz="18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619672" y="198884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619672" y="263691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619672" y="306896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292080" y="2637681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868144" y="278092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157153" y="3356992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162883" y="335699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652120" y="335699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3168613" y="38250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5652120" y="38610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Flecha abajo"/>
          <p:cNvSpPr/>
          <p:nvPr/>
        </p:nvSpPr>
        <p:spPr>
          <a:xfrm>
            <a:off x="3419872" y="4293096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Flecha abajo"/>
          <p:cNvSpPr/>
          <p:nvPr/>
        </p:nvSpPr>
        <p:spPr>
          <a:xfrm>
            <a:off x="7668344" y="4296308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2" name="31 Imagen" descr="http://t2.gstatic.com/images?q=tbn:ANd9GcRxjZ7yXFcOLXhTiVDm2n1kA2d-sR_ppl7zAC04UAADxKqrUONu1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114" y="3212976"/>
            <a:ext cx="23397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24 Conector recto"/>
          <p:cNvCxnSpPr/>
          <p:nvPr/>
        </p:nvCxnSpPr>
        <p:spPr>
          <a:xfrm>
            <a:off x="8117060" y="335699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8117060" y="36810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UY" sz="2400" b="1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UY" sz="24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UY" sz="2400" b="1" u="sng" dirty="0" smtClean="0">
                <a:solidFill>
                  <a:schemeClr val="tx2">
                    <a:lumMod val="75000"/>
                  </a:schemeClr>
                </a:solidFill>
              </a:rPr>
              <a:t>CARACTERÍSTICAS </a:t>
            </a:r>
            <a:r>
              <a:rPr lang="es-UY" sz="2400" b="1" u="sng" dirty="0">
                <a:solidFill>
                  <a:schemeClr val="tx2">
                    <a:lumMod val="75000"/>
                  </a:schemeClr>
                </a:solidFill>
              </a:rPr>
              <a:t>DE LOS NEUROTRANSMISORES</a:t>
            </a:r>
            <a:br>
              <a:rPr lang="es-UY" sz="2400" b="1" u="sng" dirty="0">
                <a:solidFill>
                  <a:schemeClr val="tx2">
                    <a:lumMod val="75000"/>
                  </a:schemeClr>
                </a:solidFill>
              </a:rPr>
            </a:br>
            <a:endParaRPr lang="es-UY" sz="2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404813"/>
            <a:ext cx="8642350" cy="6048375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MX" sz="3400" b="1" baseline="30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MX" sz="5100" b="1" baseline="30000" dirty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5100" b="1" baseline="30000" dirty="0" smtClean="0"/>
              <a:t>Un </a:t>
            </a:r>
            <a:r>
              <a:rPr lang="es-MX" sz="5100" b="1" baseline="30000" dirty="0"/>
              <a:t>mismo neurotransmisor puede ser </a:t>
            </a:r>
            <a:r>
              <a:rPr lang="es-MX" sz="5100" b="1" u="sng" baseline="30000" dirty="0" err="1">
                <a:solidFill>
                  <a:schemeClr val="tx2">
                    <a:lumMod val="75000"/>
                  </a:schemeClr>
                </a:solidFill>
              </a:rPr>
              <a:t>excitatorio</a:t>
            </a:r>
            <a:r>
              <a:rPr lang="es-MX" sz="5100" b="1" baseline="30000" dirty="0"/>
              <a:t>  para algunas neuronas e </a:t>
            </a:r>
            <a:r>
              <a:rPr lang="es-MX" sz="5100" b="1" u="sng" baseline="30000" dirty="0">
                <a:solidFill>
                  <a:schemeClr val="tx2">
                    <a:lumMod val="75000"/>
                  </a:schemeClr>
                </a:solidFill>
              </a:rPr>
              <a:t>inhibitorio</a:t>
            </a:r>
            <a:r>
              <a:rPr lang="es-MX" sz="5100" b="1" baseline="30000" dirty="0"/>
              <a:t> para otras, dependiendo del canal que abra en cada una.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5100" b="1" baseline="30000" dirty="0"/>
              <a:t>   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5100" b="1" baseline="30000" dirty="0"/>
              <a:t>Un mismo neurotransmisor  puede generar diferentes efectos en distintas partes de nuestro organismo. Por ej. hay 14 tipos de receptores para el neurotransmisor SEROTONINA.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5100" b="1" baseline="30000" dirty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5100" b="1" baseline="30000" dirty="0"/>
              <a:t>Químicamente , son proteínas, aminoácidos, </a:t>
            </a:r>
            <a:r>
              <a:rPr lang="es-MX" sz="5100" b="1" baseline="30000" dirty="0" err="1"/>
              <a:t>monoaminas</a:t>
            </a:r>
            <a:r>
              <a:rPr lang="es-MX" sz="5100" b="1" baseline="30000" dirty="0"/>
              <a:t>, </a:t>
            </a:r>
            <a:r>
              <a:rPr lang="es-MX" sz="5100" b="1" baseline="30000" dirty="0" err="1"/>
              <a:t>neuropéptidos</a:t>
            </a:r>
            <a:r>
              <a:rPr lang="es-MX" sz="5100" b="1" baseline="300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4500" b="1" baseline="30000" dirty="0" smtClean="0"/>
              <a:t> </a:t>
            </a:r>
            <a:endParaRPr lang="es-MX" sz="4500" b="1" baseline="30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5100" b="1" baseline="30000" dirty="0">
                <a:solidFill>
                  <a:schemeClr val="tx2">
                    <a:lumMod val="50000"/>
                  </a:schemeClr>
                </a:solidFill>
              </a:rPr>
              <a:t>                </a:t>
            </a:r>
            <a:r>
              <a:rPr lang="es-MX" sz="5100" b="1" baseline="30000" dirty="0" smtClean="0">
                <a:solidFill>
                  <a:schemeClr val="tx2">
                    <a:lumMod val="50000"/>
                  </a:schemeClr>
                </a:solidFill>
              </a:rPr>
              <a:t>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5100" b="1" baseline="30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5100" b="1" baseline="30000" dirty="0" smtClean="0">
                <a:solidFill>
                  <a:schemeClr val="tx2">
                    <a:lumMod val="50000"/>
                  </a:schemeClr>
                </a:solidFill>
              </a:rPr>
              <a:t>                           ALGUNOS </a:t>
            </a:r>
            <a:r>
              <a:rPr lang="es-MX" sz="5100" b="1" baseline="30000" dirty="0">
                <a:solidFill>
                  <a:schemeClr val="tx2">
                    <a:lumMod val="50000"/>
                  </a:schemeClr>
                </a:solidFill>
              </a:rPr>
              <a:t>NEUROTRANSMISORES ESTUDIADOS Y SUS EFECTOS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5000" b="1" baseline="30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5000" b="1" baseline="30000" dirty="0"/>
              <a:t>ACETILCOLINA</a:t>
            </a:r>
            <a:r>
              <a:rPr lang="es-MX" sz="5000" baseline="30000" dirty="0"/>
              <a:t> – Uno de los primeros neurotransmisores</a:t>
            </a:r>
            <a:r>
              <a:rPr lang="es-MX" sz="5000" dirty="0"/>
              <a:t> </a:t>
            </a:r>
            <a:r>
              <a:rPr lang="es-MX" sz="5000" baseline="30000" dirty="0"/>
              <a:t>en ser estudiados. Actúa como </a:t>
            </a:r>
            <a:r>
              <a:rPr lang="es-MX" sz="5000" baseline="30000" dirty="0" err="1"/>
              <a:t>excitatorio</a:t>
            </a:r>
            <a:r>
              <a:rPr lang="es-MX" sz="5000" baseline="30000" dirty="0"/>
              <a:t> en el músculo esquelético. Principal neurotransmisor del Sistema Nervioso Autónomo.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5000" dirty="0"/>
              <a:t> </a:t>
            </a:r>
            <a:r>
              <a:rPr lang="es-MX" sz="5000" b="1" baseline="30000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MX" sz="5000" b="1" baseline="300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5000" b="1" baseline="30000" dirty="0"/>
              <a:t>ENDORFINAS </a:t>
            </a:r>
            <a:r>
              <a:rPr lang="es-MX" sz="5000" baseline="30000" dirty="0"/>
              <a:t>– </a:t>
            </a:r>
            <a:r>
              <a:rPr lang="es-MX" sz="5000" baseline="30000" dirty="0" err="1"/>
              <a:t>Neuromodulador</a:t>
            </a:r>
            <a:r>
              <a:rPr lang="es-MX" sz="5000" baseline="30000" dirty="0"/>
              <a:t> que actúa  suprimiendo el dolor y reduciendo la percepción </a:t>
            </a:r>
            <a:r>
              <a:rPr lang="es-MX" sz="5000" baseline="30000" dirty="0" smtClean="0"/>
              <a:t>de fatiga</a:t>
            </a:r>
            <a:r>
              <a:rPr lang="es-MX" sz="5000" baseline="300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MX" sz="5000" baseline="30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MX" sz="5000" b="1" baseline="30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5000" b="1" baseline="30000" dirty="0"/>
              <a:t>GABA </a:t>
            </a:r>
            <a:r>
              <a:rPr lang="es-MX" sz="5000" baseline="30000" dirty="0"/>
              <a:t>– Inhibitorio a nivel del encéfalo. Su acción se ve aumentada cuando se une al alcohol, </a:t>
            </a:r>
            <a:r>
              <a:rPr lang="es-MX" sz="5000" baseline="30000" dirty="0" smtClean="0"/>
              <a:t>sustancia </a:t>
            </a:r>
            <a:r>
              <a:rPr lang="es-MX" sz="5000" baseline="30000" dirty="0"/>
              <a:t>con la que </a:t>
            </a:r>
            <a:endParaRPr lang="es-MX" sz="5000" baseline="300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MX" sz="5000" baseline="30000" dirty="0" smtClean="0"/>
              <a:t>                         presenta gran afinidad.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5000" baseline="30000" dirty="0" smtClean="0"/>
              <a:t> </a:t>
            </a:r>
            <a:endParaRPr lang="es-MX" sz="5000" baseline="30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MX" sz="5000" b="1" baseline="30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5000" b="1" baseline="30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5000" b="1" baseline="30000" dirty="0"/>
              <a:t>SEROTONINA </a:t>
            </a:r>
            <a:r>
              <a:rPr lang="es-MX" sz="5000" baseline="30000" dirty="0"/>
              <a:t>– Presente en sinapsis de ciertas regiones del hipotálamo y sistema límbico, que  </a:t>
            </a:r>
            <a:r>
              <a:rPr lang="es-MX" sz="5000" baseline="30000" dirty="0" smtClean="0"/>
              <a:t>regulan </a:t>
            </a:r>
            <a:r>
              <a:rPr lang="es-MX" sz="5000" baseline="30000" dirty="0"/>
              <a:t>el sueño y el </a:t>
            </a:r>
            <a:endParaRPr lang="es-MX" sz="5000" baseline="300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MX" sz="5000" baseline="30000" dirty="0"/>
              <a:t> </a:t>
            </a:r>
            <a:r>
              <a:rPr lang="es-MX" sz="5000" baseline="30000" dirty="0" smtClean="0"/>
              <a:t>                                       estado </a:t>
            </a:r>
            <a:r>
              <a:rPr lang="es-MX" sz="5000" baseline="30000" dirty="0"/>
              <a:t>de alerta, así como el estado de ánimo.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MX" sz="5000" baseline="30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MX" sz="5000" baseline="30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5000" b="1" baseline="30000" dirty="0"/>
              <a:t>DOPAMINA</a:t>
            </a:r>
            <a:r>
              <a:rPr lang="es-MX" sz="5000" dirty="0"/>
              <a:t>- </a:t>
            </a:r>
            <a:r>
              <a:rPr lang="es-MX" sz="5000" baseline="30000" dirty="0"/>
              <a:t>En sinapsis del hipotálamo y sistema límbico, participa en la elevación del humor.</a:t>
            </a:r>
            <a:endParaRPr lang="es-MX" sz="50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5000" b="1" dirty="0"/>
              <a:t>   </a:t>
            </a:r>
            <a:endParaRPr lang="es-MX" sz="5000" b="1" baseline="30000" dirty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20781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MX" sz="2800" b="1" u="sng" dirty="0" smtClean="0">
                <a:solidFill>
                  <a:schemeClr val="tx2">
                    <a:lumMod val="50000"/>
                  </a:schemeClr>
                </a:solidFill>
              </a:rPr>
              <a:t>DESTINO DE LOS NEUROTRANSMISORES</a:t>
            </a:r>
          </a:p>
          <a:p>
            <a:pPr>
              <a:buNone/>
            </a:pPr>
            <a:endParaRPr lang="es-MX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s-MX" sz="2400" b="1" dirty="0" smtClean="0"/>
              <a:t>Difusión</a:t>
            </a:r>
            <a:r>
              <a:rPr lang="es-MX" sz="2400" dirty="0" smtClean="0"/>
              <a:t> hacia el líquido extracelular cercano. </a:t>
            </a:r>
          </a:p>
          <a:p>
            <a:pPr>
              <a:buNone/>
            </a:pPr>
            <a:r>
              <a:rPr lang="es-MX" sz="2400" dirty="0" smtClean="0"/>
              <a:t>      Los </a:t>
            </a:r>
            <a:r>
              <a:rPr lang="es-MX" sz="2400" dirty="0" err="1" smtClean="0"/>
              <a:t>astrocitos</a:t>
            </a:r>
            <a:r>
              <a:rPr lang="es-MX" sz="2400" dirty="0" smtClean="0"/>
              <a:t> lo absorben y lo regresan</a:t>
            </a:r>
          </a:p>
          <a:p>
            <a:pPr>
              <a:buNone/>
            </a:pPr>
            <a:r>
              <a:rPr lang="es-MX" sz="2400" dirty="0" smtClean="0"/>
              <a:t>      a las neuronas</a:t>
            </a:r>
          </a:p>
          <a:p>
            <a:pPr>
              <a:buNone/>
            </a:pPr>
            <a:endParaRPr lang="es-MX" sz="2400" dirty="0" smtClean="0"/>
          </a:p>
          <a:p>
            <a:pPr>
              <a:buFont typeface="Courier New" pitchFamily="49" charset="0"/>
              <a:buChar char="o"/>
            </a:pPr>
            <a:r>
              <a:rPr lang="es-MX" sz="2400" b="1" dirty="0" err="1" smtClean="0"/>
              <a:t>Recaptación</a:t>
            </a:r>
            <a:r>
              <a:rPr lang="es-MX" sz="2400" dirty="0" smtClean="0"/>
              <a:t> por medio de bombas proteicas</a:t>
            </a:r>
          </a:p>
          <a:p>
            <a:pPr>
              <a:buNone/>
            </a:pPr>
            <a:r>
              <a:rPr lang="es-MX" sz="2400" dirty="0" smtClean="0"/>
              <a:t>     en la membrana del botón sináptico.</a:t>
            </a:r>
          </a:p>
          <a:p>
            <a:pPr>
              <a:buNone/>
            </a:pPr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se </a:t>
            </a: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</a:rPr>
              <a:t>detiene</a:t>
            </a:r>
          </a:p>
          <a:p>
            <a:pPr>
              <a:buNone/>
            </a:pPr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su acción</a:t>
            </a:r>
            <a:endParaRPr lang="es-MX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2400" b="1" dirty="0" smtClean="0"/>
              <a:t>Degradación enzimática </a:t>
            </a:r>
            <a:r>
              <a:rPr lang="es-MX" sz="2400" dirty="0" smtClean="0"/>
              <a:t>produce el desdoblamiento</a:t>
            </a:r>
          </a:p>
          <a:p>
            <a:pPr>
              <a:buNone/>
            </a:pPr>
            <a:r>
              <a:rPr lang="es-MX" sz="2400" dirty="0" smtClean="0"/>
              <a:t>      de las moléculas de neurotransmisor, para su </a:t>
            </a:r>
          </a:p>
          <a:p>
            <a:pPr>
              <a:buNone/>
            </a:pPr>
            <a:r>
              <a:rPr lang="es-MX" sz="2400" dirty="0" smtClean="0"/>
              <a:t>      reutilización. </a:t>
            </a:r>
            <a:endParaRPr lang="es-MX" sz="2400" b="1" dirty="0" smtClean="0"/>
          </a:p>
          <a:p>
            <a:pPr>
              <a:buNone/>
            </a:pPr>
            <a:r>
              <a:rPr lang="es-MX" sz="2400" dirty="0" smtClean="0"/>
              <a:t>       (por </a:t>
            </a:r>
            <a:r>
              <a:rPr lang="es-MX" sz="2400" dirty="0" err="1" smtClean="0"/>
              <a:t>ej.acetilcolinesterasa</a:t>
            </a:r>
            <a:r>
              <a:rPr lang="es-MX" sz="2400" dirty="0" smtClean="0"/>
              <a:t>)</a:t>
            </a:r>
          </a:p>
          <a:p>
            <a:pPr>
              <a:buNone/>
            </a:pPr>
            <a:endParaRPr lang="es-MX" sz="2400" dirty="0"/>
          </a:p>
        </p:txBody>
      </p:sp>
      <p:sp>
        <p:nvSpPr>
          <p:cNvPr id="5" name="4 Cerrar llave"/>
          <p:cNvSpPr/>
          <p:nvPr/>
        </p:nvSpPr>
        <p:spPr>
          <a:xfrm>
            <a:off x="6516216" y="1628800"/>
            <a:ext cx="288032" cy="4392488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867</Words>
  <Application>Microsoft Office PowerPoint</Application>
  <PresentationFormat>Presentación en pantalla (4:3)</PresentationFormat>
  <Paragraphs>149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TRANSMISIÓN DE IMPULSOS NERVIOSOS  DE NEURONA A NEURONA</vt:lpstr>
      <vt:lpstr>Presentación de PowerPoint</vt:lpstr>
      <vt:lpstr>Presentación de PowerPoint</vt:lpstr>
      <vt:lpstr>Estas imágenes muestran dos tipos de sinapsis: </vt:lpstr>
      <vt:lpstr>FISIOLOGÍA   DE   UNA   SINAPSIS QUÍMICA</vt:lpstr>
      <vt:lpstr>FISIOLOGÍA   de una  SINAPSIS  QUÍMICA</vt:lpstr>
      <vt:lpstr>ACCIÓN DE LOS NEUROTRANSMISORES</vt:lpstr>
      <vt:lpstr> CARACTERÍSTICAS DE LOS NEUROTRANSMISORES </vt:lpstr>
      <vt:lpstr>Presentación de PowerPoint</vt:lpstr>
      <vt:lpstr>ACCIÓN DE LAS DROGAS SOBRE LAS SINAPSIS</vt:lpstr>
      <vt:lpstr>Presentación de PowerPoint</vt:lpstr>
      <vt:lpstr>Presentación de PowerPoint</vt:lpstr>
      <vt:lpstr>Estas imágenes muestran los dos tipos de sinapsis existentes: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TRANSMISIÓN DE IMPULSOS  NERVIOSOS  DE NEURONA A NEURONA</dc:title>
  <dc:creator>Malena</dc:creator>
  <cp:lastModifiedBy>malena</cp:lastModifiedBy>
  <cp:revision>73</cp:revision>
  <dcterms:created xsi:type="dcterms:W3CDTF">2013-07-22T17:22:52Z</dcterms:created>
  <dcterms:modified xsi:type="dcterms:W3CDTF">2020-10-13T12:03:47Z</dcterms:modified>
</cp:coreProperties>
</file>