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5" r:id="rId2"/>
    <p:sldId id="266" r:id="rId3"/>
    <p:sldId id="256" r:id="rId4"/>
    <p:sldId id="267" r:id="rId5"/>
    <p:sldId id="263" r:id="rId6"/>
    <p:sldId id="257" r:id="rId7"/>
    <p:sldId id="269" r:id="rId8"/>
    <p:sldId id="258" r:id="rId9"/>
    <p:sldId id="268" r:id="rId10"/>
    <p:sldId id="259" r:id="rId11"/>
    <p:sldId id="260" r:id="rId12"/>
    <p:sldId id="262"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86AE3-0967-4E52-BF52-1D8242462292}" type="datetimeFigureOut">
              <a:rPr lang="es-UY" smtClean="0"/>
              <a:pPr/>
              <a:t>26/6/2020</a:t>
            </a:fld>
            <a:endParaRPr lang="es-U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U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F7AE0-F860-4C8B-B368-623AF0F91981}" type="slidenum">
              <a:rPr lang="es-UY" smtClean="0"/>
              <a:pPr/>
              <a:t>‹Nº›</a:t>
            </a:fld>
            <a:endParaRPr lang="es-UY"/>
          </a:p>
        </p:txBody>
      </p:sp>
    </p:spTree>
    <p:extLst>
      <p:ext uri="{BB962C8B-B14F-4D97-AF65-F5344CB8AC3E}">
        <p14:creationId xmlns:p14="http://schemas.microsoft.com/office/powerpoint/2010/main" val="3792331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Y" dirty="0"/>
          </a:p>
        </p:txBody>
      </p:sp>
      <p:sp>
        <p:nvSpPr>
          <p:cNvPr id="4" name="3 Marcador de número de diapositiva"/>
          <p:cNvSpPr>
            <a:spLocks noGrp="1"/>
          </p:cNvSpPr>
          <p:nvPr>
            <p:ph type="sldNum" sz="quarter" idx="10"/>
          </p:nvPr>
        </p:nvSpPr>
        <p:spPr/>
        <p:txBody>
          <a:bodyPr/>
          <a:lstStyle/>
          <a:p>
            <a:fld id="{336F7AE0-F860-4C8B-B368-623AF0F91981}" type="slidenum">
              <a:rPr lang="es-UY" smtClean="0"/>
              <a:pPr/>
              <a:t>2</a:t>
            </a:fld>
            <a:endParaRPr lang="es-U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Y"/>
          </a:p>
        </p:txBody>
      </p:sp>
      <p:sp>
        <p:nvSpPr>
          <p:cNvPr id="4" name="3 Marcador de fecha"/>
          <p:cNvSpPr>
            <a:spLocks noGrp="1"/>
          </p:cNvSpPr>
          <p:nvPr>
            <p:ph type="dt" sz="half" idx="10"/>
          </p:nvPr>
        </p:nvSpPr>
        <p:spPr/>
        <p:txBody>
          <a:bodyPr/>
          <a:lstStyle/>
          <a:p>
            <a:fld id="{278275E2-AB4D-4CE0-AC3B-B17F1F35EAD6}" type="datetimeFigureOut">
              <a:rPr lang="es-UY" smtClean="0"/>
              <a:pPr/>
              <a:t>26/6/2020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278275E2-AB4D-4CE0-AC3B-B17F1F35EAD6}" type="datetimeFigureOut">
              <a:rPr lang="es-UY" smtClean="0"/>
              <a:pPr/>
              <a:t>26/6/2020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278275E2-AB4D-4CE0-AC3B-B17F1F35EAD6}" type="datetimeFigureOut">
              <a:rPr lang="es-UY" smtClean="0"/>
              <a:pPr/>
              <a:t>26/6/2020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278275E2-AB4D-4CE0-AC3B-B17F1F35EAD6}" type="datetimeFigureOut">
              <a:rPr lang="es-UY" smtClean="0"/>
              <a:pPr/>
              <a:t>26/6/2020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8275E2-AB4D-4CE0-AC3B-B17F1F35EAD6}" type="datetimeFigureOut">
              <a:rPr lang="es-UY" smtClean="0"/>
              <a:pPr/>
              <a:t>26/6/2020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fecha"/>
          <p:cNvSpPr>
            <a:spLocks noGrp="1"/>
          </p:cNvSpPr>
          <p:nvPr>
            <p:ph type="dt" sz="half" idx="10"/>
          </p:nvPr>
        </p:nvSpPr>
        <p:spPr/>
        <p:txBody>
          <a:bodyPr/>
          <a:lstStyle/>
          <a:p>
            <a:fld id="{278275E2-AB4D-4CE0-AC3B-B17F1F35EAD6}" type="datetimeFigureOut">
              <a:rPr lang="es-UY" smtClean="0"/>
              <a:pPr/>
              <a:t>26/6/2020</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fecha"/>
          <p:cNvSpPr>
            <a:spLocks noGrp="1"/>
          </p:cNvSpPr>
          <p:nvPr>
            <p:ph type="dt" sz="half" idx="10"/>
          </p:nvPr>
        </p:nvSpPr>
        <p:spPr/>
        <p:txBody>
          <a:bodyPr/>
          <a:lstStyle/>
          <a:p>
            <a:fld id="{278275E2-AB4D-4CE0-AC3B-B17F1F35EAD6}" type="datetimeFigureOut">
              <a:rPr lang="es-UY" smtClean="0"/>
              <a:pPr/>
              <a:t>26/6/2020</a:t>
            </a:fld>
            <a:endParaRPr lang="es-UY"/>
          </a:p>
        </p:txBody>
      </p:sp>
      <p:sp>
        <p:nvSpPr>
          <p:cNvPr id="8" name="7 Marcador de pie de página"/>
          <p:cNvSpPr>
            <a:spLocks noGrp="1"/>
          </p:cNvSpPr>
          <p:nvPr>
            <p:ph type="ftr" sz="quarter" idx="11"/>
          </p:nvPr>
        </p:nvSpPr>
        <p:spPr/>
        <p:txBody>
          <a:bodyPr/>
          <a:lstStyle/>
          <a:p>
            <a:endParaRPr lang="es-UY"/>
          </a:p>
        </p:txBody>
      </p:sp>
      <p:sp>
        <p:nvSpPr>
          <p:cNvPr id="9" name="8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fecha"/>
          <p:cNvSpPr>
            <a:spLocks noGrp="1"/>
          </p:cNvSpPr>
          <p:nvPr>
            <p:ph type="dt" sz="half" idx="10"/>
          </p:nvPr>
        </p:nvSpPr>
        <p:spPr/>
        <p:txBody>
          <a:bodyPr/>
          <a:lstStyle/>
          <a:p>
            <a:fld id="{278275E2-AB4D-4CE0-AC3B-B17F1F35EAD6}" type="datetimeFigureOut">
              <a:rPr lang="es-UY" smtClean="0"/>
              <a:pPr/>
              <a:t>26/6/2020</a:t>
            </a:fld>
            <a:endParaRPr lang="es-UY"/>
          </a:p>
        </p:txBody>
      </p:sp>
      <p:sp>
        <p:nvSpPr>
          <p:cNvPr id="4" name="3 Marcador de pie de página"/>
          <p:cNvSpPr>
            <a:spLocks noGrp="1"/>
          </p:cNvSpPr>
          <p:nvPr>
            <p:ph type="ftr" sz="quarter" idx="11"/>
          </p:nvPr>
        </p:nvSpPr>
        <p:spPr/>
        <p:txBody>
          <a:bodyPr/>
          <a:lstStyle/>
          <a:p>
            <a:endParaRPr lang="es-UY"/>
          </a:p>
        </p:txBody>
      </p:sp>
      <p:sp>
        <p:nvSpPr>
          <p:cNvPr id="5" name="4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8275E2-AB4D-4CE0-AC3B-B17F1F35EAD6}" type="datetimeFigureOut">
              <a:rPr lang="es-UY" smtClean="0"/>
              <a:pPr/>
              <a:t>26/6/2020</a:t>
            </a:fld>
            <a:endParaRPr lang="es-UY"/>
          </a:p>
        </p:txBody>
      </p:sp>
      <p:sp>
        <p:nvSpPr>
          <p:cNvPr id="3" name="2 Marcador de pie de página"/>
          <p:cNvSpPr>
            <a:spLocks noGrp="1"/>
          </p:cNvSpPr>
          <p:nvPr>
            <p:ph type="ftr" sz="quarter" idx="11"/>
          </p:nvPr>
        </p:nvSpPr>
        <p:spPr/>
        <p:txBody>
          <a:bodyPr/>
          <a:lstStyle/>
          <a:p>
            <a:endParaRPr lang="es-UY"/>
          </a:p>
        </p:txBody>
      </p:sp>
      <p:sp>
        <p:nvSpPr>
          <p:cNvPr id="4" name="3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8275E2-AB4D-4CE0-AC3B-B17F1F35EAD6}" type="datetimeFigureOut">
              <a:rPr lang="es-UY" smtClean="0"/>
              <a:pPr/>
              <a:t>26/6/2020</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8275E2-AB4D-4CE0-AC3B-B17F1F35EAD6}" type="datetimeFigureOut">
              <a:rPr lang="es-UY" smtClean="0"/>
              <a:pPr/>
              <a:t>26/6/2020</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275E2-AB4D-4CE0-AC3B-B17F1F35EAD6}" type="datetimeFigureOut">
              <a:rPr lang="es-UY" smtClean="0"/>
              <a:pPr/>
              <a:t>26/6/2020</a:t>
            </a:fld>
            <a:endParaRPr lang="es-U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47519-5FD0-4B60-9385-583E3EAA4384}" type="slidenum">
              <a:rPr lang="es-UY" smtClean="0"/>
              <a:pPr/>
              <a:t>‹Nº›</a:t>
            </a:fld>
            <a:endParaRPr lang="es-U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75656" y="1196753"/>
            <a:ext cx="5832648" cy="3785652"/>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s-E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LA </a:t>
            </a:r>
          </a:p>
          <a:p>
            <a:pPr algn="ctr"/>
            <a:r>
              <a:rPr lang="es-E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MEMBRANA </a:t>
            </a:r>
          </a:p>
          <a:p>
            <a:pPr algn="ctr"/>
            <a:r>
              <a:rPr lang="es-E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PLASMÁTICA</a:t>
            </a:r>
            <a:endParaRPr lang="es-ES"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2800" b="1" dirty="0" smtClean="0">
                <a:solidFill>
                  <a:schemeClr val="accent2">
                    <a:lumMod val="75000"/>
                  </a:schemeClr>
                </a:solidFill>
              </a:rPr>
              <a:t>TRANSPORTE DE FLUIDOS o MOLÉCULAS DE GRAN TAMAÑO  hacia adentro y fuera de la célula</a:t>
            </a:r>
            <a:endParaRPr lang="es-UY" sz="2800" dirty="0">
              <a:solidFill>
                <a:schemeClr val="accent2">
                  <a:lumMod val="75000"/>
                </a:schemeClr>
              </a:solidFill>
            </a:endParaRPr>
          </a:p>
        </p:txBody>
      </p:sp>
      <p:pic>
        <p:nvPicPr>
          <p:cNvPr id="1026" name="Picture 2" descr="http://www.vi.cl/gepe/EndoExocitosis.jpg"/>
          <p:cNvPicPr>
            <a:picLocks noChangeAspect="1" noChangeArrowheads="1"/>
          </p:cNvPicPr>
          <p:nvPr/>
        </p:nvPicPr>
        <p:blipFill>
          <a:blip r:embed="rId2" cstate="print"/>
          <a:srcRect/>
          <a:stretch>
            <a:fillRect/>
          </a:stretch>
        </p:blipFill>
        <p:spPr bwMode="auto">
          <a:xfrm>
            <a:off x="1115616" y="1394689"/>
            <a:ext cx="7272808" cy="546331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2800" b="1" dirty="0" smtClean="0">
                <a:solidFill>
                  <a:schemeClr val="accent2">
                    <a:lumMod val="75000"/>
                  </a:schemeClr>
                </a:solidFill>
              </a:rPr>
              <a:t>TRANSPORTE DE GRANDES PARTÍCULAS SÓLIDAS HACIA EL INTERIOR CELULAR</a:t>
            </a:r>
            <a:endParaRPr lang="es-UY" sz="2800" dirty="0">
              <a:solidFill>
                <a:schemeClr val="accent2">
                  <a:lumMod val="75000"/>
                </a:schemeClr>
              </a:solidFill>
            </a:endParaRPr>
          </a:p>
        </p:txBody>
      </p:sp>
      <p:pic>
        <p:nvPicPr>
          <p:cNvPr id="17410" name="Picture 2" descr="https://upload.wikimedia.org/wikipedia/commons/thumb/3/39/Tipos_de_endocitosis.svg/400px-Tipos_de_endocitosis.svg.png"/>
          <p:cNvPicPr>
            <a:picLocks noChangeAspect="1" noChangeArrowheads="1"/>
          </p:cNvPicPr>
          <p:nvPr/>
        </p:nvPicPr>
        <p:blipFill>
          <a:blip r:embed="rId2" cstate="print"/>
          <a:srcRect t="7560" r="65980"/>
          <a:stretch>
            <a:fillRect/>
          </a:stretch>
        </p:blipFill>
        <p:spPr bwMode="auto">
          <a:xfrm>
            <a:off x="2915816" y="3861048"/>
            <a:ext cx="3096344" cy="3228471"/>
          </a:xfrm>
          <a:prstGeom prst="rect">
            <a:avLst/>
          </a:prstGeom>
          <a:noFill/>
        </p:spPr>
      </p:pic>
      <p:pic>
        <p:nvPicPr>
          <p:cNvPr id="17412" name="Picture 4" descr="https://i.ytimg.com/vi/1cuaS2QKobA/hqdefault.jpg"/>
          <p:cNvPicPr>
            <a:picLocks noChangeAspect="1" noChangeArrowheads="1"/>
          </p:cNvPicPr>
          <p:nvPr/>
        </p:nvPicPr>
        <p:blipFill>
          <a:blip r:embed="rId3" cstate="print"/>
          <a:srcRect/>
          <a:stretch>
            <a:fillRect/>
          </a:stretch>
        </p:blipFill>
        <p:spPr bwMode="auto">
          <a:xfrm>
            <a:off x="5292080" y="1268760"/>
            <a:ext cx="3384375" cy="2538282"/>
          </a:xfrm>
          <a:prstGeom prst="rect">
            <a:avLst/>
          </a:prstGeom>
          <a:noFill/>
        </p:spPr>
      </p:pic>
      <p:pic>
        <p:nvPicPr>
          <p:cNvPr id="17414" name="Picture 6" descr="https://i.ytimg.com/vi/P2NdicspW7A/hqdefault.jpg"/>
          <p:cNvPicPr>
            <a:picLocks noChangeAspect="1" noChangeArrowheads="1"/>
          </p:cNvPicPr>
          <p:nvPr/>
        </p:nvPicPr>
        <p:blipFill>
          <a:blip r:embed="rId4" cstate="print"/>
          <a:srcRect/>
          <a:stretch>
            <a:fillRect/>
          </a:stretch>
        </p:blipFill>
        <p:spPr bwMode="auto">
          <a:xfrm>
            <a:off x="467544" y="1340768"/>
            <a:ext cx="3456384" cy="259228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w="3175">
            <a:solidFill>
              <a:schemeClr val="tx1"/>
            </a:solidFill>
          </a:ln>
        </p:spPr>
        <p:txBody>
          <a:bodyPr>
            <a:normAutofit/>
          </a:bodyPr>
          <a:lstStyle/>
          <a:p>
            <a:r>
              <a:rPr lang="es-UY" sz="3200" b="1" dirty="0" smtClean="0">
                <a:solidFill>
                  <a:srgbClr val="C00000"/>
                </a:solidFill>
              </a:rPr>
              <a:t>TODOS LOS MECANISMOS DE TRANSPORTE </a:t>
            </a:r>
            <a:r>
              <a:rPr lang="es-UY" sz="2400" dirty="0" smtClean="0">
                <a:solidFill>
                  <a:srgbClr val="C00000"/>
                </a:solidFill>
              </a:rPr>
              <a:t>A NIVEL DE MEMBRANA PLASMÁTICA</a:t>
            </a:r>
            <a:endParaRPr lang="es-UY" sz="2400" dirty="0">
              <a:solidFill>
                <a:srgbClr val="C00000"/>
              </a:solidFill>
            </a:endParaRPr>
          </a:p>
        </p:txBody>
      </p:sp>
      <p:pic>
        <p:nvPicPr>
          <p:cNvPr id="19458" name="Picture 2" descr="http://4.bp.blogspot.com/-TTq7j6wFBac/UuHd-qxXhYI/AAAAAAAAaEo/YRYuk7p3lE8/s1600/Sistemas+de+transporte+en+membrana.jpg"/>
          <p:cNvPicPr>
            <a:picLocks noChangeAspect="1" noChangeArrowheads="1"/>
          </p:cNvPicPr>
          <p:nvPr/>
        </p:nvPicPr>
        <p:blipFill>
          <a:blip r:embed="rId2" cstate="print"/>
          <a:srcRect/>
          <a:stretch>
            <a:fillRect/>
          </a:stretch>
        </p:blipFill>
        <p:spPr bwMode="auto">
          <a:xfrm>
            <a:off x="179512" y="1484784"/>
            <a:ext cx="8964488" cy="493988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spholipids"/>
          <p:cNvPicPr>
            <a:picLocks noChangeAspect="1" noChangeArrowheads="1"/>
          </p:cNvPicPr>
          <p:nvPr/>
        </p:nvPicPr>
        <p:blipFill>
          <a:blip r:embed="rId3" cstate="print"/>
          <a:srcRect t="24108" r="5792" b="33758"/>
          <a:stretch>
            <a:fillRect/>
          </a:stretch>
        </p:blipFill>
        <p:spPr bwMode="auto">
          <a:xfrm>
            <a:off x="4680012" y="3104485"/>
            <a:ext cx="4320480" cy="3795677"/>
          </a:xfrm>
          <a:prstGeom prst="rect">
            <a:avLst/>
          </a:prstGeom>
          <a:noFill/>
        </p:spPr>
      </p:pic>
      <p:pic>
        <p:nvPicPr>
          <p:cNvPr id="1028" name="Picture 4" descr="Resultado de imagen para membrana celular"/>
          <p:cNvPicPr>
            <a:picLocks noChangeAspect="1" noChangeArrowheads="1"/>
          </p:cNvPicPr>
          <p:nvPr/>
        </p:nvPicPr>
        <p:blipFill>
          <a:blip r:embed="rId4" cstate="print"/>
          <a:srcRect l="3115" t="52615" r="46001" b="4463"/>
          <a:stretch>
            <a:fillRect/>
          </a:stretch>
        </p:blipFill>
        <p:spPr bwMode="auto">
          <a:xfrm>
            <a:off x="5076056" y="836712"/>
            <a:ext cx="3528392" cy="2232248"/>
          </a:xfrm>
          <a:prstGeom prst="rect">
            <a:avLst/>
          </a:prstGeom>
          <a:noFill/>
        </p:spPr>
      </p:pic>
      <p:pic>
        <p:nvPicPr>
          <p:cNvPr id="1030" name="Picture 6" descr="Imagen relacionada"/>
          <p:cNvPicPr>
            <a:picLocks noChangeAspect="1" noChangeArrowheads="1"/>
          </p:cNvPicPr>
          <p:nvPr/>
        </p:nvPicPr>
        <p:blipFill>
          <a:blip r:embed="rId5" cstate="print"/>
          <a:srcRect l="13075" t="7875" r="22737" b="7076"/>
          <a:stretch>
            <a:fillRect/>
          </a:stretch>
        </p:blipFill>
        <p:spPr bwMode="auto">
          <a:xfrm>
            <a:off x="467544" y="404664"/>
            <a:ext cx="3960440" cy="3888432"/>
          </a:xfrm>
          <a:prstGeom prst="rect">
            <a:avLst/>
          </a:prstGeom>
          <a:noFill/>
        </p:spPr>
      </p:pic>
      <p:sp>
        <p:nvSpPr>
          <p:cNvPr id="7" name="6 CuadroTexto"/>
          <p:cNvSpPr txBox="1"/>
          <p:nvPr/>
        </p:nvSpPr>
        <p:spPr>
          <a:xfrm>
            <a:off x="323528" y="332656"/>
            <a:ext cx="1008112" cy="369332"/>
          </a:xfrm>
          <a:prstGeom prst="rect">
            <a:avLst/>
          </a:prstGeom>
          <a:solidFill>
            <a:schemeClr val="bg1"/>
          </a:solidFill>
        </p:spPr>
        <p:txBody>
          <a:bodyPr wrap="square" rtlCol="0">
            <a:spAutoFit/>
          </a:bodyPr>
          <a:lstStyle/>
          <a:p>
            <a:endParaRPr lang="es-UY" dirty="0"/>
          </a:p>
        </p:txBody>
      </p:sp>
      <p:sp>
        <p:nvSpPr>
          <p:cNvPr id="8" name="7 CuadroTexto"/>
          <p:cNvSpPr txBox="1"/>
          <p:nvPr/>
        </p:nvSpPr>
        <p:spPr>
          <a:xfrm flipV="1">
            <a:off x="467544" y="908720"/>
            <a:ext cx="360040" cy="792000"/>
          </a:xfrm>
          <a:prstGeom prst="rect">
            <a:avLst/>
          </a:prstGeom>
          <a:solidFill>
            <a:schemeClr val="bg1"/>
          </a:solidFill>
        </p:spPr>
        <p:txBody>
          <a:bodyPr wrap="square" rtlCol="0">
            <a:spAutoFit/>
          </a:bodyPr>
          <a:lstStyle/>
          <a:p>
            <a:endParaRPr lang="es-UY" dirty="0"/>
          </a:p>
        </p:txBody>
      </p:sp>
      <p:sp>
        <p:nvSpPr>
          <p:cNvPr id="9" name="8 Elipse"/>
          <p:cNvSpPr/>
          <p:nvPr/>
        </p:nvSpPr>
        <p:spPr>
          <a:xfrm>
            <a:off x="1907704" y="2780928"/>
            <a:ext cx="1368152" cy="129614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0" name="9 Elipse"/>
          <p:cNvSpPr/>
          <p:nvPr/>
        </p:nvSpPr>
        <p:spPr>
          <a:xfrm>
            <a:off x="3059832" y="764704"/>
            <a:ext cx="504056" cy="504056"/>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1" name="10 Elipse"/>
          <p:cNvSpPr/>
          <p:nvPr/>
        </p:nvSpPr>
        <p:spPr>
          <a:xfrm rot="20445608">
            <a:off x="3388710" y="2735854"/>
            <a:ext cx="661544" cy="36004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3" name="12 Elipse"/>
          <p:cNvSpPr/>
          <p:nvPr/>
        </p:nvSpPr>
        <p:spPr>
          <a:xfrm rot="2467450">
            <a:off x="648060" y="267908"/>
            <a:ext cx="3673735" cy="415578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6" name="15 Rectángulo"/>
          <p:cNvSpPr/>
          <p:nvPr/>
        </p:nvSpPr>
        <p:spPr>
          <a:xfrm rot="2882768">
            <a:off x="3489006" y="780253"/>
            <a:ext cx="932869" cy="342390"/>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7" name="16 Flecha curvada hacia abajo"/>
          <p:cNvSpPr/>
          <p:nvPr/>
        </p:nvSpPr>
        <p:spPr>
          <a:xfrm rot="873025">
            <a:off x="3995936" y="260648"/>
            <a:ext cx="2016224" cy="720080"/>
          </a:xfrm>
          <a:prstGeom prst="curvedDownArrow">
            <a:avLst/>
          </a:prstGeom>
          <a:noFill/>
          <a:ln w="317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solidFill>
                <a:schemeClr val="tx1"/>
              </a:solidFill>
            </a:endParaRPr>
          </a:p>
        </p:txBody>
      </p:sp>
      <p:pic>
        <p:nvPicPr>
          <p:cNvPr id="2" name="Picture 2" descr="Organelos celulares membranosos"/>
          <p:cNvPicPr>
            <a:picLocks noChangeAspect="1" noChangeArrowheads="1"/>
          </p:cNvPicPr>
          <p:nvPr/>
        </p:nvPicPr>
        <p:blipFill rotWithShape="1">
          <a:blip r:embed="rId6">
            <a:extLst>
              <a:ext uri="{28A0092B-C50C-407E-A947-70E740481C1C}">
                <a14:useLocalDpi xmlns:a14="http://schemas.microsoft.com/office/drawing/2010/main" val="0"/>
              </a:ext>
            </a:extLst>
          </a:blip>
          <a:srcRect l="49020" t="10046" r="1643" b="36702"/>
          <a:stretch/>
        </p:blipFill>
        <p:spPr bwMode="auto">
          <a:xfrm>
            <a:off x="2591958" y="5458691"/>
            <a:ext cx="1499143" cy="12148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Membrana o envoltura nuclear | La guía de Biologí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408" y="4293096"/>
            <a:ext cx="2495550" cy="1828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4 Conector recto"/>
          <p:cNvCxnSpPr/>
          <p:nvPr/>
        </p:nvCxnSpPr>
        <p:spPr>
          <a:xfrm flipH="1">
            <a:off x="3563888" y="3086472"/>
            <a:ext cx="155594" cy="2121024"/>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H="1">
            <a:off x="2195736" y="3429000"/>
            <a:ext cx="396222" cy="1152128"/>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flipV="1">
            <a:off x="5308848" y="5008240"/>
            <a:ext cx="648072" cy="5977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4860032" y="5606008"/>
            <a:ext cx="852531" cy="954107"/>
          </a:xfrm>
          <a:prstGeom prst="rect">
            <a:avLst/>
          </a:prstGeom>
          <a:solidFill>
            <a:schemeClr val="bg1"/>
          </a:solidFill>
        </p:spPr>
        <p:txBody>
          <a:bodyPr wrap="square" rtlCol="0">
            <a:spAutoFit/>
          </a:bodyPr>
          <a:lstStyle/>
          <a:p>
            <a:r>
              <a:rPr lang="es-UY" sz="1400" b="1" dirty="0" smtClean="0"/>
              <a:t>Cabeza hidrófila</a:t>
            </a:r>
          </a:p>
          <a:p>
            <a:endParaRPr lang="es-UY" sz="1400" b="1" dirty="0"/>
          </a:p>
          <a:p>
            <a:endParaRPr lang="es-UY" sz="1400" b="1" dirty="0"/>
          </a:p>
        </p:txBody>
      </p:sp>
      <p:sp>
        <p:nvSpPr>
          <p:cNvPr id="31" name="30 CuadroTexto"/>
          <p:cNvSpPr txBox="1"/>
          <p:nvPr/>
        </p:nvSpPr>
        <p:spPr>
          <a:xfrm>
            <a:off x="4046271" y="4944606"/>
            <a:ext cx="1188958" cy="523220"/>
          </a:xfrm>
          <a:prstGeom prst="rect">
            <a:avLst/>
          </a:prstGeom>
          <a:solidFill>
            <a:schemeClr val="bg1"/>
          </a:solidFill>
        </p:spPr>
        <p:txBody>
          <a:bodyPr wrap="square" rtlCol="0">
            <a:spAutoFit/>
          </a:bodyPr>
          <a:lstStyle/>
          <a:p>
            <a:r>
              <a:rPr lang="es-UY" sz="1400" b="1" dirty="0" smtClean="0"/>
              <a:t>Colas hidrófobas</a:t>
            </a:r>
            <a:endParaRPr lang="es-UY" sz="1400" b="1" dirty="0"/>
          </a:p>
        </p:txBody>
      </p:sp>
      <p:cxnSp>
        <p:nvCxnSpPr>
          <p:cNvPr id="20" name="19 Conector recto"/>
          <p:cNvCxnSpPr/>
          <p:nvPr/>
        </p:nvCxnSpPr>
        <p:spPr>
          <a:xfrm flipV="1">
            <a:off x="5004048" y="4703440"/>
            <a:ext cx="648072" cy="5977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5000867" y="4441458"/>
            <a:ext cx="711696" cy="8724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ox(in)">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6" grpId="0" animBg="1"/>
      <p:bldP spid="17" grpId="0" animBg="1"/>
      <p:bldP spid="25"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bXiAT6MOo8E/S2T-jvE9-DI/AAAAAAAACKc/WqHdmZylVpg/s640/membrana_plasmatica.gif"/>
          <p:cNvPicPr>
            <a:picLocks noChangeAspect="1" noChangeArrowheads="1"/>
          </p:cNvPicPr>
          <p:nvPr/>
        </p:nvPicPr>
        <p:blipFill>
          <a:blip r:embed="rId2" cstate="print"/>
          <a:srcRect/>
          <a:stretch>
            <a:fillRect/>
          </a:stretch>
        </p:blipFill>
        <p:spPr bwMode="auto">
          <a:xfrm>
            <a:off x="2051720" y="1844824"/>
            <a:ext cx="5040560" cy="4763754"/>
          </a:xfrm>
          <a:prstGeom prst="rect">
            <a:avLst/>
          </a:prstGeom>
          <a:noFill/>
        </p:spPr>
      </p:pic>
      <p:sp>
        <p:nvSpPr>
          <p:cNvPr id="2052" name="Rectangle 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CuadroTexto"/>
          <p:cNvSpPr txBox="1"/>
          <p:nvPr/>
        </p:nvSpPr>
        <p:spPr>
          <a:xfrm>
            <a:off x="539552" y="260648"/>
            <a:ext cx="8856984" cy="1446550"/>
          </a:xfrm>
          <a:prstGeom prst="rect">
            <a:avLst/>
          </a:prstGeom>
          <a:noFill/>
        </p:spPr>
        <p:txBody>
          <a:bodyPr wrap="square" rtlCol="0">
            <a:spAutoFit/>
          </a:bodyPr>
          <a:lstStyle/>
          <a:p>
            <a:r>
              <a:rPr lang="es-UY" sz="3200" b="1" dirty="0" smtClean="0">
                <a:solidFill>
                  <a:schemeClr val="accent2">
                    <a:lumMod val="75000"/>
                  </a:schemeClr>
                </a:solidFill>
              </a:rPr>
              <a:t>  </a:t>
            </a:r>
            <a:r>
              <a:rPr lang="es-UY" sz="3200" b="1" u="sng" dirty="0" smtClean="0">
                <a:solidFill>
                  <a:schemeClr val="accent2">
                    <a:lumMod val="75000"/>
                  </a:schemeClr>
                </a:solidFill>
              </a:rPr>
              <a:t>ESTRUCTURA DE LA MEMBRANA PLASMÁTICA</a:t>
            </a:r>
          </a:p>
          <a:p>
            <a:r>
              <a:rPr lang="es-UY" sz="2800" b="1" dirty="0" smtClean="0">
                <a:solidFill>
                  <a:schemeClr val="accent2">
                    <a:lumMod val="75000"/>
                  </a:schemeClr>
                </a:solidFill>
              </a:rPr>
              <a:t>                 </a:t>
            </a:r>
          </a:p>
          <a:p>
            <a:r>
              <a:rPr lang="es-UY" sz="2800" b="1" dirty="0">
                <a:solidFill>
                  <a:schemeClr val="accent2">
                    <a:lumMod val="75000"/>
                  </a:schemeClr>
                </a:solidFill>
              </a:rPr>
              <a:t> </a:t>
            </a:r>
            <a:r>
              <a:rPr lang="es-UY" sz="2800" b="1" dirty="0" smtClean="0">
                <a:solidFill>
                  <a:schemeClr val="accent2">
                    <a:lumMod val="75000"/>
                  </a:schemeClr>
                </a:solidFill>
              </a:rPr>
              <a:t> MODELO DE MOSAICO FLUIDO    </a:t>
            </a:r>
            <a:r>
              <a:rPr lang="es-UY" sz="2400" dirty="0" smtClean="0">
                <a:solidFill>
                  <a:schemeClr val="accent2">
                    <a:lumMod val="75000"/>
                  </a:schemeClr>
                </a:solidFill>
              </a:rPr>
              <a:t>(Singer y </a:t>
            </a:r>
            <a:r>
              <a:rPr lang="es-UY" sz="2400" dirty="0" err="1" smtClean="0">
                <a:solidFill>
                  <a:schemeClr val="accent2">
                    <a:lumMod val="75000"/>
                  </a:schemeClr>
                </a:solidFill>
              </a:rPr>
              <a:t>Nicholson</a:t>
            </a:r>
            <a:r>
              <a:rPr lang="es-UY" sz="2400" dirty="0" smtClean="0">
                <a:solidFill>
                  <a:schemeClr val="accent2">
                    <a:lumMod val="75000"/>
                  </a:schemeClr>
                </a:solidFill>
              </a:rPr>
              <a:t> -1972)</a:t>
            </a:r>
            <a:endParaRPr lang="es-UY" sz="2400" b="1" dirty="0">
              <a:solidFill>
                <a:schemeClr val="accent2">
                  <a:lumMod val="75000"/>
                </a:schemeClr>
              </a:solidFill>
            </a:endParaRPr>
          </a:p>
        </p:txBody>
      </p:sp>
      <p:sp>
        <p:nvSpPr>
          <p:cNvPr id="9" name="8 Cerrar llave"/>
          <p:cNvSpPr/>
          <p:nvPr/>
        </p:nvSpPr>
        <p:spPr>
          <a:xfrm>
            <a:off x="7092280" y="3573016"/>
            <a:ext cx="288032" cy="172819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10" name="9 CuadroTexto"/>
          <p:cNvSpPr txBox="1"/>
          <p:nvPr/>
        </p:nvSpPr>
        <p:spPr>
          <a:xfrm>
            <a:off x="7380312" y="4149080"/>
            <a:ext cx="1440160" cy="400110"/>
          </a:xfrm>
          <a:prstGeom prst="rect">
            <a:avLst/>
          </a:prstGeom>
          <a:noFill/>
        </p:spPr>
        <p:txBody>
          <a:bodyPr wrap="square" rtlCol="0">
            <a:spAutoFit/>
          </a:bodyPr>
          <a:lstStyle/>
          <a:p>
            <a:r>
              <a:rPr lang="es-UY" sz="2000" b="1" dirty="0" smtClean="0"/>
              <a:t>7 a 10 </a:t>
            </a:r>
            <a:r>
              <a:rPr lang="es-UY" sz="2000" b="1" dirty="0" err="1" smtClean="0"/>
              <a:t>nm</a:t>
            </a:r>
            <a:endParaRPr lang="es-UY" sz="2000" b="1" dirty="0"/>
          </a:p>
        </p:txBody>
      </p:sp>
      <p:cxnSp>
        <p:nvCxnSpPr>
          <p:cNvPr id="11" name="10 Conector recto de flecha"/>
          <p:cNvCxnSpPr/>
          <p:nvPr/>
        </p:nvCxnSpPr>
        <p:spPr>
          <a:xfrm flipH="1" flipV="1">
            <a:off x="1547664" y="2276872"/>
            <a:ext cx="720080" cy="43204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H="1" flipV="1">
            <a:off x="1187624" y="6021288"/>
            <a:ext cx="1728192" cy="2160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H="1">
            <a:off x="1187624" y="5805264"/>
            <a:ext cx="1872208" cy="2160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4572000" y="5661248"/>
            <a:ext cx="2520280" cy="72008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6372200" y="5301208"/>
            <a:ext cx="720080" cy="108012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5508104" y="5301208"/>
            <a:ext cx="576064" cy="50405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0" y="1988840"/>
            <a:ext cx="1907704" cy="369332"/>
          </a:xfrm>
          <a:prstGeom prst="rect">
            <a:avLst/>
          </a:prstGeom>
          <a:noFill/>
        </p:spPr>
        <p:txBody>
          <a:bodyPr wrap="square" rtlCol="0">
            <a:spAutoFit/>
          </a:bodyPr>
          <a:lstStyle/>
          <a:p>
            <a:r>
              <a:rPr lang="es-UY" b="1" dirty="0" smtClean="0"/>
              <a:t>GLUCOPROTEÍNA</a:t>
            </a:r>
            <a:endParaRPr lang="es-UY" b="1" dirty="0"/>
          </a:p>
        </p:txBody>
      </p:sp>
      <p:sp>
        <p:nvSpPr>
          <p:cNvPr id="36" name="35 CuadroTexto"/>
          <p:cNvSpPr txBox="1"/>
          <p:nvPr/>
        </p:nvSpPr>
        <p:spPr>
          <a:xfrm>
            <a:off x="0" y="5661248"/>
            <a:ext cx="1907704" cy="369332"/>
          </a:xfrm>
          <a:prstGeom prst="rect">
            <a:avLst/>
          </a:prstGeom>
          <a:noFill/>
        </p:spPr>
        <p:txBody>
          <a:bodyPr wrap="square" rtlCol="0">
            <a:spAutoFit/>
          </a:bodyPr>
          <a:lstStyle/>
          <a:p>
            <a:r>
              <a:rPr lang="es-UY" b="1" dirty="0" smtClean="0"/>
              <a:t>FOSFOLÍPIDO</a:t>
            </a:r>
            <a:endParaRPr lang="es-UY" b="1" dirty="0"/>
          </a:p>
        </p:txBody>
      </p:sp>
      <p:sp>
        <p:nvSpPr>
          <p:cNvPr id="37" name="36 CuadroTexto"/>
          <p:cNvSpPr txBox="1"/>
          <p:nvPr/>
        </p:nvSpPr>
        <p:spPr>
          <a:xfrm>
            <a:off x="6948264" y="6211669"/>
            <a:ext cx="2195736" cy="646331"/>
          </a:xfrm>
          <a:prstGeom prst="rect">
            <a:avLst/>
          </a:prstGeom>
          <a:noFill/>
        </p:spPr>
        <p:txBody>
          <a:bodyPr wrap="square" rtlCol="0">
            <a:spAutoFit/>
          </a:bodyPr>
          <a:lstStyle/>
          <a:p>
            <a:r>
              <a:rPr lang="es-UY" b="1" dirty="0" smtClean="0"/>
              <a:t>PROTEÍNA INTEGRAL o </a:t>
            </a:r>
            <a:r>
              <a:rPr lang="es-UY" b="1" dirty="0" err="1" smtClean="0"/>
              <a:t>transmembrana</a:t>
            </a:r>
            <a:endParaRPr lang="es-UY" b="1" dirty="0"/>
          </a:p>
        </p:txBody>
      </p:sp>
      <p:sp>
        <p:nvSpPr>
          <p:cNvPr id="38" name="37 CuadroTexto"/>
          <p:cNvSpPr txBox="1"/>
          <p:nvPr/>
        </p:nvSpPr>
        <p:spPr>
          <a:xfrm>
            <a:off x="6084168" y="5589240"/>
            <a:ext cx="2520280" cy="369332"/>
          </a:xfrm>
          <a:prstGeom prst="rect">
            <a:avLst/>
          </a:prstGeom>
          <a:noFill/>
        </p:spPr>
        <p:txBody>
          <a:bodyPr wrap="square" rtlCol="0">
            <a:spAutoFit/>
          </a:bodyPr>
          <a:lstStyle/>
          <a:p>
            <a:r>
              <a:rPr lang="es-UY" b="1" dirty="0" smtClean="0"/>
              <a:t>PROTEÍNA PERIFÉRICA</a:t>
            </a:r>
            <a:endParaRPr lang="es-UY" b="1" dirty="0"/>
          </a:p>
        </p:txBody>
      </p:sp>
      <p:sp>
        <p:nvSpPr>
          <p:cNvPr id="39" name="38 CuadroTexto"/>
          <p:cNvSpPr txBox="1"/>
          <p:nvPr/>
        </p:nvSpPr>
        <p:spPr>
          <a:xfrm>
            <a:off x="5796136" y="1844824"/>
            <a:ext cx="1907704" cy="369332"/>
          </a:xfrm>
          <a:prstGeom prst="rect">
            <a:avLst/>
          </a:prstGeom>
          <a:noFill/>
        </p:spPr>
        <p:txBody>
          <a:bodyPr wrap="square" rtlCol="0">
            <a:spAutoFit/>
          </a:bodyPr>
          <a:lstStyle/>
          <a:p>
            <a:r>
              <a:rPr lang="es-UY" b="1" dirty="0" smtClean="0"/>
              <a:t>GLUCOLÍPDO</a:t>
            </a:r>
            <a:endParaRPr lang="es-UY" b="1" dirty="0"/>
          </a:p>
        </p:txBody>
      </p:sp>
      <p:cxnSp>
        <p:nvCxnSpPr>
          <p:cNvPr id="41" name="40 Conector recto de flecha"/>
          <p:cNvCxnSpPr>
            <a:endCxn id="39" idx="1"/>
          </p:cNvCxnSpPr>
          <p:nvPr/>
        </p:nvCxnSpPr>
        <p:spPr>
          <a:xfrm flipV="1">
            <a:off x="5364088" y="2029490"/>
            <a:ext cx="432048" cy="1033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ox(in)">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par>
                                <p:cTn id="13" presetID="4"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ox(in)">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4" presetClass="entr" presetSubtype="16"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ox(i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ox(in)">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ox(in)">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ox(in)">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ox(i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ox(in)">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ox(in)">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ox(in)">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3600" b="1" dirty="0" smtClean="0">
                <a:solidFill>
                  <a:schemeClr val="accent2">
                    <a:lumMod val="50000"/>
                  </a:schemeClr>
                </a:solidFill>
              </a:rPr>
              <a:t>PROTEÍNAS  TRANSMEMBRANA</a:t>
            </a:r>
            <a:endParaRPr lang="es-UY" sz="3600" b="1" dirty="0">
              <a:solidFill>
                <a:schemeClr val="accent2">
                  <a:lumMod val="50000"/>
                </a:schemeClr>
              </a:solidFill>
            </a:endParaRPr>
          </a:p>
        </p:txBody>
      </p:sp>
      <p:pic>
        <p:nvPicPr>
          <p:cNvPr id="23554" name="Picture 2" descr="Membrane Proteins"/>
          <p:cNvPicPr>
            <a:picLocks noChangeAspect="1" noChangeArrowheads="1"/>
          </p:cNvPicPr>
          <p:nvPr/>
        </p:nvPicPr>
        <p:blipFill>
          <a:blip r:embed="rId2" cstate="print"/>
          <a:srcRect/>
          <a:stretch>
            <a:fillRect/>
          </a:stretch>
        </p:blipFill>
        <p:spPr bwMode="auto">
          <a:xfrm>
            <a:off x="323528" y="1988840"/>
            <a:ext cx="8639824" cy="2808313"/>
          </a:xfrm>
          <a:prstGeom prst="rect">
            <a:avLst/>
          </a:prstGeom>
          <a:noFill/>
        </p:spPr>
      </p:pic>
      <p:sp>
        <p:nvSpPr>
          <p:cNvPr id="5" name="4 CuadroTexto"/>
          <p:cNvSpPr txBox="1"/>
          <p:nvPr/>
        </p:nvSpPr>
        <p:spPr>
          <a:xfrm>
            <a:off x="1907704" y="2636912"/>
            <a:ext cx="1512168" cy="1200329"/>
          </a:xfrm>
          <a:prstGeom prst="rect">
            <a:avLst/>
          </a:prstGeom>
          <a:solidFill>
            <a:schemeClr val="bg1">
              <a:lumMod val="75000"/>
            </a:schemeClr>
          </a:solidFill>
        </p:spPr>
        <p:txBody>
          <a:bodyPr wrap="square" rtlCol="0">
            <a:spAutoFit/>
          </a:bodyPr>
          <a:lstStyle/>
          <a:p>
            <a:r>
              <a:rPr lang="es-UY" sz="1200" b="1" dirty="0" smtClean="0"/>
              <a:t>TRANSPORTADORAS</a:t>
            </a:r>
          </a:p>
          <a:p>
            <a:endParaRPr lang="es-UY" sz="1200" b="1" dirty="0" smtClean="0"/>
          </a:p>
          <a:p>
            <a:r>
              <a:rPr lang="es-UY" sz="1200" b="1" dirty="0" smtClean="0"/>
              <a:t>Usan energía para mover moléculas a través de la membrana</a:t>
            </a:r>
            <a:endParaRPr lang="es-UY" sz="1200" b="1" dirty="0"/>
          </a:p>
        </p:txBody>
      </p:sp>
      <p:sp>
        <p:nvSpPr>
          <p:cNvPr id="6" name="5 CuadroTexto"/>
          <p:cNvSpPr txBox="1"/>
          <p:nvPr/>
        </p:nvSpPr>
        <p:spPr>
          <a:xfrm>
            <a:off x="4788024" y="2492896"/>
            <a:ext cx="1512168" cy="1569660"/>
          </a:xfrm>
          <a:prstGeom prst="rect">
            <a:avLst/>
          </a:prstGeom>
          <a:solidFill>
            <a:schemeClr val="bg1">
              <a:lumMod val="75000"/>
            </a:schemeClr>
          </a:solidFill>
        </p:spPr>
        <p:txBody>
          <a:bodyPr wrap="square" rtlCol="0">
            <a:spAutoFit/>
          </a:bodyPr>
          <a:lstStyle/>
          <a:p>
            <a:r>
              <a:rPr lang="es-UY" sz="1200" b="1" dirty="0" smtClean="0"/>
              <a:t>CANALES</a:t>
            </a:r>
          </a:p>
          <a:p>
            <a:endParaRPr lang="es-UY" sz="1200" b="1" dirty="0" smtClean="0"/>
          </a:p>
          <a:p>
            <a:r>
              <a:rPr lang="es-UY" sz="1200" b="1" dirty="0" smtClean="0"/>
              <a:t>Se abren en respuesta a una señal para que ciertas moléculas pasen hacia afuera o adentro de la célula</a:t>
            </a:r>
            <a:endParaRPr lang="es-UY" sz="1200" b="1" dirty="0"/>
          </a:p>
        </p:txBody>
      </p:sp>
      <p:sp>
        <p:nvSpPr>
          <p:cNvPr id="7" name="6 CuadroTexto"/>
          <p:cNvSpPr txBox="1"/>
          <p:nvPr/>
        </p:nvSpPr>
        <p:spPr>
          <a:xfrm>
            <a:off x="7380312" y="2564904"/>
            <a:ext cx="1368152" cy="1200329"/>
          </a:xfrm>
          <a:prstGeom prst="rect">
            <a:avLst/>
          </a:prstGeom>
          <a:solidFill>
            <a:schemeClr val="bg1">
              <a:lumMod val="75000"/>
            </a:schemeClr>
          </a:solidFill>
        </p:spPr>
        <p:txBody>
          <a:bodyPr wrap="square" rtlCol="0">
            <a:spAutoFit/>
          </a:bodyPr>
          <a:lstStyle/>
          <a:p>
            <a:r>
              <a:rPr lang="es-UY" sz="1200" b="1" dirty="0" smtClean="0"/>
              <a:t>RECEPTORAS –SEÑALIZADORAS</a:t>
            </a:r>
          </a:p>
          <a:p>
            <a:endParaRPr lang="es-UY" sz="1200" b="1" dirty="0" smtClean="0"/>
          </a:p>
          <a:p>
            <a:r>
              <a:rPr lang="es-UY" sz="1200" b="1" dirty="0" smtClean="0"/>
              <a:t>Transmiten mensajes al interior celular</a:t>
            </a:r>
            <a:endParaRPr lang="es-UY"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s3-eu-west-1.amazonaws.com/infogram-gallery-images/2112702_1433122720454.gif"/>
          <p:cNvPicPr>
            <a:picLocks noChangeAspect="1" noChangeArrowheads="1" noCrop="1"/>
          </p:cNvPicPr>
          <p:nvPr/>
        </p:nvPicPr>
        <p:blipFill>
          <a:blip r:embed="rId2" cstate="print"/>
          <a:srcRect/>
          <a:stretch>
            <a:fillRect/>
          </a:stretch>
        </p:blipFill>
        <p:spPr bwMode="auto">
          <a:xfrm>
            <a:off x="241377" y="2348880"/>
            <a:ext cx="4402631" cy="2880320"/>
          </a:xfrm>
          <a:prstGeom prst="rect">
            <a:avLst/>
          </a:prstGeom>
          <a:noFill/>
        </p:spPr>
      </p:pic>
      <p:pic>
        <p:nvPicPr>
          <p:cNvPr id="5" name="Picture 4" descr="https://humanphysiology2011.wikispaces.com/file/view/Active_transport_pump.gif/196990566/288x264/Active_transport_pump.gif"/>
          <p:cNvPicPr>
            <a:picLocks noChangeAspect="1" noChangeArrowheads="1" noCrop="1"/>
          </p:cNvPicPr>
          <p:nvPr/>
        </p:nvPicPr>
        <p:blipFill>
          <a:blip r:embed="rId3" cstate="print"/>
          <a:srcRect/>
          <a:stretch>
            <a:fillRect/>
          </a:stretch>
        </p:blipFill>
        <p:spPr bwMode="auto">
          <a:xfrm>
            <a:off x="4823522" y="1268760"/>
            <a:ext cx="4320478" cy="3960440"/>
          </a:xfrm>
          <a:prstGeom prst="rect">
            <a:avLst/>
          </a:prstGeom>
          <a:noFill/>
        </p:spPr>
      </p:pic>
      <p:sp>
        <p:nvSpPr>
          <p:cNvPr id="6" name="5 CuadroTexto"/>
          <p:cNvSpPr txBox="1"/>
          <p:nvPr/>
        </p:nvSpPr>
        <p:spPr>
          <a:xfrm>
            <a:off x="4716016" y="1268760"/>
            <a:ext cx="4427984" cy="923330"/>
          </a:xfrm>
          <a:prstGeom prst="rect">
            <a:avLst/>
          </a:prstGeom>
          <a:solidFill>
            <a:schemeClr val="bg1"/>
          </a:solidFill>
        </p:spPr>
        <p:txBody>
          <a:bodyPr wrap="square" rtlCol="0">
            <a:spAutoFit/>
          </a:bodyPr>
          <a:lstStyle/>
          <a:p>
            <a:endParaRPr lang="es-UY" dirty="0" smtClean="0"/>
          </a:p>
          <a:p>
            <a:endParaRPr lang="es-UY" dirty="0" smtClean="0"/>
          </a:p>
          <a:p>
            <a:endParaRPr lang="es-UY"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712968" cy="922114"/>
          </a:xfrm>
          <a:ln w="3175">
            <a:solidFill>
              <a:schemeClr val="tx1"/>
            </a:solidFill>
          </a:ln>
        </p:spPr>
        <p:txBody>
          <a:bodyPr>
            <a:normAutofit fontScale="90000"/>
          </a:bodyPr>
          <a:lstStyle/>
          <a:p>
            <a:r>
              <a:rPr lang="es-UY" sz="3200" b="1" dirty="0" smtClean="0">
                <a:solidFill>
                  <a:schemeClr val="accent2">
                    <a:lumMod val="75000"/>
                  </a:schemeClr>
                </a:solidFill>
              </a:rPr>
              <a:t>TRANSPORTE DE MOLÉCULAS </a:t>
            </a:r>
            <a:r>
              <a:rPr lang="es-UY" sz="2400" b="1" dirty="0" smtClean="0">
                <a:solidFill>
                  <a:schemeClr val="accent2">
                    <a:lumMod val="75000"/>
                  </a:schemeClr>
                </a:solidFill>
              </a:rPr>
              <a:t>A TRAVÉS DE LA MEMBRANA PLASMÁTICA</a:t>
            </a:r>
            <a:endParaRPr lang="es-UY" sz="2400" b="1" dirty="0">
              <a:solidFill>
                <a:schemeClr val="accent2">
                  <a:lumMod val="75000"/>
                </a:schemeClr>
              </a:solidFill>
            </a:endParaRPr>
          </a:p>
        </p:txBody>
      </p:sp>
      <p:sp>
        <p:nvSpPr>
          <p:cNvPr id="5" name="4 Cerrar llave"/>
          <p:cNvSpPr/>
          <p:nvPr/>
        </p:nvSpPr>
        <p:spPr>
          <a:xfrm rot="16200000">
            <a:off x="2915816" y="-459432"/>
            <a:ext cx="432048" cy="4464496"/>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6" name="5 CuadroTexto"/>
          <p:cNvSpPr txBox="1"/>
          <p:nvPr/>
        </p:nvSpPr>
        <p:spPr>
          <a:xfrm>
            <a:off x="1907704" y="1196752"/>
            <a:ext cx="3024336" cy="461665"/>
          </a:xfrm>
          <a:prstGeom prst="rect">
            <a:avLst/>
          </a:prstGeom>
          <a:noFill/>
        </p:spPr>
        <p:txBody>
          <a:bodyPr wrap="square" rtlCol="0">
            <a:spAutoFit/>
          </a:bodyPr>
          <a:lstStyle/>
          <a:p>
            <a:r>
              <a:rPr lang="es-UY" sz="2400" dirty="0" smtClean="0">
                <a:solidFill>
                  <a:srgbClr val="C00000"/>
                </a:solidFill>
              </a:rPr>
              <a:t>  </a:t>
            </a:r>
            <a:r>
              <a:rPr lang="es-UY" sz="2400" b="1" dirty="0" smtClean="0">
                <a:solidFill>
                  <a:srgbClr val="C00000"/>
                </a:solidFill>
              </a:rPr>
              <a:t>Transporte pasivo</a:t>
            </a:r>
            <a:endParaRPr lang="es-UY" sz="2400" b="1" dirty="0">
              <a:solidFill>
                <a:srgbClr val="C00000"/>
              </a:solidFill>
            </a:endParaRPr>
          </a:p>
        </p:txBody>
      </p:sp>
      <p:pic>
        <p:nvPicPr>
          <p:cNvPr id="7" name="Picture 6" descr="http://2.bp.blogspot.com/-mYGpku5LWsE/UQlYW3ZUYJI/AAAAAAAAChc/OyQP40KxDeI/s1600/passive_active_transport.jpg"/>
          <p:cNvPicPr>
            <a:picLocks noChangeAspect="1" noChangeArrowheads="1"/>
          </p:cNvPicPr>
          <p:nvPr/>
        </p:nvPicPr>
        <p:blipFill>
          <a:blip r:embed="rId2" cstate="print"/>
          <a:srcRect t="13273"/>
          <a:stretch>
            <a:fillRect/>
          </a:stretch>
        </p:blipFill>
        <p:spPr bwMode="auto">
          <a:xfrm>
            <a:off x="611561" y="1988840"/>
            <a:ext cx="7852492" cy="4664588"/>
          </a:xfrm>
          <a:prstGeom prst="rect">
            <a:avLst/>
          </a:prstGeom>
          <a:noFill/>
        </p:spPr>
      </p:pic>
      <p:sp>
        <p:nvSpPr>
          <p:cNvPr id="8" name="7 Cerrar llave"/>
          <p:cNvSpPr/>
          <p:nvPr/>
        </p:nvSpPr>
        <p:spPr>
          <a:xfrm rot="16200000">
            <a:off x="6804248" y="404664"/>
            <a:ext cx="432048" cy="288032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9" name="8 CuadroTexto"/>
          <p:cNvSpPr txBox="1"/>
          <p:nvPr/>
        </p:nvSpPr>
        <p:spPr>
          <a:xfrm>
            <a:off x="5508104" y="1268760"/>
            <a:ext cx="3888432" cy="461665"/>
          </a:xfrm>
          <a:prstGeom prst="rect">
            <a:avLst/>
          </a:prstGeom>
          <a:noFill/>
        </p:spPr>
        <p:txBody>
          <a:bodyPr wrap="square" rtlCol="0">
            <a:spAutoFit/>
          </a:bodyPr>
          <a:lstStyle/>
          <a:p>
            <a:r>
              <a:rPr lang="es-UY" sz="2400" dirty="0" smtClean="0">
                <a:solidFill>
                  <a:srgbClr val="C00000"/>
                </a:solidFill>
              </a:rPr>
              <a:t>       </a:t>
            </a:r>
            <a:r>
              <a:rPr lang="es-UY" sz="2400" b="1" dirty="0" smtClean="0">
                <a:solidFill>
                  <a:srgbClr val="C00000"/>
                </a:solidFill>
              </a:rPr>
              <a:t>Transporte activo</a:t>
            </a:r>
            <a:endParaRPr lang="es-UY" sz="2400" b="1" dirty="0">
              <a:solidFill>
                <a:srgbClr val="C00000"/>
              </a:solidFill>
            </a:endParaRPr>
          </a:p>
        </p:txBody>
      </p:sp>
      <p:sp>
        <p:nvSpPr>
          <p:cNvPr id="10" name="9 CuadroTexto"/>
          <p:cNvSpPr txBox="1"/>
          <p:nvPr/>
        </p:nvSpPr>
        <p:spPr>
          <a:xfrm>
            <a:off x="683568" y="5589240"/>
            <a:ext cx="1944216" cy="369332"/>
          </a:xfrm>
          <a:prstGeom prst="rect">
            <a:avLst/>
          </a:prstGeom>
          <a:solidFill>
            <a:srgbClr val="FFCC99"/>
          </a:solidFill>
        </p:spPr>
        <p:txBody>
          <a:bodyPr wrap="square" rtlCol="0">
            <a:spAutoFit/>
          </a:bodyPr>
          <a:lstStyle/>
          <a:p>
            <a:r>
              <a:rPr lang="es-UY" b="1" dirty="0" smtClean="0"/>
              <a:t>DIFUSIÓN SIMPLE</a:t>
            </a:r>
            <a:endParaRPr lang="es-UY" b="1" dirty="0"/>
          </a:p>
        </p:txBody>
      </p:sp>
      <p:sp>
        <p:nvSpPr>
          <p:cNvPr id="11" name="10 CuadroTexto"/>
          <p:cNvSpPr txBox="1"/>
          <p:nvPr/>
        </p:nvSpPr>
        <p:spPr>
          <a:xfrm>
            <a:off x="2627784" y="5589240"/>
            <a:ext cx="2736304" cy="369332"/>
          </a:xfrm>
          <a:prstGeom prst="rect">
            <a:avLst/>
          </a:prstGeom>
          <a:solidFill>
            <a:srgbClr val="FFCC99"/>
          </a:solidFill>
        </p:spPr>
        <p:txBody>
          <a:bodyPr wrap="square" rtlCol="0">
            <a:spAutoFit/>
          </a:bodyPr>
          <a:lstStyle/>
          <a:p>
            <a:r>
              <a:rPr lang="es-UY" b="1" dirty="0" smtClean="0"/>
              <a:t>    DIFUSIÓN FACILITADA</a:t>
            </a:r>
            <a:endParaRPr lang="es-UY" b="1" dirty="0"/>
          </a:p>
        </p:txBody>
      </p:sp>
      <p:sp>
        <p:nvSpPr>
          <p:cNvPr id="3" name="2 Flecha abajo"/>
          <p:cNvSpPr/>
          <p:nvPr/>
        </p:nvSpPr>
        <p:spPr>
          <a:xfrm rot="10800000">
            <a:off x="8460432" y="2151309"/>
            <a:ext cx="360040" cy="423001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2" name="11 Flecha abajo"/>
          <p:cNvSpPr/>
          <p:nvPr/>
        </p:nvSpPr>
        <p:spPr>
          <a:xfrm>
            <a:off x="323528" y="2079531"/>
            <a:ext cx="360040" cy="441142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4" name="3 CuadroTexto"/>
          <p:cNvSpPr txBox="1"/>
          <p:nvPr/>
        </p:nvSpPr>
        <p:spPr>
          <a:xfrm>
            <a:off x="8745332" y="2151309"/>
            <a:ext cx="612068" cy="4708981"/>
          </a:xfrm>
          <a:prstGeom prst="rect">
            <a:avLst/>
          </a:prstGeom>
          <a:noFill/>
        </p:spPr>
        <p:txBody>
          <a:bodyPr wrap="square" rtlCol="0">
            <a:spAutoFit/>
          </a:bodyPr>
          <a:lstStyle/>
          <a:p>
            <a:r>
              <a:rPr lang="es-UY" sz="1200" b="1" dirty="0" smtClean="0">
                <a:solidFill>
                  <a:schemeClr val="tx2">
                    <a:lumMod val="75000"/>
                  </a:schemeClr>
                </a:solidFill>
              </a:rPr>
              <a:t>G</a:t>
            </a:r>
          </a:p>
          <a:p>
            <a:r>
              <a:rPr lang="es-UY" sz="1200" b="1" dirty="0" smtClean="0">
                <a:solidFill>
                  <a:schemeClr val="tx2">
                    <a:lumMod val="75000"/>
                  </a:schemeClr>
                </a:solidFill>
              </a:rPr>
              <a:t>R</a:t>
            </a:r>
          </a:p>
          <a:p>
            <a:r>
              <a:rPr lang="es-UY" sz="1200" b="1" dirty="0" smtClean="0">
                <a:solidFill>
                  <a:schemeClr val="tx2">
                    <a:lumMod val="75000"/>
                  </a:schemeClr>
                </a:solidFill>
              </a:rPr>
              <a:t>A</a:t>
            </a:r>
          </a:p>
          <a:p>
            <a:r>
              <a:rPr lang="es-UY" sz="1200" b="1" dirty="0" smtClean="0">
                <a:solidFill>
                  <a:schemeClr val="tx2">
                    <a:lumMod val="75000"/>
                  </a:schemeClr>
                </a:solidFill>
              </a:rPr>
              <a:t>D</a:t>
            </a:r>
          </a:p>
          <a:p>
            <a:r>
              <a:rPr lang="es-UY" sz="1200" b="1" dirty="0" smtClean="0">
                <a:solidFill>
                  <a:schemeClr val="tx2">
                    <a:lumMod val="75000"/>
                  </a:schemeClr>
                </a:solidFill>
              </a:rPr>
              <a:t>I</a:t>
            </a:r>
          </a:p>
          <a:p>
            <a:r>
              <a:rPr lang="es-UY" sz="1200" b="1" dirty="0" smtClean="0">
                <a:solidFill>
                  <a:schemeClr val="tx2">
                    <a:lumMod val="75000"/>
                  </a:schemeClr>
                </a:solidFill>
              </a:rPr>
              <a:t>E</a:t>
            </a:r>
          </a:p>
          <a:p>
            <a:r>
              <a:rPr lang="es-UY" sz="1200" b="1" dirty="0" smtClean="0">
                <a:solidFill>
                  <a:schemeClr val="tx2">
                    <a:lumMod val="75000"/>
                  </a:schemeClr>
                </a:solidFill>
              </a:rPr>
              <a:t>N</a:t>
            </a:r>
          </a:p>
          <a:p>
            <a:r>
              <a:rPr lang="es-UY" sz="1200" b="1" dirty="0" smtClean="0">
                <a:solidFill>
                  <a:schemeClr val="tx2">
                    <a:lumMod val="75000"/>
                  </a:schemeClr>
                </a:solidFill>
              </a:rPr>
              <a:t>T</a:t>
            </a:r>
          </a:p>
          <a:p>
            <a:r>
              <a:rPr lang="es-UY" sz="1200" b="1" dirty="0" smtClean="0">
                <a:solidFill>
                  <a:schemeClr val="tx2">
                    <a:lumMod val="75000"/>
                  </a:schemeClr>
                </a:solidFill>
              </a:rPr>
              <a:t>E</a:t>
            </a:r>
          </a:p>
          <a:p>
            <a:endParaRPr lang="es-UY" sz="1200" b="1" dirty="0" smtClean="0">
              <a:solidFill>
                <a:schemeClr val="tx2">
                  <a:lumMod val="75000"/>
                </a:schemeClr>
              </a:solidFill>
            </a:endParaRPr>
          </a:p>
          <a:p>
            <a:r>
              <a:rPr lang="es-UY" sz="1200" b="1" dirty="0">
                <a:solidFill>
                  <a:schemeClr val="tx2">
                    <a:lumMod val="75000"/>
                  </a:schemeClr>
                </a:solidFill>
              </a:rPr>
              <a:t>d</a:t>
            </a:r>
            <a:r>
              <a:rPr lang="es-UY" sz="1200" b="1" dirty="0" smtClean="0">
                <a:solidFill>
                  <a:schemeClr val="tx2">
                    <a:lumMod val="75000"/>
                  </a:schemeClr>
                </a:solidFill>
              </a:rPr>
              <a:t>e</a:t>
            </a:r>
          </a:p>
          <a:p>
            <a:endParaRPr lang="es-UY" sz="1200" b="1" dirty="0" smtClean="0">
              <a:solidFill>
                <a:schemeClr val="tx2">
                  <a:lumMod val="75000"/>
                </a:schemeClr>
              </a:solidFill>
            </a:endParaRPr>
          </a:p>
          <a:p>
            <a:r>
              <a:rPr lang="es-UY" sz="1200" b="1" dirty="0" smtClean="0">
                <a:solidFill>
                  <a:schemeClr val="tx2">
                    <a:lumMod val="75000"/>
                  </a:schemeClr>
                </a:solidFill>
              </a:rPr>
              <a:t>C</a:t>
            </a:r>
          </a:p>
          <a:p>
            <a:r>
              <a:rPr lang="es-UY" sz="1200" b="1" dirty="0" smtClean="0">
                <a:solidFill>
                  <a:schemeClr val="tx2">
                    <a:lumMod val="75000"/>
                  </a:schemeClr>
                </a:solidFill>
              </a:rPr>
              <a:t>O</a:t>
            </a:r>
          </a:p>
          <a:p>
            <a:r>
              <a:rPr lang="es-UY" sz="1200" b="1" dirty="0" smtClean="0">
                <a:solidFill>
                  <a:schemeClr val="tx2">
                    <a:lumMod val="75000"/>
                  </a:schemeClr>
                </a:solidFill>
              </a:rPr>
              <a:t>N</a:t>
            </a:r>
          </a:p>
          <a:p>
            <a:r>
              <a:rPr lang="es-UY" sz="1200" b="1" dirty="0" smtClean="0">
                <a:solidFill>
                  <a:schemeClr val="tx2">
                    <a:lumMod val="75000"/>
                  </a:schemeClr>
                </a:solidFill>
              </a:rPr>
              <a:t>C</a:t>
            </a:r>
          </a:p>
          <a:p>
            <a:r>
              <a:rPr lang="es-UY" sz="1200" b="1" dirty="0" smtClean="0">
                <a:solidFill>
                  <a:schemeClr val="tx2">
                    <a:lumMod val="75000"/>
                  </a:schemeClr>
                </a:solidFill>
              </a:rPr>
              <a:t>E</a:t>
            </a:r>
          </a:p>
          <a:p>
            <a:r>
              <a:rPr lang="es-UY" sz="1200" b="1" dirty="0" smtClean="0">
                <a:solidFill>
                  <a:schemeClr val="tx2">
                    <a:lumMod val="75000"/>
                  </a:schemeClr>
                </a:solidFill>
              </a:rPr>
              <a:t>N</a:t>
            </a:r>
          </a:p>
          <a:p>
            <a:r>
              <a:rPr lang="es-UY" sz="1200" b="1" dirty="0" smtClean="0">
                <a:solidFill>
                  <a:schemeClr val="tx2">
                    <a:lumMod val="75000"/>
                  </a:schemeClr>
                </a:solidFill>
              </a:rPr>
              <a:t>T</a:t>
            </a:r>
          </a:p>
          <a:p>
            <a:r>
              <a:rPr lang="es-UY" sz="1200" b="1" dirty="0" smtClean="0">
                <a:solidFill>
                  <a:schemeClr val="tx2">
                    <a:lumMod val="75000"/>
                  </a:schemeClr>
                </a:solidFill>
              </a:rPr>
              <a:t>R</a:t>
            </a:r>
          </a:p>
          <a:p>
            <a:r>
              <a:rPr lang="es-UY" sz="1200" b="1" dirty="0" smtClean="0">
                <a:solidFill>
                  <a:schemeClr val="tx2">
                    <a:lumMod val="75000"/>
                  </a:schemeClr>
                </a:solidFill>
              </a:rPr>
              <a:t>A</a:t>
            </a:r>
          </a:p>
          <a:p>
            <a:r>
              <a:rPr lang="es-UY" sz="1200" b="1" dirty="0" smtClean="0">
                <a:solidFill>
                  <a:schemeClr val="tx2">
                    <a:lumMod val="75000"/>
                  </a:schemeClr>
                </a:solidFill>
              </a:rPr>
              <a:t>C</a:t>
            </a:r>
          </a:p>
          <a:p>
            <a:r>
              <a:rPr lang="es-UY" sz="1200" b="1" dirty="0" smtClean="0">
                <a:solidFill>
                  <a:schemeClr val="tx2">
                    <a:lumMod val="75000"/>
                  </a:schemeClr>
                </a:solidFill>
              </a:rPr>
              <a:t>I</a:t>
            </a:r>
          </a:p>
          <a:p>
            <a:r>
              <a:rPr lang="es-UY" sz="1200" b="1" dirty="0" smtClean="0">
                <a:solidFill>
                  <a:schemeClr val="tx2">
                    <a:lumMod val="75000"/>
                  </a:schemeClr>
                </a:solidFill>
              </a:rPr>
              <a:t>Ó</a:t>
            </a:r>
          </a:p>
          <a:p>
            <a:r>
              <a:rPr lang="es-UY" sz="1200" b="1" dirty="0">
                <a:solidFill>
                  <a:schemeClr val="tx2">
                    <a:lumMod val="75000"/>
                  </a:schemeClr>
                </a:solidFill>
              </a:rPr>
              <a:t>N</a:t>
            </a:r>
          </a:p>
        </p:txBody>
      </p:sp>
      <p:sp>
        <p:nvSpPr>
          <p:cNvPr id="13" name="12 CuadroTexto"/>
          <p:cNvSpPr txBox="1"/>
          <p:nvPr/>
        </p:nvSpPr>
        <p:spPr>
          <a:xfrm>
            <a:off x="54911" y="2060848"/>
            <a:ext cx="448637" cy="4708981"/>
          </a:xfrm>
          <a:prstGeom prst="rect">
            <a:avLst/>
          </a:prstGeom>
          <a:noFill/>
        </p:spPr>
        <p:txBody>
          <a:bodyPr wrap="square" rtlCol="0">
            <a:spAutoFit/>
          </a:bodyPr>
          <a:lstStyle/>
          <a:p>
            <a:r>
              <a:rPr lang="es-UY" sz="1200" b="1" dirty="0" smtClean="0">
                <a:solidFill>
                  <a:schemeClr val="tx2">
                    <a:lumMod val="75000"/>
                  </a:schemeClr>
                </a:solidFill>
              </a:rPr>
              <a:t>G</a:t>
            </a:r>
          </a:p>
          <a:p>
            <a:r>
              <a:rPr lang="es-UY" sz="1200" b="1" dirty="0" smtClean="0">
                <a:solidFill>
                  <a:schemeClr val="tx2">
                    <a:lumMod val="75000"/>
                  </a:schemeClr>
                </a:solidFill>
              </a:rPr>
              <a:t>R</a:t>
            </a:r>
          </a:p>
          <a:p>
            <a:r>
              <a:rPr lang="es-UY" sz="1200" b="1" dirty="0" smtClean="0">
                <a:solidFill>
                  <a:schemeClr val="tx2">
                    <a:lumMod val="75000"/>
                  </a:schemeClr>
                </a:solidFill>
              </a:rPr>
              <a:t>A</a:t>
            </a:r>
          </a:p>
          <a:p>
            <a:r>
              <a:rPr lang="es-UY" sz="1200" b="1" dirty="0" smtClean="0">
                <a:solidFill>
                  <a:schemeClr val="tx2">
                    <a:lumMod val="75000"/>
                  </a:schemeClr>
                </a:solidFill>
              </a:rPr>
              <a:t>D</a:t>
            </a:r>
          </a:p>
          <a:p>
            <a:r>
              <a:rPr lang="es-UY" sz="1200" b="1" dirty="0" smtClean="0">
                <a:solidFill>
                  <a:schemeClr val="tx2">
                    <a:lumMod val="75000"/>
                  </a:schemeClr>
                </a:solidFill>
              </a:rPr>
              <a:t>I</a:t>
            </a:r>
          </a:p>
          <a:p>
            <a:r>
              <a:rPr lang="es-UY" sz="1200" b="1" dirty="0" smtClean="0">
                <a:solidFill>
                  <a:schemeClr val="tx2">
                    <a:lumMod val="75000"/>
                  </a:schemeClr>
                </a:solidFill>
              </a:rPr>
              <a:t>E</a:t>
            </a:r>
          </a:p>
          <a:p>
            <a:r>
              <a:rPr lang="es-UY" sz="1200" b="1" dirty="0" smtClean="0">
                <a:solidFill>
                  <a:schemeClr val="tx2">
                    <a:lumMod val="75000"/>
                  </a:schemeClr>
                </a:solidFill>
              </a:rPr>
              <a:t>N</a:t>
            </a:r>
          </a:p>
          <a:p>
            <a:r>
              <a:rPr lang="es-UY" sz="1200" b="1" dirty="0" smtClean="0">
                <a:solidFill>
                  <a:schemeClr val="tx2">
                    <a:lumMod val="75000"/>
                  </a:schemeClr>
                </a:solidFill>
              </a:rPr>
              <a:t>T</a:t>
            </a:r>
          </a:p>
          <a:p>
            <a:r>
              <a:rPr lang="es-UY" sz="1200" b="1" dirty="0" smtClean="0">
                <a:solidFill>
                  <a:schemeClr val="tx2">
                    <a:lumMod val="75000"/>
                  </a:schemeClr>
                </a:solidFill>
              </a:rPr>
              <a:t>E</a:t>
            </a:r>
          </a:p>
          <a:p>
            <a:endParaRPr lang="es-UY" sz="1200" b="1" dirty="0" smtClean="0">
              <a:solidFill>
                <a:schemeClr val="tx2">
                  <a:lumMod val="75000"/>
                </a:schemeClr>
              </a:solidFill>
            </a:endParaRPr>
          </a:p>
          <a:p>
            <a:r>
              <a:rPr lang="es-UY" sz="1200" b="1" dirty="0">
                <a:solidFill>
                  <a:schemeClr val="tx2">
                    <a:lumMod val="75000"/>
                  </a:schemeClr>
                </a:solidFill>
              </a:rPr>
              <a:t>d</a:t>
            </a:r>
            <a:r>
              <a:rPr lang="es-UY" sz="1200" b="1" dirty="0" smtClean="0">
                <a:solidFill>
                  <a:schemeClr val="tx2">
                    <a:lumMod val="75000"/>
                  </a:schemeClr>
                </a:solidFill>
              </a:rPr>
              <a:t>e</a:t>
            </a:r>
          </a:p>
          <a:p>
            <a:endParaRPr lang="es-UY" sz="1200" b="1" dirty="0" smtClean="0">
              <a:solidFill>
                <a:schemeClr val="tx2">
                  <a:lumMod val="75000"/>
                </a:schemeClr>
              </a:solidFill>
            </a:endParaRPr>
          </a:p>
          <a:p>
            <a:r>
              <a:rPr lang="es-UY" sz="1200" b="1" dirty="0" smtClean="0">
                <a:solidFill>
                  <a:schemeClr val="tx2">
                    <a:lumMod val="75000"/>
                  </a:schemeClr>
                </a:solidFill>
              </a:rPr>
              <a:t>C</a:t>
            </a:r>
          </a:p>
          <a:p>
            <a:r>
              <a:rPr lang="es-UY" sz="1200" b="1" dirty="0" smtClean="0">
                <a:solidFill>
                  <a:schemeClr val="tx2">
                    <a:lumMod val="75000"/>
                  </a:schemeClr>
                </a:solidFill>
              </a:rPr>
              <a:t>O</a:t>
            </a:r>
          </a:p>
          <a:p>
            <a:r>
              <a:rPr lang="es-UY" sz="1200" b="1" dirty="0" smtClean="0">
                <a:solidFill>
                  <a:schemeClr val="tx2">
                    <a:lumMod val="75000"/>
                  </a:schemeClr>
                </a:solidFill>
              </a:rPr>
              <a:t>N</a:t>
            </a:r>
          </a:p>
          <a:p>
            <a:r>
              <a:rPr lang="es-UY" sz="1200" b="1" dirty="0" smtClean="0">
                <a:solidFill>
                  <a:schemeClr val="tx2">
                    <a:lumMod val="75000"/>
                  </a:schemeClr>
                </a:solidFill>
              </a:rPr>
              <a:t>C</a:t>
            </a:r>
          </a:p>
          <a:p>
            <a:r>
              <a:rPr lang="es-UY" sz="1200" b="1" dirty="0" smtClean="0">
                <a:solidFill>
                  <a:schemeClr val="tx2">
                    <a:lumMod val="75000"/>
                  </a:schemeClr>
                </a:solidFill>
              </a:rPr>
              <a:t>E</a:t>
            </a:r>
          </a:p>
          <a:p>
            <a:r>
              <a:rPr lang="es-UY" sz="1200" b="1" dirty="0" smtClean="0">
                <a:solidFill>
                  <a:schemeClr val="tx2">
                    <a:lumMod val="75000"/>
                  </a:schemeClr>
                </a:solidFill>
              </a:rPr>
              <a:t>N</a:t>
            </a:r>
          </a:p>
          <a:p>
            <a:r>
              <a:rPr lang="es-UY" sz="1200" b="1" dirty="0" smtClean="0">
                <a:solidFill>
                  <a:schemeClr val="tx2">
                    <a:lumMod val="75000"/>
                  </a:schemeClr>
                </a:solidFill>
              </a:rPr>
              <a:t>T</a:t>
            </a:r>
          </a:p>
          <a:p>
            <a:r>
              <a:rPr lang="es-UY" sz="1200" b="1" dirty="0" smtClean="0">
                <a:solidFill>
                  <a:schemeClr val="tx2">
                    <a:lumMod val="75000"/>
                  </a:schemeClr>
                </a:solidFill>
              </a:rPr>
              <a:t>R</a:t>
            </a:r>
          </a:p>
          <a:p>
            <a:r>
              <a:rPr lang="es-UY" sz="1200" b="1" dirty="0" smtClean="0">
                <a:solidFill>
                  <a:schemeClr val="tx2">
                    <a:lumMod val="75000"/>
                  </a:schemeClr>
                </a:solidFill>
              </a:rPr>
              <a:t>A</a:t>
            </a:r>
          </a:p>
          <a:p>
            <a:r>
              <a:rPr lang="es-UY" sz="1200" b="1" dirty="0" smtClean="0">
                <a:solidFill>
                  <a:schemeClr val="tx2">
                    <a:lumMod val="75000"/>
                  </a:schemeClr>
                </a:solidFill>
              </a:rPr>
              <a:t>C</a:t>
            </a:r>
          </a:p>
          <a:p>
            <a:r>
              <a:rPr lang="es-UY" sz="1200" b="1" dirty="0" smtClean="0">
                <a:solidFill>
                  <a:schemeClr val="tx2">
                    <a:lumMod val="75000"/>
                  </a:schemeClr>
                </a:solidFill>
              </a:rPr>
              <a:t>I</a:t>
            </a:r>
          </a:p>
          <a:p>
            <a:r>
              <a:rPr lang="es-UY" sz="1200" b="1" dirty="0" smtClean="0">
                <a:solidFill>
                  <a:schemeClr val="tx2">
                    <a:lumMod val="75000"/>
                  </a:schemeClr>
                </a:solidFill>
              </a:rPr>
              <a:t>Ó</a:t>
            </a:r>
          </a:p>
          <a:p>
            <a:r>
              <a:rPr lang="es-UY" sz="1200" b="1" dirty="0">
                <a:solidFill>
                  <a:schemeClr val="tx2">
                    <a:lumMod val="75000"/>
                  </a:schemeClr>
                </a:solidFill>
              </a:rPr>
              <a:t>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3" grpId="0" animBg="1"/>
      <p:bldP spid="12" grpId="0" animBg="1"/>
      <p:bldP spid="4"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BEBA8EAE-BF5A-486C-A8C5-ECC9F3942E4B}">
                <a14:imgProps xmlns:a14="http://schemas.microsoft.com/office/drawing/2010/main">
                  <a14:imgLayer r:embed="rId3">
                    <a14:imgEffect>
                      <a14:brightnessContrast bright="3000" contrast="9000"/>
                    </a14:imgEffect>
                  </a14:imgLayer>
                </a14:imgProps>
              </a:ext>
            </a:extLst>
          </a:blip>
          <a:srcRect/>
          <a:stretch>
            <a:fillRect/>
          </a:stretch>
        </p:blipFill>
        <p:spPr bwMode="auto">
          <a:xfrm>
            <a:off x="1655676" y="980728"/>
            <a:ext cx="5760640" cy="2808312"/>
          </a:xfrm>
          <a:prstGeom prst="rect">
            <a:avLst/>
          </a:prstGeom>
          <a:noFill/>
          <a:ln w="9525">
            <a:solidFill>
              <a:schemeClr val="tx1"/>
            </a:solidFill>
            <a:miter lim="800000"/>
            <a:headEnd/>
            <a:tailEnd/>
          </a:ln>
        </p:spPr>
      </p:pic>
      <p:sp>
        <p:nvSpPr>
          <p:cNvPr id="5" name="4 CuadroTexto"/>
          <p:cNvSpPr txBox="1"/>
          <p:nvPr/>
        </p:nvSpPr>
        <p:spPr>
          <a:xfrm>
            <a:off x="323528" y="169462"/>
            <a:ext cx="8424936" cy="830997"/>
          </a:xfrm>
          <a:prstGeom prst="rect">
            <a:avLst/>
          </a:prstGeom>
          <a:noFill/>
        </p:spPr>
        <p:txBody>
          <a:bodyPr wrap="square" rtlCol="0">
            <a:spAutoFit/>
          </a:bodyPr>
          <a:lstStyle/>
          <a:p>
            <a:r>
              <a:rPr lang="es-UY" sz="2400" b="1" dirty="0" smtClean="0">
                <a:solidFill>
                  <a:schemeClr val="accent3">
                    <a:lumMod val="50000"/>
                  </a:schemeClr>
                </a:solidFill>
              </a:rPr>
              <a:t>Dada esta situación a nivel de la membrana de una célula,  analicemos si los siguientes enunciados son </a:t>
            </a:r>
            <a:r>
              <a:rPr lang="es-UY" sz="2400" b="1" u="sng" dirty="0" smtClean="0">
                <a:solidFill>
                  <a:schemeClr val="accent3">
                    <a:lumMod val="50000"/>
                  </a:schemeClr>
                </a:solidFill>
              </a:rPr>
              <a:t>verdaderos </a:t>
            </a:r>
            <a:r>
              <a:rPr lang="es-UY" sz="2400" b="1" dirty="0" smtClean="0">
                <a:solidFill>
                  <a:schemeClr val="accent3">
                    <a:lumMod val="50000"/>
                  </a:schemeClr>
                </a:solidFill>
              </a:rPr>
              <a:t>o </a:t>
            </a:r>
            <a:r>
              <a:rPr lang="es-UY" sz="2400" b="1" u="sng" dirty="0" smtClean="0">
                <a:solidFill>
                  <a:schemeClr val="accent3">
                    <a:lumMod val="50000"/>
                  </a:schemeClr>
                </a:solidFill>
              </a:rPr>
              <a:t>falsos</a:t>
            </a:r>
            <a:r>
              <a:rPr lang="es-UY" sz="2400" b="1" dirty="0" smtClean="0">
                <a:solidFill>
                  <a:schemeClr val="accent3">
                    <a:lumMod val="50000"/>
                  </a:schemeClr>
                </a:solidFill>
              </a:rPr>
              <a:t>: </a:t>
            </a:r>
            <a:endParaRPr lang="es-UY" sz="2400" b="1" dirty="0">
              <a:solidFill>
                <a:schemeClr val="accent3">
                  <a:lumMod val="50000"/>
                </a:schemeClr>
              </a:solidFill>
            </a:endParaRPr>
          </a:p>
        </p:txBody>
      </p:sp>
      <p:sp>
        <p:nvSpPr>
          <p:cNvPr id="6" name="5 Rectángulo"/>
          <p:cNvSpPr/>
          <p:nvPr/>
        </p:nvSpPr>
        <p:spPr>
          <a:xfrm>
            <a:off x="179512" y="3933056"/>
            <a:ext cx="8856984" cy="2862322"/>
          </a:xfrm>
          <a:prstGeom prst="rect">
            <a:avLst/>
          </a:prstGeom>
        </p:spPr>
        <p:txBody>
          <a:bodyPr wrap="square">
            <a:spAutoFit/>
          </a:bodyPr>
          <a:lstStyle/>
          <a:p>
            <a:pPr lvl="0"/>
            <a:r>
              <a:rPr lang="es-UY" b="1" dirty="0" smtClean="0">
                <a:solidFill>
                  <a:schemeClr val="accent3">
                    <a:lumMod val="50000"/>
                  </a:schemeClr>
                </a:solidFill>
              </a:rPr>
              <a:t>a</a:t>
            </a:r>
            <a:r>
              <a:rPr lang="es-UY" dirty="0" smtClean="0"/>
              <a:t>. </a:t>
            </a:r>
            <a:r>
              <a:rPr lang="es-UY" b="1" dirty="0" smtClean="0"/>
              <a:t>Si </a:t>
            </a:r>
            <a:r>
              <a:rPr lang="es-UY" b="1" dirty="0"/>
              <a:t>la  molécula “x”  fuera liposoluble podría  salir de  esta  célula  </a:t>
            </a:r>
            <a:r>
              <a:rPr lang="es-UY" b="1" dirty="0" smtClean="0"/>
              <a:t>por  </a:t>
            </a:r>
            <a:r>
              <a:rPr lang="es-UY" b="1" dirty="0"/>
              <a:t>difusión  simple. </a:t>
            </a:r>
          </a:p>
          <a:p>
            <a:r>
              <a:rPr lang="es-UY" b="1" dirty="0"/>
              <a:t> </a:t>
            </a:r>
          </a:p>
          <a:p>
            <a:pPr lvl="0"/>
            <a:r>
              <a:rPr lang="es-UY" b="1" dirty="0" smtClean="0">
                <a:solidFill>
                  <a:schemeClr val="accent3">
                    <a:lumMod val="50000"/>
                  </a:schemeClr>
                </a:solidFill>
              </a:rPr>
              <a:t>b. </a:t>
            </a:r>
            <a:r>
              <a:rPr lang="es-UY" b="1" dirty="0" smtClean="0"/>
              <a:t>La  </a:t>
            </a:r>
            <a:r>
              <a:rPr lang="es-UY" b="1" dirty="0"/>
              <a:t>salida  de  la  molécula “x”  requiere  de  gasto  energético.  </a:t>
            </a:r>
          </a:p>
          <a:p>
            <a:r>
              <a:rPr lang="es-UY" b="1" dirty="0"/>
              <a:t> </a:t>
            </a:r>
          </a:p>
          <a:p>
            <a:r>
              <a:rPr lang="es-UY" b="1" dirty="0" smtClean="0">
                <a:solidFill>
                  <a:schemeClr val="accent3">
                    <a:lumMod val="50000"/>
                  </a:schemeClr>
                </a:solidFill>
              </a:rPr>
              <a:t>c.  </a:t>
            </a:r>
            <a:r>
              <a:rPr lang="es-UY" b="1" dirty="0" smtClean="0"/>
              <a:t>La  </a:t>
            </a:r>
            <a:r>
              <a:rPr lang="es-UY" b="1" dirty="0"/>
              <a:t>difusión  facilitada  de  la  molécula  “x”  ocurre  cuando </a:t>
            </a:r>
            <a:r>
              <a:rPr lang="es-UY" b="1" dirty="0" smtClean="0"/>
              <a:t>atraviesa  </a:t>
            </a:r>
            <a:r>
              <a:rPr lang="es-UY" b="1" dirty="0"/>
              <a:t>la  membrana  con  </a:t>
            </a:r>
            <a:endParaRPr lang="es-UY" b="1" dirty="0" smtClean="0"/>
          </a:p>
          <a:p>
            <a:r>
              <a:rPr lang="es-UY" b="1" dirty="0" smtClean="0"/>
              <a:t>      ayuda  </a:t>
            </a:r>
            <a:r>
              <a:rPr lang="es-UY" b="1" dirty="0"/>
              <a:t>de  una  proteína,  que la  </a:t>
            </a:r>
            <a:r>
              <a:rPr lang="es-UY" b="1" dirty="0" smtClean="0"/>
              <a:t>lleva  </a:t>
            </a:r>
            <a:r>
              <a:rPr lang="es-UY" b="1" dirty="0"/>
              <a:t>en  contra  de  su  gradiente  de  concentración.</a:t>
            </a:r>
          </a:p>
          <a:p>
            <a:r>
              <a:rPr lang="es-UY" b="1" dirty="0"/>
              <a:t> </a:t>
            </a:r>
          </a:p>
          <a:p>
            <a:r>
              <a:rPr lang="es-UY" b="1" dirty="0" smtClean="0">
                <a:solidFill>
                  <a:schemeClr val="accent3">
                    <a:lumMod val="50000"/>
                  </a:schemeClr>
                </a:solidFill>
              </a:rPr>
              <a:t>d</a:t>
            </a:r>
            <a:r>
              <a:rPr lang="es-UY" b="1" dirty="0" smtClean="0"/>
              <a:t>. Para  </a:t>
            </a:r>
            <a:r>
              <a:rPr lang="es-UY" b="1" dirty="0"/>
              <a:t>esta  molécula  “x”,  el  transporte  activo  ocurre  desde  el  </a:t>
            </a:r>
            <a:r>
              <a:rPr lang="es-UY" b="1" dirty="0" smtClean="0"/>
              <a:t>medio  </a:t>
            </a:r>
            <a:r>
              <a:rPr lang="es-UY" b="1" dirty="0"/>
              <a:t>extracelular  al  </a:t>
            </a:r>
            <a:endParaRPr lang="es-UY" b="1" dirty="0" smtClean="0"/>
          </a:p>
          <a:p>
            <a:r>
              <a:rPr lang="es-UY" b="1" dirty="0"/>
              <a:t> </a:t>
            </a:r>
            <a:r>
              <a:rPr lang="es-UY" b="1" dirty="0" smtClean="0"/>
              <a:t>    citoplasma.</a:t>
            </a:r>
            <a:endParaRPr lang="es-UY" b="1" dirty="0"/>
          </a:p>
          <a:p>
            <a:r>
              <a:rPr lang="es-UY" b="1" dirty="0"/>
              <a:t> </a:t>
            </a:r>
          </a:p>
        </p:txBody>
      </p:sp>
    </p:spTree>
    <p:extLst>
      <p:ext uri="{BB962C8B-B14F-4D97-AF65-F5344CB8AC3E}">
        <p14:creationId xmlns:p14="http://schemas.microsoft.com/office/powerpoint/2010/main" val="181070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oltec.biz/how_dialysis_works/osmosis.jpg"/>
          <p:cNvPicPr>
            <a:picLocks noChangeAspect="1" noChangeArrowheads="1"/>
          </p:cNvPicPr>
          <p:nvPr/>
        </p:nvPicPr>
        <p:blipFill>
          <a:blip r:embed="rId2" cstate="print"/>
          <a:srcRect b="35239"/>
          <a:stretch>
            <a:fillRect/>
          </a:stretch>
        </p:blipFill>
        <p:spPr bwMode="auto">
          <a:xfrm>
            <a:off x="5815137" y="3778487"/>
            <a:ext cx="3328863" cy="3068960"/>
          </a:xfrm>
          <a:prstGeom prst="rect">
            <a:avLst/>
          </a:prstGeom>
          <a:noFill/>
        </p:spPr>
      </p:pic>
      <p:sp>
        <p:nvSpPr>
          <p:cNvPr id="6" name="5 CuadroTexto"/>
          <p:cNvSpPr txBox="1"/>
          <p:nvPr/>
        </p:nvSpPr>
        <p:spPr>
          <a:xfrm>
            <a:off x="467544" y="0"/>
            <a:ext cx="8676456" cy="1384995"/>
          </a:xfrm>
          <a:prstGeom prst="rect">
            <a:avLst/>
          </a:prstGeom>
          <a:noFill/>
        </p:spPr>
        <p:txBody>
          <a:bodyPr wrap="square" rtlCol="0">
            <a:spAutoFit/>
          </a:bodyPr>
          <a:lstStyle/>
          <a:p>
            <a:r>
              <a:rPr lang="es-UY" sz="2800" b="1" dirty="0" smtClean="0">
                <a:solidFill>
                  <a:schemeClr val="accent2">
                    <a:lumMod val="75000"/>
                  </a:schemeClr>
                </a:solidFill>
              </a:rPr>
              <a:t>        Un mecanismo especial de transporte pasivo: </a:t>
            </a:r>
          </a:p>
          <a:p>
            <a:r>
              <a:rPr lang="es-UY" sz="2800" b="1" dirty="0">
                <a:solidFill>
                  <a:schemeClr val="accent2">
                    <a:lumMod val="75000"/>
                  </a:schemeClr>
                </a:solidFill>
              </a:rPr>
              <a:t> </a:t>
            </a:r>
            <a:r>
              <a:rPr lang="es-UY" sz="2800" b="1" dirty="0" smtClean="0">
                <a:solidFill>
                  <a:schemeClr val="accent2">
                    <a:lumMod val="75000"/>
                  </a:schemeClr>
                </a:solidFill>
              </a:rPr>
              <a:t>                         </a:t>
            </a:r>
          </a:p>
          <a:p>
            <a:r>
              <a:rPr lang="es-UY" sz="2800" b="1" dirty="0">
                <a:solidFill>
                  <a:schemeClr val="accent2">
                    <a:lumMod val="75000"/>
                  </a:schemeClr>
                </a:solidFill>
              </a:rPr>
              <a:t> </a:t>
            </a:r>
            <a:r>
              <a:rPr lang="es-UY" sz="2800" b="1" dirty="0" smtClean="0">
                <a:solidFill>
                  <a:schemeClr val="accent2">
                    <a:lumMod val="75000"/>
                  </a:schemeClr>
                </a:solidFill>
              </a:rPr>
              <a:t>                                LA ÓSMOSIS</a:t>
            </a:r>
            <a:endParaRPr lang="es-UY" sz="2800" b="1" dirty="0">
              <a:solidFill>
                <a:schemeClr val="accent2">
                  <a:lumMod val="75000"/>
                </a:schemeClr>
              </a:solidFill>
            </a:endParaRPr>
          </a:p>
        </p:txBody>
      </p:sp>
      <p:sp>
        <p:nvSpPr>
          <p:cNvPr id="2" name="1 CuadroTexto"/>
          <p:cNvSpPr txBox="1"/>
          <p:nvPr/>
        </p:nvSpPr>
        <p:spPr>
          <a:xfrm>
            <a:off x="251520" y="1397215"/>
            <a:ext cx="5832648" cy="4093428"/>
          </a:xfrm>
          <a:prstGeom prst="rect">
            <a:avLst/>
          </a:prstGeom>
          <a:noFill/>
        </p:spPr>
        <p:txBody>
          <a:bodyPr wrap="square" rtlCol="0">
            <a:spAutoFit/>
          </a:bodyPr>
          <a:lstStyle/>
          <a:p>
            <a:pPr marL="285750" indent="-285750">
              <a:buFont typeface="Arial" pitchFamily="34" charset="0"/>
              <a:buChar char="•"/>
            </a:pPr>
            <a:r>
              <a:rPr lang="es-UY" sz="2000" b="1" dirty="0" smtClean="0"/>
              <a:t>El agua funciona como un  SOLVENTE NATURAL.</a:t>
            </a:r>
          </a:p>
          <a:p>
            <a:pPr marL="285750" indent="-285750">
              <a:buFont typeface="Arial" pitchFamily="34" charset="0"/>
              <a:buChar char="•"/>
            </a:pPr>
            <a:endParaRPr lang="es-UY" sz="2000" b="1" dirty="0" smtClean="0"/>
          </a:p>
          <a:p>
            <a:pPr marL="285750" indent="-285750">
              <a:buFont typeface="Arial" pitchFamily="34" charset="0"/>
              <a:buChar char="•"/>
            </a:pPr>
            <a:r>
              <a:rPr lang="es-UY" sz="2000" b="1" dirty="0" smtClean="0"/>
              <a:t>Mediante el mecanismo de ÓSMOSIS, el agua tiende a equilibrar </a:t>
            </a:r>
            <a:r>
              <a:rPr lang="es-UY" sz="2000" b="1" u="sng" dirty="0" smtClean="0"/>
              <a:t>dos soluciones que tengan diferente concentración de sólidos disueltos</a:t>
            </a:r>
            <a:r>
              <a:rPr lang="es-UY" sz="2000" b="1" dirty="0" smtClean="0"/>
              <a:t>, cuando ambas soluciones están separadas  por una membrana </a:t>
            </a:r>
            <a:r>
              <a:rPr lang="es-UY" sz="2000" b="1" dirty="0" err="1" smtClean="0"/>
              <a:t>semi</a:t>
            </a:r>
            <a:r>
              <a:rPr lang="es-UY" sz="2000" b="1" dirty="0" smtClean="0"/>
              <a:t>-permeable.</a:t>
            </a:r>
          </a:p>
          <a:p>
            <a:endParaRPr lang="es-UY" sz="2000" b="1" dirty="0" smtClean="0"/>
          </a:p>
          <a:p>
            <a:pPr marL="285750" indent="-285750">
              <a:buFont typeface="Arial" pitchFamily="34" charset="0"/>
              <a:buChar char="•"/>
            </a:pPr>
            <a:r>
              <a:rPr lang="es-UY" sz="2000" b="1" dirty="0" smtClean="0"/>
              <a:t>¿Cómo? El agua pasa desde la solución que tiene menor concentración de sólidos disueltos hacia la solución que tiene mayor concentración de sólidos disueltos. Así, al cabo del tiempo se equilibra la concentración de ambas soluciones.</a:t>
            </a:r>
            <a:endParaRPr lang="es-UY" sz="2000" b="1" dirty="0"/>
          </a:p>
        </p:txBody>
      </p:sp>
      <p:cxnSp>
        <p:nvCxnSpPr>
          <p:cNvPr id="4" name="3 Conector recto de flecha"/>
          <p:cNvCxnSpPr/>
          <p:nvPr/>
        </p:nvCxnSpPr>
        <p:spPr>
          <a:xfrm flipH="1">
            <a:off x="5004048" y="6309320"/>
            <a:ext cx="144016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flipV="1">
            <a:off x="8172400" y="3426098"/>
            <a:ext cx="0" cy="79499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804248" y="2605632"/>
            <a:ext cx="2232248" cy="800219"/>
          </a:xfrm>
          <a:prstGeom prst="rect">
            <a:avLst/>
          </a:prstGeom>
          <a:noFill/>
        </p:spPr>
        <p:txBody>
          <a:bodyPr wrap="square" rtlCol="0">
            <a:spAutoFit/>
          </a:bodyPr>
          <a:lstStyle/>
          <a:p>
            <a:r>
              <a:rPr lang="es-UY" b="1" dirty="0" smtClean="0"/>
              <a:t>Solución hipertónica </a:t>
            </a:r>
          </a:p>
          <a:p>
            <a:r>
              <a:rPr lang="es-UY" sz="1400" dirty="0" smtClean="0"/>
              <a:t>(con mayor concentración de solutos)</a:t>
            </a:r>
            <a:endParaRPr lang="es-UY" sz="1400" dirty="0"/>
          </a:p>
        </p:txBody>
      </p:sp>
      <p:sp>
        <p:nvSpPr>
          <p:cNvPr id="12" name="11 CuadroTexto"/>
          <p:cNvSpPr txBox="1"/>
          <p:nvPr/>
        </p:nvSpPr>
        <p:spPr>
          <a:xfrm>
            <a:off x="2771800" y="5733256"/>
            <a:ext cx="2232248" cy="800219"/>
          </a:xfrm>
          <a:prstGeom prst="rect">
            <a:avLst/>
          </a:prstGeom>
          <a:noFill/>
        </p:spPr>
        <p:txBody>
          <a:bodyPr wrap="square" rtlCol="0">
            <a:spAutoFit/>
          </a:bodyPr>
          <a:lstStyle/>
          <a:p>
            <a:r>
              <a:rPr lang="es-UY" b="1" dirty="0" smtClean="0"/>
              <a:t>Solución hipotónica </a:t>
            </a:r>
          </a:p>
          <a:p>
            <a:r>
              <a:rPr lang="es-UY" sz="1400" dirty="0" smtClean="0"/>
              <a:t>(con menor concentración de solutos)</a:t>
            </a:r>
            <a:endParaRPr lang="es-UY"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1" descr="Descripción: Resultado de imagen para ejercicio plasmÃ³li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378631"/>
            <a:ext cx="3235473" cy="2226171"/>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n 4" descr="Descripción: 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183" y="2416944"/>
            <a:ext cx="3467192" cy="235500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
          <p:cNvSpPr txBox="1">
            <a:spLocks noChangeArrowheads="1"/>
          </p:cNvSpPr>
          <p:nvPr/>
        </p:nvSpPr>
        <p:spPr bwMode="auto">
          <a:xfrm>
            <a:off x="251519" y="1988840"/>
            <a:ext cx="8892481" cy="506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Células vegetales en medio hipotónico(con poco</a:t>
            </a:r>
            <a:r>
              <a:rPr kumimoji="0" lang="es-ES" sz="1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soluto</a:t>
            </a:r>
            <a:r>
              <a:rPr kumimoji="0" lang="es-E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Células vegetales en medio hipertónico(con mucho soluto)</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2052" name="Imagen 7" descr="Descripción: Resultado de imagen para ejercicios plasmÃ³lisis"/>
          <p:cNvPicPr>
            <a:picLocks noChangeAspect="1" noChangeArrowheads="1"/>
          </p:cNvPicPr>
          <p:nvPr/>
        </p:nvPicPr>
        <p:blipFill>
          <a:blip r:embed="rId4">
            <a:extLst>
              <a:ext uri="{28A0092B-C50C-407E-A947-70E740481C1C}">
                <a14:useLocalDpi xmlns:a14="http://schemas.microsoft.com/office/drawing/2010/main" val="0"/>
              </a:ext>
            </a:extLst>
          </a:blip>
          <a:srcRect l="61159" t="19676" r="5202" b="47685"/>
          <a:stretch>
            <a:fillRect/>
          </a:stretch>
        </p:blipFill>
        <p:spPr bwMode="auto">
          <a:xfrm>
            <a:off x="6012160" y="4794220"/>
            <a:ext cx="2520280" cy="1831491"/>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10" descr="Descripción: Resultado de imagen para ejercicios plasmÃ³lisis"/>
          <p:cNvPicPr>
            <a:picLocks noChangeAspect="1" noChangeArrowheads="1"/>
          </p:cNvPicPr>
          <p:nvPr/>
        </p:nvPicPr>
        <p:blipFill>
          <a:blip r:embed="rId4">
            <a:extLst>
              <a:ext uri="{28A0092B-C50C-407E-A947-70E740481C1C}">
                <a14:useLocalDpi xmlns:a14="http://schemas.microsoft.com/office/drawing/2010/main" val="0"/>
              </a:ext>
            </a:extLst>
          </a:blip>
          <a:srcRect l="59698" t="55556" r="6029" b="10413"/>
          <a:stretch>
            <a:fillRect/>
          </a:stretch>
        </p:blipFill>
        <p:spPr bwMode="auto">
          <a:xfrm>
            <a:off x="899592" y="4439664"/>
            <a:ext cx="3024336" cy="22449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467544" y="156580"/>
            <a:ext cx="756084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¿Qué aspecto toman las hojas de lechuga</a:t>
            </a:r>
            <a:r>
              <a:rPr kumimoji="0" lang="es-MX" sz="2800" b="1" i="1" u="none" strike="noStrike" cap="none" normalizeH="0" dirty="0" smtClean="0">
                <a:ln>
                  <a:noFill/>
                </a:ln>
                <a:solidFill>
                  <a:srgbClr val="002060"/>
                </a:solidFill>
                <a:effectLst/>
                <a:latin typeface="Calibri" pitchFamily="34" charset="0"/>
                <a:ea typeface="Calibri" pitchFamily="34" charset="0"/>
                <a:cs typeface="Times New Roman" pitchFamily="18" charset="0"/>
              </a:rPr>
              <a:t> a</a:t>
            </a:r>
            <a:r>
              <a:rPr kumimoji="0" lang="es-MX"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l cabo </a:t>
            </a:r>
            <a:endParaRPr kumimoji="0" lang="es-MX"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MX"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de </a:t>
            </a:r>
            <a:r>
              <a:rPr kumimoji="0" lang="es-MX"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un rato de echarles sal?</a:t>
            </a:r>
            <a:endParaRPr kumimoji="0" lang="es-UY" sz="28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UY"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979284" y="1203018"/>
            <a:ext cx="1012328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1" i="1" u="none" strike="noStrike" cap="none" normalizeH="0" baseline="0" dirty="0" smtClean="0">
                <a:ln>
                  <a:noFill/>
                </a:ln>
                <a:solidFill>
                  <a:schemeClr val="tx1"/>
                </a:solidFill>
                <a:effectLst/>
                <a:latin typeface="Arial" pitchFamily="34" charset="0"/>
                <a:cs typeface="Arial" pitchFamily="34" charset="0"/>
              </a:rPr>
              <a:t>                   Intentemos explicarlo teniendo en cuenta el proceso de ósmosis a nivel celular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4241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par>
                                <p:cTn id="15" presetID="10" presetClass="entr" presetSubtype="0" fill="hold" nodeType="with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500"/>
                                        <p:tgtEl>
                                          <p:spTgt spid="205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1000"/>
                                        <p:tgtEl>
                                          <p:spTgt spid="2051"/>
                                        </p:tgtEl>
                                      </p:cBhvr>
                                    </p:animEffect>
                                    <p:anim calcmode="lin" valueType="num">
                                      <p:cBhvr>
                                        <p:cTn id="23" dur="1000" fill="hold"/>
                                        <p:tgtEl>
                                          <p:spTgt spid="2051"/>
                                        </p:tgtEl>
                                        <p:attrNameLst>
                                          <p:attrName>ppt_x</p:attrName>
                                        </p:attrNameLst>
                                      </p:cBhvr>
                                      <p:tavLst>
                                        <p:tav tm="0">
                                          <p:val>
                                            <p:strVal val="#ppt_x"/>
                                          </p:val>
                                        </p:tav>
                                        <p:tav tm="100000">
                                          <p:val>
                                            <p:strVal val="#ppt_x"/>
                                          </p:val>
                                        </p:tav>
                                      </p:tavLst>
                                    </p:anim>
                                    <p:anim calcmode="lin" valueType="num">
                                      <p:cBhvr>
                                        <p:cTn id="2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1000"/>
                                        <p:tgtEl>
                                          <p:spTgt spid="2052"/>
                                        </p:tgtEl>
                                      </p:cBhvr>
                                    </p:animEffect>
                                    <p:anim calcmode="lin" valueType="num">
                                      <p:cBhvr>
                                        <p:cTn id="30" dur="1000" fill="hold"/>
                                        <p:tgtEl>
                                          <p:spTgt spid="2052"/>
                                        </p:tgtEl>
                                        <p:attrNameLst>
                                          <p:attrName>ppt_x</p:attrName>
                                        </p:attrNameLst>
                                      </p:cBhvr>
                                      <p:tavLst>
                                        <p:tav tm="0">
                                          <p:val>
                                            <p:strVal val="#ppt_x"/>
                                          </p:val>
                                        </p:tav>
                                        <p:tav tm="100000">
                                          <p:val>
                                            <p:strVal val="#ppt_x"/>
                                          </p:val>
                                        </p:tav>
                                      </p:tavLst>
                                    </p:anim>
                                    <p:anim calcmode="lin" valueType="num">
                                      <p:cBhvr>
                                        <p:cTn id="3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380</Words>
  <Application>Microsoft Office PowerPoint</Application>
  <PresentationFormat>Presentación en pantalla (4:3)</PresentationFormat>
  <Paragraphs>112</Paragraphs>
  <Slides>12</Slides>
  <Notes>1</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PROTEÍNAS  TRANSMEMBRANA</vt:lpstr>
      <vt:lpstr>Presentación de PowerPoint</vt:lpstr>
      <vt:lpstr>TRANSPORTE DE MOLÉCULAS A TRAVÉS DE LA MEMBRANA PLASMÁTICA</vt:lpstr>
      <vt:lpstr>Presentación de PowerPoint</vt:lpstr>
      <vt:lpstr>Presentación de PowerPoint</vt:lpstr>
      <vt:lpstr>Presentación de PowerPoint</vt:lpstr>
      <vt:lpstr>TRANSPORTE DE FLUIDOS o MOLÉCULAS DE GRAN TAMAÑO  hacia adentro y fuera de la célula</vt:lpstr>
      <vt:lpstr>TRANSPORTE DE GRANDES PARTÍCULAS SÓLIDAS HACIA EL INTERIOR CELULAR</vt:lpstr>
      <vt:lpstr>TODOS LOS MECANISMOS DE TRANSPORTE A NIVEL DE MEMBRANA PLASMÁTICA</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Malena</dc:creator>
  <cp:lastModifiedBy>malena</cp:lastModifiedBy>
  <cp:revision>44</cp:revision>
  <dcterms:created xsi:type="dcterms:W3CDTF">2016-05-23T11:45:50Z</dcterms:created>
  <dcterms:modified xsi:type="dcterms:W3CDTF">2020-06-26T20:14:34Z</dcterms:modified>
</cp:coreProperties>
</file>