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56" r:id="rId3"/>
    <p:sldId id="257" r:id="rId4"/>
    <p:sldId id="258" r:id="rId5"/>
    <p:sldId id="264" r:id="rId6"/>
    <p:sldId id="262" r:id="rId7"/>
    <p:sldId id="263" r:id="rId8"/>
    <p:sldId id="261" r:id="rId9"/>
    <p:sldId id="259" r:id="rId10"/>
    <p:sldId id="260" r:id="rId11"/>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72" y="108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MX"/>
          </a:p>
        </p:txBody>
      </p:sp>
      <p:sp>
        <p:nvSpPr>
          <p:cNvPr id="4" name="3 Marcador de fecha"/>
          <p:cNvSpPr>
            <a:spLocks noGrp="1"/>
          </p:cNvSpPr>
          <p:nvPr>
            <p:ph type="dt" sz="half" idx="10"/>
          </p:nvPr>
        </p:nvSpPr>
        <p:spPr/>
        <p:txBody>
          <a:bodyPr/>
          <a:lstStyle/>
          <a:p>
            <a:fld id="{BA6B2199-D8F8-4247-8C10-8562FEC387EC}" type="datetimeFigureOut">
              <a:rPr lang="es-MX" smtClean="0"/>
              <a:pPr/>
              <a:t>18/10/2020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B7317A3-FD23-43F9-B886-9913CCA06F83}"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BA6B2199-D8F8-4247-8C10-8562FEC387EC}" type="datetimeFigureOut">
              <a:rPr lang="es-MX" smtClean="0"/>
              <a:pPr/>
              <a:t>18/10/2020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B7317A3-FD23-43F9-B886-9913CCA06F83}"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BA6B2199-D8F8-4247-8C10-8562FEC387EC}" type="datetimeFigureOut">
              <a:rPr lang="es-MX" smtClean="0"/>
              <a:pPr/>
              <a:t>18/10/2020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B7317A3-FD23-43F9-B886-9913CCA06F83}"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BA6B2199-D8F8-4247-8C10-8562FEC387EC}" type="datetimeFigureOut">
              <a:rPr lang="es-MX" smtClean="0"/>
              <a:pPr/>
              <a:t>18/10/2020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B7317A3-FD23-43F9-B886-9913CCA06F83}"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BA6B2199-D8F8-4247-8C10-8562FEC387EC}" type="datetimeFigureOut">
              <a:rPr lang="es-MX" smtClean="0"/>
              <a:pPr/>
              <a:t>18/10/2020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B7317A3-FD23-43F9-B886-9913CCA06F83}"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fecha"/>
          <p:cNvSpPr>
            <a:spLocks noGrp="1"/>
          </p:cNvSpPr>
          <p:nvPr>
            <p:ph type="dt" sz="half" idx="10"/>
          </p:nvPr>
        </p:nvSpPr>
        <p:spPr/>
        <p:txBody>
          <a:bodyPr/>
          <a:lstStyle/>
          <a:p>
            <a:fld id="{BA6B2199-D8F8-4247-8C10-8562FEC387EC}" type="datetimeFigureOut">
              <a:rPr lang="es-MX" smtClean="0"/>
              <a:pPr/>
              <a:t>18/10/2020</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B7317A3-FD23-43F9-B886-9913CCA06F83}"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6 Marcador de fecha"/>
          <p:cNvSpPr>
            <a:spLocks noGrp="1"/>
          </p:cNvSpPr>
          <p:nvPr>
            <p:ph type="dt" sz="half" idx="10"/>
          </p:nvPr>
        </p:nvSpPr>
        <p:spPr/>
        <p:txBody>
          <a:bodyPr/>
          <a:lstStyle/>
          <a:p>
            <a:fld id="{BA6B2199-D8F8-4247-8C10-8562FEC387EC}" type="datetimeFigureOut">
              <a:rPr lang="es-MX" smtClean="0"/>
              <a:pPr/>
              <a:t>18/10/2020</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B7317A3-FD23-43F9-B886-9913CCA06F83}"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fecha"/>
          <p:cNvSpPr>
            <a:spLocks noGrp="1"/>
          </p:cNvSpPr>
          <p:nvPr>
            <p:ph type="dt" sz="half" idx="10"/>
          </p:nvPr>
        </p:nvSpPr>
        <p:spPr/>
        <p:txBody>
          <a:bodyPr/>
          <a:lstStyle/>
          <a:p>
            <a:fld id="{BA6B2199-D8F8-4247-8C10-8562FEC387EC}" type="datetimeFigureOut">
              <a:rPr lang="es-MX" smtClean="0"/>
              <a:pPr/>
              <a:t>18/10/2020</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B7317A3-FD23-43F9-B886-9913CCA06F83}"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BA6B2199-D8F8-4247-8C10-8562FEC387EC}" type="datetimeFigureOut">
              <a:rPr lang="es-MX" smtClean="0"/>
              <a:pPr/>
              <a:t>18/10/2020</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B7317A3-FD23-43F9-B886-9913CCA06F83}"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BA6B2199-D8F8-4247-8C10-8562FEC387EC}" type="datetimeFigureOut">
              <a:rPr lang="es-MX" smtClean="0"/>
              <a:pPr/>
              <a:t>18/10/2020</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B7317A3-FD23-43F9-B886-9913CCA06F83}"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BA6B2199-D8F8-4247-8C10-8562FEC387EC}" type="datetimeFigureOut">
              <a:rPr lang="es-MX" smtClean="0"/>
              <a:pPr/>
              <a:t>18/10/2020</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B7317A3-FD23-43F9-B886-9913CCA06F83}"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6B2199-D8F8-4247-8C10-8562FEC387EC}" type="datetimeFigureOut">
              <a:rPr lang="es-MX" smtClean="0"/>
              <a:pPr/>
              <a:t>18/10/2020</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7317A3-FD23-43F9-B886-9913CCA06F83}"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hyperlink" Target="http://www.google.com/imgres?q=cariotipo+humano+femenino&amp;um=1&amp;hl=es&amp;sa=N&amp;rlz=1G1TSLA_ESUY428&amp;biw=1093&amp;bih=470&amp;tbm=isch&amp;tbnid=8PapB684FR_i1M:&amp;imgrefurl=http://benitobios.blogspot.com/2008/11/prctica-2-gentica.html&amp;docid=c0JXi7CB7at44M&amp;w=400&amp;h=400&amp;ei=YD5pTunvJMbC0AGW0LyIDA&amp;zoom=1&amp;iact=rc&amp;dur=394&amp;page=3&amp;tbnh=152&amp;tbnw=151&amp;start=22&amp;ndsp=11&amp;ved=1t:429,r:6,s:22&amp;tx=69&amp;ty=19" TargetMode="External"/><Relationship Id="rId1" Type="http://schemas.openxmlformats.org/officeDocument/2006/relationships/slideLayout" Target="../slideLayouts/slideLayout2.xml"/><Relationship Id="rId5" Type="http://schemas.openxmlformats.org/officeDocument/2006/relationships/image" Target="../media/image14.jpeg"/><Relationship Id="rId4" Type="http://schemas.openxmlformats.org/officeDocument/2006/relationships/hyperlink" Target="http://www.google.com.mx/imgres?q=cariotipos+femeninos&amp;um=1&amp;hl=es&amp;qscrl=1&amp;nord=1&amp;rlz=1T4TSLA_es___UY399&amp;biw=1093&amp;bih=470&amp;tbm=isch&amp;tbnid=Kvsrw1k1rXb0eM:&amp;imgrefurl=http://biologia-lacienciadelavida.blogspot.com/2010_10_01_archive.html&amp;docid=MgkVgRrfJkEaFM&amp;w=371&amp;h=281&amp;ei=A0VpTpG1I8PZ0QGt8tyKDA&amp;zoom=1"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5.jpeg"/><Relationship Id="rId7" Type="http://schemas.openxmlformats.org/officeDocument/2006/relationships/image" Target="../media/image17.jpeg"/><Relationship Id="rId2" Type="http://schemas.openxmlformats.org/officeDocument/2006/relationships/hyperlink" Target="http://www.google.com.uy/url?sa=i&amp;rct=j&amp;q=&amp;esrc=s&amp;frm=1&amp;source=images&amp;cd=&amp;cad=rja&amp;docid=I0uff_OLzWOD3M&amp;tbnid=MItRF8MkhaomEM:&amp;ved=0CAUQjRw&amp;url=http://biomodel.uah.es/citogene/horwitz/cytogen2.htm&amp;ei=CSctUqqkOoOc8wTnvYHQBA&amp;bvm=bv.51773540,d.eWU&amp;psig=AFQjCNE_KKUkpY5hWP6SvWO2uaRW_hVVvg&amp;ust=1378777191774229" TargetMode="External"/><Relationship Id="rId1" Type="http://schemas.openxmlformats.org/officeDocument/2006/relationships/slideLayout" Target="../slideLayouts/slideLayout2.xml"/><Relationship Id="rId6" Type="http://schemas.openxmlformats.org/officeDocument/2006/relationships/hyperlink" Target="http://www.google.com.uy/imgres?sa=X&amp;biw=1093&amp;bih=479&amp;tbm=isch&amp;tbnid=XWgXIu8O_kBaBM:&amp;imgrefurl=http://ugbelsalvador.blogspot.com/&amp;docid=iKt6PLjbG65Q4M&amp;imgurl=http://2.bp.blogspot.com/_y-RQBjw3LnY/TOAYlSgCylI/AAAAAAAAAAg/CFJFm6yDEvc/s320/TUKL.jpg&amp;w=424&amp;h=321&amp;ei=5yYtUtTpG4me9QTYmYHYAg&amp;zoom=1&amp;ved=1t:3588,r:64,s:0,i:277&amp;iact=rc&amp;page=5&amp;tbnh=185&amp;tbnw=245&amp;start=52&amp;ndsp=15&amp;tx=117.20001220703125&amp;ty=132.20001220703125" TargetMode="External"/><Relationship Id="rId5" Type="http://schemas.openxmlformats.org/officeDocument/2006/relationships/image" Target="../media/image16.gif"/><Relationship Id="rId4" Type="http://schemas.openxmlformats.org/officeDocument/2006/relationships/hyperlink" Target="http://www.google.com.uy/url?sa=i&amp;rct=j&amp;q=&amp;esrc=s&amp;frm=1&amp;source=images&amp;cd=&amp;cad=rja&amp;docid=1ukrgaWMxnifnM&amp;tbnid=Ma1xn58XLVHzdM:&amp;ved=0CAUQjRw&amp;url=http://stephanie-da-silva-gomes.blogspot.com/2011/11/sindrome-de-turner.html&amp;ei=XCgtUrigFYrY9ATlkICIAg&amp;bvm=bv.51773540,d.eWU&amp;psig=AFQjCNE_KKUkpY5hWP6SvWO2uaRW_hVVvg&amp;ust=1378777191774229"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www.google.com.uy/url?sa=i&amp;rct=j&amp;q=&amp;esrc=s&amp;frm=1&amp;source=images&amp;cd=&amp;cad=rja&amp;docid=SYUIYj2cU8QuvM&amp;tbnid=7DDmv8PCmPVQuM:&amp;ved=0CAUQjRw&amp;url=http://patermendaza.blogspot.com/2011_04_01_archive.html&amp;ei=NqInUtXUEYXC4AO5poCQDA&amp;bvm=bv.51495398,d.cWc&amp;psig=AFQjCNFGvE-DSCm2wgoWTeltxKs5faaeew&amp;ust=1378415252690561" TargetMode="External"/><Relationship Id="rId2" Type="http://schemas.openxmlformats.org/officeDocument/2006/relationships/image" Target="../media/image18.jpeg"/><Relationship Id="rId1" Type="http://schemas.openxmlformats.org/officeDocument/2006/relationships/slideLayout" Target="../slideLayouts/slideLayout2.xml"/><Relationship Id="rId4" Type="http://schemas.openxmlformats.org/officeDocument/2006/relationships/image" Target="../media/image19.jpeg"/></Relationships>
</file>

<file path=ppt/slides/_rels/slide9.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n relacionad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945" y="188640"/>
            <a:ext cx="8892479" cy="6669360"/>
          </a:xfrm>
          <a:prstGeom prst="rect">
            <a:avLst/>
          </a:prstGeom>
          <a:noFill/>
          <a:extLst>
            <a:ext uri="{909E8E84-426E-40DD-AFC4-6F175D3DCCD1}">
              <a14:hiddenFill xmlns:a14="http://schemas.microsoft.com/office/drawing/2010/main">
                <a:solidFill>
                  <a:srgbClr val="FFFFFF"/>
                </a:solidFill>
              </a14:hiddenFill>
            </a:ext>
          </a:extLst>
        </p:spPr>
      </p:pic>
      <p:sp>
        <p:nvSpPr>
          <p:cNvPr id="4" name="3 CuadroTexto"/>
          <p:cNvSpPr txBox="1"/>
          <p:nvPr/>
        </p:nvSpPr>
        <p:spPr>
          <a:xfrm>
            <a:off x="3387874" y="980728"/>
            <a:ext cx="2160240" cy="954107"/>
          </a:xfrm>
          <a:prstGeom prst="rect">
            <a:avLst/>
          </a:prstGeom>
          <a:solidFill>
            <a:schemeClr val="bg1"/>
          </a:solidFill>
        </p:spPr>
        <p:txBody>
          <a:bodyPr wrap="square" rtlCol="0">
            <a:spAutoFit/>
          </a:bodyPr>
          <a:lstStyle/>
          <a:p>
            <a:r>
              <a:rPr lang="es-UY" sz="1400" b="1" dirty="0" smtClean="0"/>
              <a:t>La célula crece, aumenta cantidad de </a:t>
            </a:r>
            <a:r>
              <a:rPr lang="es-UY" sz="1400" b="1" dirty="0" err="1" smtClean="0"/>
              <a:t>organelos</a:t>
            </a:r>
            <a:r>
              <a:rPr lang="es-UY" sz="1400" b="1" dirty="0" smtClean="0"/>
              <a:t> y sintetiza proteínas</a:t>
            </a:r>
          </a:p>
          <a:p>
            <a:endParaRPr lang="es-UY" sz="1400" b="1" dirty="0"/>
          </a:p>
        </p:txBody>
      </p:sp>
      <p:sp>
        <p:nvSpPr>
          <p:cNvPr id="5" name="4 CuadroTexto"/>
          <p:cNvSpPr txBox="1"/>
          <p:nvPr/>
        </p:nvSpPr>
        <p:spPr>
          <a:xfrm>
            <a:off x="3491880" y="1785125"/>
            <a:ext cx="1512168" cy="369332"/>
          </a:xfrm>
          <a:prstGeom prst="rect">
            <a:avLst/>
          </a:prstGeom>
          <a:solidFill>
            <a:schemeClr val="bg1"/>
          </a:solidFill>
        </p:spPr>
        <p:txBody>
          <a:bodyPr wrap="square" rtlCol="0">
            <a:spAutoFit/>
          </a:bodyPr>
          <a:lstStyle/>
          <a:p>
            <a:endParaRPr lang="es-UY" dirty="0"/>
          </a:p>
        </p:txBody>
      </p:sp>
      <p:sp>
        <p:nvSpPr>
          <p:cNvPr id="7" name="6 CuadroTexto"/>
          <p:cNvSpPr txBox="1"/>
          <p:nvPr/>
        </p:nvSpPr>
        <p:spPr>
          <a:xfrm>
            <a:off x="6588224" y="3212976"/>
            <a:ext cx="2016224" cy="1323439"/>
          </a:xfrm>
          <a:prstGeom prst="rect">
            <a:avLst/>
          </a:prstGeom>
          <a:solidFill>
            <a:schemeClr val="bg1"/>
          </a:solidFill>
        </p:spPr>
        <p:txBody>
          <a:bodyPr wrap="square" rtlCol="0">
            <a:spAutoFit/>
          </a:bodyPr>
          <a:lstStyle/>
          <a:p>
            <a:r>
              <a:rPr lang="es-UY" sz="1600" b="1" dirty="0" smtClean="0"/>
              <a:t>El ADN se duplica:</a:t>
            </a:r>
          </a:p>
          <a:p>
            <a:r>
              <a:rPr lang="es-UY" sz="1600" b="1" dirty="0" smtClean="0"/>
              <a:t>quedan dos copias de la información genética dentro de la célula</a:t>
            </a:r>
            <a:endParaRPr lang="es-UY" sz="1600" b="1" dirty="0"/>
          </a:p>
        </p:txBody>
      </p:sp>
      <p:sp>
        <p:nvSpPr>
          <p:cNvPr id="8" name="7 CuadroTexto"/>
          <p:cNvSpPr txBox="1"/>
          <p:nvPr/>
        </p:nvSpPr>
        <p:spPr>
          <a:xfrm>
            <a:off x="1547664" y="5517232"/>
            <a:ext cx="2808312" cy="954107"/>
          </a:xfrm>
          <a:prstGeom prst="rect">
            <a:avLst/>
          </a:prstGeom>
          <a:solidFill>
            <a:schemeClr val="bg1"/>
          </a:solidFill>
        </p:spPr>
        <p:txBody>
          <a:bodyPr wrap="square" rtlCol="0">
            <a:spAutoFit/>
          </a:bodyPr>
          <a:lstStyle/>
          <a:p>
            <a:r>
              <a:rPr lang="es-UY" sz="1400" b="1" dirty="0" smtClean="0"/>
              <a:t>La célula se apronta a dividirse, se sintetizan proteínas necesarias para el proceso de división celular</a:t>
            </a:r>
          </a:p>
          <a:p>
            <a:endParaRPr lang="es-UY" sz="1400" b="1" dirty="0"/>
          </a:p>
        </p:txBody>
      </p:sp>
      <p:sp>
        <p:nvSpPr>
          <p:cNvPr id="9" name="8 CuadroTexto"/>
          <p:cNvSpPr txBox="1"/>
          <p:nvPr/>
        </p:nvSpPr>
        <p:spPr>
          <a:xfrm>
            <a:off x="467544" y="3523320"/>
            <a:ext cx="1656184" cy="646331"/>
          </a:xfrm>
          <a:prstGeom prst="rect">
            <a:avLst/>
          </a:prstGeom>
          <a:solidFill>
            <a:schemeClr val="bg1"/>
          </a:solidFill>
        </p:spPr>
        <p:txBody>
          <a:bodyPr wrap="square" rtlCol="0">
            <a:spAutoFit/>
          </a:bodyPr>
          <a:lstStyle/>
          <a:p>
            <a:endParaRPr lang="es-UY" dirty="0" smtClean="0"/>
          </a:p>
          <a:p>
            <a:endParaRPr lang="es-UY" dirty="0"/>
          </a:p>
        </p:txBody>
      </p:sp>
      <p:sp>
        <p:nvSpPr>
          <p:cNvPr id="10" name="9 CuadroTexto"/>
          <p:cNvSpPr txBox="1"/>
          <p:nvPr/>
        </p:nvSpPr>
        <p:spPr>
          <a:xfrm>
            <a:off x="323528" y="2780928"/>
            <a:ext cx="1368152" cy="152400"/>
          </a:xfrm>
          <a:prstGeom prst="rect">
            <a:avLst/>
          </a:prstGeom>
          <a:solidFill>
            <a:schemeClr val="bg1"/>
          </a:solidFill>
        </p:spPr>
        <p:txBody>
          <a:bodyPr wrap="square" rtlCol="0">
            <a:spAutoFit/>
          </a:bodyPr>
          <a:lstStyle/>
          <a:p>
            <a:endParaRPr lang="es-UY" dirty="0"/>
          </a:p>
        </p:txBody>
      </p:sp>
      <p:sp>
        <p:nvSpPr>
          <p:cNvPr id="11" name="10 CuadroTexto"/>
          <p:cNvSpPr txBox="1"/>
          <p:nvPr/>
        </p:nvSpPr>
        <p:spPr>
          <a:xfrm>
            <a:off x="400782" y="2857128"/>
            <a:ext cx="1146882" cy="348130"/>
          </a:xfrm>
          <a:prstGeom prst="rect">
            <a:avLst/>
          </a:prstGeom>
          <a:solidFill>
            <a:schemeClr val="bg1"/>
          </a:solidFill>
        </p:spPr>
        <p:txBody>
          <a:bodyPr wrap="square" rtlCol="0">
            <a:spAutoFit/>
          </a:bodyPr>
          <a:lstStyle/>
          <a:p>
            <a:endParaRPr lang="es-UY" dirty="0"/>
          </a:p>
        </p:txBody>
      </p:sp>
      <p:sp>
        <p:nvSpPr>
          <p:cNvPr id="2" name="1 CuadroTexto"/>
          <p:cNvSpPr txBox="1"/>
          <p:nvPr/>
        </p:nvSpPr>
        <p:spPr>
          <a:xfrm>
            <a:off x="3131840" y="3574177"/>
            <a:ext cx="936104" cy="430887"/>
          </a:xfrm>
          <a:prstGeom prst="rect">
            <a:avLst/>
          </a:prstGeom>
          <a:solidFill>
            <a:srgbClr val="FFFFCC"/>
          </a:solidFill>
        </p:spPr>
        <p:txBody>
          <a:bodyPr wrap="square" rtlCol="0">
            <a:spAutoFit/>
          </a:bodyPr>
          <a:lstStyle/>
          <a:p>
            <a:r>
              <a:rPr lang="es-UY" sz="1100" b="1" dirty="0" smtClean="0">
                <a:solidFill>
                  <a:schemeClr val="accent6">
                    <a:lumMod val="50000"/>
                  </a:schemeClr>
                </a:solidFill>
                <a:latin typeface="Arial Black" pitchFamily="34" charset="0"/>
              </a:rPr>
              <a:t>DIVISIÓN</a:t>
            </a:r>
          </a:p>
          <a:p>
            <a:r>
              <a:rPr lang="es-UY" sz="1100" b="1" dirty="0" smtClean="0">
                <a:solidFill>
                  <a:schemeClr val="accent6">
                    <a:lumMod val="50000"/>
                  </a:schemeClr>
                </a:solidFill>
                <a:latin typeface="Arial Black" pitchFamily="34" charset="0"/>
              </a:rPr>
              <a:t>CELULAR</a:t>
            </a:r>
            <a:endParaRPr lang="es-UY" sz="1100" b="1" dirty="0">
              <a:solidFill>
                <a:schemeClr val="accent6">
                  <a:lumMod val="50000"/>
                </a:schemeClr>
              </a:solidFill>
              <a:latin typeface="Arial Black" pitchFamily="34" charset="0"/>
            </a:endParaRPr>
          </a:p>
        </p:txBody>
      </p:sp>
    </p:spTree>
    <p:extLst>
      <p:ext uri="{BB962C8B-B14F-4D97-AF65-F5344CB8AC3E}">
        <p14:creationId xmlns:p14="http://schemas.microsoft.com/office/powerpoint/2010/main" val="1734241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2">
                                            <p:txEl>
                                              <p:pRg st="0" end="0"/>
                                            </p:txEl>
                                          </p:spTgt>
                                        </p:tgtEl>
                                        <p:attrNameLst>
                                          <p:attrName>style.visibility</p:attrName>
                                        </p:attrNameLst>
                                      </p:cBhvr>
                                      <p:to>
                                        <p:strVal val="visible"/>
                                      </p:to>
                                    </p:set>
                                    <p:animEffect transition="in" filter="fade">
                                      <p:cBhvr>
                                        <p:cTn id="21" dur="500"/>
                                        <p:tgtEl>
                                          <p:spTgt spid="2">
                                            <p:txEl>
                                              <p:pRg st="0" end="0"/>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2">
                                            <p:txEl>
                                              <p:pRg st="1" end="1"/>
                                            </p:txEl>
                                          </p:spTgt>
                                        </p:tgtEl>
                                        <p:attrNameLst>
                                          <p:attrName>style.visibility</p:attrName>
                                        </p:attrNameLst>
                                      </p:cBhvr>
                                      <p:to>
                                        <p:strVal val="visible"/>
                                      </p:to>
                                    </p:set>
                                    <p:animEffect transition="in" filter="fade">
                                      <p:cBhvr>
                                        <p:cTn id="24"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sz="2800" b="1" u="sng" dirty="0">
                <a:solidFill>
                  <a:schemeClr val="accent2">
                    <a:lumMod val="50000"/>
                  </a:schemeClr>
                </a:solidFill>
              </a:rPr>
              <a:t>ORGANIZACIÓN DEL ADN EN CÉLULAS PROCARIOTAS</a:t>
            </a:r>
          </a:p>
        </p:txBody>
      </p:sp>
      <p:sp>
        <p:nvSpPr>
          <p:cNvPr id="5" name="4 Rectángulo"/>
          <p:cNvSpPr/>
          <p:nvPr/>
        </p:nvSpPr>
        <p:spPr>
          <a:xfrm>
            <a:off x="0" y="4725144"/>
            <a:ext cx="5454352" cy="1477328"/>
          </a:xfrm>
          <a:prstGeom prst="rect">
            <a:avLst/>
          </a:prstGeom>
        </p:spPr>
        <p:txBody>
          <a:bodyPr wrap="square">
            <a:spAutoFit/>
          </a:bodyPr>
          <a:lstStyle/>
          <a:p>
            <a:r>
              <a:rPr lang="es-MX" b="1" dirty="0"/>
              <a:t>El ADN circular puede presentar diversos grados de enrollamiento estable, debido a su asociación con proteínas estructurales, como en el caso del cromosoma de  </a:t>
            </a:r>
            <a:r>
              <a:rPr lang="es-MX" b="1" dirty="0" err="1"/>
              <a:t>E.coli</a:t>
            </a:r>
            <a:r>
              <a:rPr lang="es-MX" b="1" dirty="0"/>
              <a:t>  </a:t>
            </a:r>
          </a:p>
          <a:p>
            <a:endParaRPr lang="es-MX" dirty="0"/>
          </a:p>
        </p:txBody>
      </p:sp>
      <p:pic>
        <p:nvPicPr>
          <p:cNvPr id="1028" name="Picture 4" descr="http://t1.gstatic.com/images?q=tbn:ANd9GcQMjosV8PgunJiL8-yKj-TONvugA6f3QDgve2TL0vwnZPtJTd50Ig"/>
          <p:cNvPicPr>
            <a:picLocks noChangeAspect="1" noChangeArrowheads="1"/>
          </p:cNvPicPr>
          <p:nvPr/>
        </p:nvPicPr>
        <p:blipFill>
          <a:blip r:embed="rId2" cstate="print"/>
          <a:srcRect/>
          <a:stretch>
            <a:fillRect/>
          </a:stretch>
        </p:blipFill>
        <p:spPr bwMode="auto">
          <a:xfrm>
            <a:off x="251520" y="1556792"/>
            <a:ext cx="3344104" cy="2952328"/>
          </a:xfrm>
          <a:prstGeom prst="rect">
            <a:avLst/>
          </a:prstGeom>
          <a:noFill/>
        </p:spPr>
      </p:pic>
      <p:pic>
        <p:nvPicPr>
          <p:cNvPr id="1030" name="Picture 6" descr="http://t3.gstatic.com/images?q=tbn:ANd9GcR6ZSAEusTjioAQYZcptp8f331uZvs1EIehJ6iJvLTQ6sTHEoaM"/>
          <p:cNvPicPr>
            <a:picLocks noChangeAspect="1" noChangeArrowheads="1"/>
          </p:cNvPicPr>
          <p:nvPr/>
        </p:nvPicPr>
        <p:blipFill>
          <a:blip r:embed="rId3" cstate="print"/>
          <a:srcRect l="17647" b="16800"/>
          <a:stretch>
            <a:fillRect/>
          </a:stretch>
        </p:blipFill>
        <p:spPr bwMode="auto">
          <a:xfrm>
            <a:off x="5984144" y="1412776"/>
            <a:ext cx="2764320" cy="3456384"/>
          </a:xfrm>
          <a:prstGeom prst="rect">
            <a:avLst/>
          </a:prstGeom>
          <a:noFill/>
        </p:spPr>
      </p:pic>
      <p:sp>
        <p:nvSpPr>
          <p:cNvPr id="8" name="7 CuadroTexto"/>
          <p:cNvSpPr txBox="1"/>
          <p:nvPr/>
        </p:nvSpPr>
        <p:spPr>
          <a:xfrm>
            <a:off x="6804248" y="5301208"/>
            <a:ext cx="2016224" cy="923330"/>
          </a:xfrm>
          <a:prstGeom prst="rect">
            <a:avLst/>
          </a:prstGeom>
          <a:noFill/>
        </p:spPr>
        <p:txBody>
          <a:bodyPr wrap="square" rtlCol="0">
            <a:spAutoFit/>
          </a:bodyPr>
          <a:lstStyle/>
          <a:p>
            <a:r>
              <a:rPr lang="es-MX" b="1" dirty="0"/>
              <a:t>ADN bacteriano fuera de la célula (desenrollado)</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200" name="Picture 8" descr="Resultado de imagen para meiosis microscopio"/>
          <p:cNvPicPr>
            <a:picLocks noChangeAspect="1" noChangeArrowheads="1"/>
          </p:cNvPicPr>
          <p:nvPr/>
        </p:nvPicPr>
        <p:blipFill>
          <a:blip r:embed="rId2" cstate="print"/>
          <a:srcRect l="63181" t="64165" r="21450" b="7646"/>
          <a:stretch>
            <a:fillRect/>
          </a:stretch>
        </p:blipFill>
        <p:spPr bwMode="auto">
          <a:xfrm>
            <a:off x="6660232" y="2636912"/>
            <a:ext cx="1237228" cy="1296144"/>
          </a:xfrm>
          <a:prstGeom prst="rect">
            <a:avLst/>
          </a:prstGeom>
          <a:noFill/>
        </p:spPr>
      </p:pic>
      <p:sp>
        <p:nvSpPr>
          <p:cNvPr id="2" name="1 Título"/>
          <p:cNvSpPr>
            <a:spLocks noGrp="1"/>
          </p:cNvSpPr>
          <p:nvPr>
            <p:ph type="ctrTitle"/>
          </p:nvPr>
        </p:nvSpPr>
        <p:spPr>
          <a:xfrm>
            <a:off x="467544" y="0"/>
            <a:ext cx="7848872" cy="648071"/>
          </a:xfrm>
        </p:spPr>
        <p:txBody>
          <a:bodyPr>
            <a:normAutofit fontScale="90000"/>
          </a:bodyPr>
          <a:lstStyle/>
          <a:p>
            <a:r>
              <a:rPr lang="es-MX" sz="2800" b="1" u="sng" dirty="0">
                <a:solidFill>
                  <a:schemeClr val="accent2">
                    <a:lumMod val="50000"/>
                  </a:schemeClr>
                </a:solidFill>
              </a:rPr>
              <a:t>¿CÓMO SE DISPONE EL ADN EN EL NÚCLEO CELULAR?</a:t>
            </a:r>
          </a:p>
        </p:txBody>
      </p:sp>
      <p:sp>
        <p:nvSpPr>
          <p:cNvPr id="3" name="2 Subtítulo"/>
          <p:cNvSpPr>
            <a:spLocks noGrp="1"/>
          </p:cNvSpPr>
          <p:nvPr>
            <p:ph type="subTitle" idx="1"/>
          </p:nvPr>
        </p:nvSpPr>
        <p:spPr>
          <a:xfrm>
            <a:off x="2123728" y="620688"/>
            <a:ext cx="4392488" cy="504056"/>
          </a:xfrm>
        </p:spPr>
        <p:txBody>
          <a:bodyPr>
            <a:normAutofit fontScale="92500" lnSpcReduction="10000"/>
          </a:bodyPr>
          <a:lstStyle/>
          <a:p>
            <a:r>
              <a:rPr lang="es-MX" sz="3000" b="1" dirty="0">
                <a:solidFill>
                  <a:schemeClr val="tx1"/>
                </a:solidFill>
              </a:rPr>
              <a:t>COMPACTADO</a:t>
            </a:r>
            <a:r>
              <a:rPr lang="es-MX" b="1" dirty="0">
                <a:solidFill>
                  <a:schemeClr val="tx1"/>
                </a:solidFill>
              </a:rPr>
              <a:t>   </a:t>
            </a:r>
          </a:p>
        </p:txBody>
      </p:sp>
      <p:cxnSp>
        <p:nvCxnSpPr>
          <p:cNvPr id="5" name="4 Conector recto"/>
          <p:cNvCxnSpPr/>
          <p:nvPr/>
        </p:nvCxnSpPr>
        <p:spPr>
          <a:xfrm>
            <a:off x="4427984" y="476672"/>
            <a:ext cx="0" cy="288032"/>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cxnSp>
        <p:nvCxnSpPr>
          <p:cNvPr id="7" name="6 Conector recto"/>
          <p:cNvCxnSpPr/>
          <p:nvPr/>
        </p:nvCxnSpPr>
        <p:spPr>
          <a:xfrm>
            <a:off x="2267744" y="1124744"/>
            <a:ext cx="4536504" cy="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cxnSp>
        <p:nvCxnSpPr>
          <p:cNvPr id="9" name="8 Conector recto de flecha"/>
          <p:cNvCxnSpPr/>
          <p:nvPr/>
        </p:nvCxnSpPr>
        <p:spPr>
          <a:xfrm>
            <a:off x="2267744" y="1124744"/>
            <a:ext cx="0" cy="432048"/>
          </a:xfrm>
          <a:prstGeom prst="straightConnector1">
            <a:avLst/>
          </a:prstGeom>
          <a:ln w="19050">
            <a:solidFill>
              <a:schemeClr val="accent2">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1" name="10 Conector recto de flecha"/>
          <p:cNvCxnSpPr/>
          <p:nvPr/>
        </p:nvCxnSpPr>
        <p:spPr>
          <a:xfrm>
            <a:off x="6804248" y="1052736"/>
            <a:ext cx="0" cy="432048"/>
          </a:xfrm>
          <a:prstGeom prst="straightConnector1">
            <a:avLst/>
          </a:prstGeom>
          <a:ln w="19050">
            <a:solidFill>
              <a:schemeClr val="accent2">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4" name="13 Conector recto"/>
          <p:cNvCxnSpPr/>
          <p:nvPr/>
        </p:nvCxnSpPr>
        <p:spPr>
          <a:xfrm>
            <a:off x="4427984" y="980728"/>
            <a:ext cx="0" cy="216024"/>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pic>
        <p:nvPicPr>
          <p:cNvPr id="11266" name="Picture 2" descr="http://t3.gstatic.com/images?q=tbn:ANd9GcRwUXjKFE66i0cKsRPsg5pnbTQnLR9jE5IHljpgQqz83xVEJVpQ"/>
          <p:cNvPicPr>
            <a:picLocks noChangeAspect="1" noChangeArrowheads="1"/>
          </p:cNvPicPr>
          <p:nvPr/>
        </p:nvPicPr>
        <p:blipFill>
          <a:blip r:embed="rId3" cstate="print"/>
          <a:srcRect/>
          <a:stretch>
            <a:fillRect/>
          </a:stretch>
        </p:blipFill>
        <p:spPr bwMode="auto">
          <a:xfrm>
            <a:off x="179512" y="1916832"/>
            <a:ext cx="2291333" cy="2016224"/>
          </a:xfrm>
          <a:prstGeom prst="rect">
            <a:avLst/>
          </a:prstGeom>
          <a:noFill/>
        </p:spPr>
      </p:pic>
      <p:pic>
        <p:nvPicPr>
          <p:cNvPr id="11268" name="Picture 4" descr="http://t2.gstatic.com/images?q=tbn:ANd9GcQC9vtHT8oUiBrQjn6QK0IWGc1py0rPdAPM4iZRmxYizVIoGfqUDw"/>
          <p:cNvPicPr>
            <a:picLocks noChangeAspect="1" noChangeArrowheads="1"/>
          </p:cNvPicPr>
          <p:nvPr/>
        </p:nvPicPr>
        <p:blipFill>
          <a:blip r:embed="rId4" cstate="print"/>
          <a:srcRect t="32711" r="446"/>
          <a:stretch>
            <a:fillRect/>
          </a:stretch>
        </p:blipFill>
        <p:spPr bwMode="auto">
          <a:xfrm>
            <a:off x="66079" y="4293096"/>
            <a:ext cx="2116309" cy="1327871"/>
          </a:xfrm>
          <a:prstGeom prst="rect">
            <a:avLst/>
          </a:prstGeom>
          <a:noFill/>
        </p:spPr>
      </p:pic>
      <p:sp>
        <p:nvSpPr>
          <p:cNvPr id="18" name="17 Rectángulo"/>
          <p:cNvSpPr/>
          <p:nvPr/>
        </p:nvSpPr>
        <p:spPr>
          <a:xfrm>
            <a:off x="1259632" y="3573016"/>
            <a:ext cx="360040" cy="216024"/>
          </a:xfrm>
          <a:prstGeom prst="rect">
            <a:avLst/>
          </a:prstGeom>
          <a:no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9" name="18 Flecha abajo"/>
          <p:cNvSpPr/>
          <p:nvPr/>
        </p:nvSpPr>
        <p:spPr>
          <a:xfrm>
            <a:off x="1403648" y="3789040"/>
            <a:ext cx="45719" cy="432048"/>
          </a:xfrm>
          <a:prstGeom prst="downArrow">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pic>
        <p:nvPicPr>
          <p:cNvPr id="11272" name="Picture 8" descr="http://t0.gstatic.com/images?q=tbn:ANd9GcSyaFVzxTsEwnElqziurildL-eM84W8YBEpHwekgRlQXzwBMOlMMQ"/>
          <p:cNvPicPr>
            <a:picLocks noChangeAspect="1" noChangeArrowheads="1"/>
          </p:cNvPicPr>
          <p:nvPr/>
        </p:nvPicPr>
        <p:blipFill>
          <a:blip r:embed="rId5" cstate="print"/>
          <a:srcRect t="4064" r="55366" b="10582"/>
          <a:stretch>
            <a:fillRect/>
          </a:stretch>
        </p:blipFill>
        <p:spPr bwMode="auto">
          <a:xfrm rot="5400000">
            <a:off x="6897687" y="4271665"/>
            <a:ext cx="1505310" cy="1692188"/>
          </a:xfrm>
          <a:prstGeom prst="rect">
            <a:avLst/>
          </a:prstGeom>
          <a:noFill/>
        </p:spPr>
      </p:pic>
      <p:sp>
        <p:nvSpPr>
          <p:cNvPr id="25" name="24 CuadroTexto"/>
          <p:cNvSpPr txBox="1"/>
          <p:nvPr/>
        </p:nvSpPr>
        <p:spPr>
          <a:xfrm>
            <a:off x="2411760" y="1460683"/>
            <a:ext cx="4248472" cy="1477328"/>
          </a:xfrm>
          <a:prstGeom prst="rect">
            <a:avLst/>
          </a:prstGeom>
          <a:noFill/>
        </p:spPr>
        <p:txBody>
          <a:bodyPr wrap="square" rtlCol="0">
            <a:spAutoFit/>
          </a:bodyPr>
          <a:lstStyle/>
          <a:p>
            <a:r>
              <a:rPr lang="es-MX" b="1" dirty="0" smtClean="0"/>
              <a:t>AL MÍNIMO                           AL MÁXIMO</a:t>
            </a:r>
          </a:p>
          <a:p>
            <a:endParaRPr lang="es-MX" dirty="0" smtClean="0"/>
          </a:p>
          <a:p>
            <a:r>
              <a:rPr lang="es-MX" dirty="0" smtClean="0"/>
              <a:t>Durante </a:t>
            </a:r>
            <a:r>
              <a:rPr lang="es-MX" dirty="0"/>
              <a:t>la INTERFASE   Durante la DIVISIÓN</a:t>
            </a:r>
          </a:p>
          <a:p>
            <a:r>
              <a:rPr lang="es-MX" dirty="0"/>
              <a:t>                                                   </a:t>
            </a:r>
            <a:r>
              <a:rPr lang="es-MX" dirty="0" smtClean="0"/>
              <a:t>CELULAR</a:t>
            </a:r>
          </a:p>
          <a:p>
            <a:endParaRPr lang="es-MX" dirty="0"/>
          </a:p>
        </p:txBody>
      </p:sp>
      <p:cxnSp>
        <p:nvCxnSpPr>
          <p:cNvPr id="28" name="27 Conector recto de flecha"/>
          <p:cNvCxnSpPr/>
          <p:nvPr/>
        </p:nvCxnSpPr>
        <p:spPr>
          <a:xfrm>
            <a:off x="2771800" y="2492896"/>
            <a:ext cx="0" cy="576064"/>
          </a:xfrm>
          <a:prstGeom prst="straightConnector1">
            <a:avLst/>
          </a:prstGeom>
          <a:ln w="19050">
            <a:solidFill>
              <a:schemeClr val="accent2">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0" name="29 Conector recto de flecha"/>
          <p:cNvCxnSpPr/>
          <p:nvPr/>
        </p:nvCxnSpPr>
        <p:spPr>
          <a:xfrm>
            <a:off x="5580112" y="2780928"/>
            <a:ext cx="0" cy="432048"/>
          </a:xfrm>
          <a:prstGeom prst="straightConnector1">
            <a:avLst/>
          </a:prstGeom>
          <a:ln w="19050">
            <a:solidFill>
              <a:schemeClr val="accent2">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31" name="30 CuadroTexto"/>
          <p:cNvSpPr txBox="1"/>
          <p:nvPr/>
        </p:nvSpPr>
        <p:spPr>
          <a:xfrm>
            <a:off x="2555776" y="3068960"/>
            <a:ext cx="4104456" cy="646331"/>
          </a:xfrm>
          <a:prstGeom prst="rect">
            <a:avLst/>
          </a:prstGeom>
          <a:noFill/>
        </p:spPr>
        <p:txBody>
          <a:bodyPr wrap="square" rtlCol="0">
            <a:spAutoFit/>
          </a:bodyPr>
          <a:lstStyle/>
          <a:p>
            <a:r>
              <a:rPr lang="es-MX" b="1" dirty="0"/>
              <a:t> Formando     </a:t>
            </a:r>
            <a:r>
              <a:rPr lang="es-MX" sz="1400" b="1" dirty="0"/>
              <a:t>se condensa</a:t>
            </a:r>
            <a:r>
              <a:rPr lang="es-MX" b="1" dirty="0"/>
              <a:t>        Formando</a:t>
            </a:r>
          </a:p>
          <a:p>
            <a:r>
              <a:rPr lang="es-MX" b="1" u="sng" dirty="0">
                <a:solidFill>
                  <a:schemeClr val="accent2">
                    <a:lumMod val="50000"/>
                  </a:schemeClr>
                </a:solidFill>
              </a:rPr>
              <a:t>CROMATINA</a:t>
            </a:r>
            <a:r>
              <a:rPr lang="es-MX" b="1" dirty="0"/>
              <a:t>                      </a:t>
            </a:r>
            <a:r>
              <a:rPr lang="es-MX" b="1" u="sng" dirty="0">
                <a:solidFill>
                  <a:schemeClr val="accent2">
                    <a:lumMod val="50000"/>
                  </a:schemeClr>
                </a:solidFill>
              </a:rPr>
              <a:t>CROMOSOMAS</a:t>
            </a:r>
            <a:r>
              <a:rPr lang="es-MX" b="1" dirty="0"/>
              <a:t> </a:t>
            </a:r>
          </a:p>
        </p:txBody>
      </p:sp>
      <p:sp>
        <p:nvSpPr>
          <p:cNvPr id="33" name="32 CuadroTexto"/>
          <p:cNvSpPr txBox="1"/>
          <p:nvPr/>
        </p:nvSpPr>
        <p:spPr>
          <a:xfrm>
            <a:off x="2483768" y="3645024"/>
            <a:ext cx="2160240" cy="738664"/>
          </a:xfrm>
          <a:prstGeom prst="rect">
            <a:avLst/>
          </a:prstGeom>
          <a:noFill/>
        </p:spPr>
        <p:txBody>
          <a:bodyPr wrap="square" rtlCol="0">
            <a:spAutoFit/>
          </a:bodyPr>
          <a:lstStyle/>
          <a:p>
            <a:r>
              <a:rPr lang="es-MX" sz="1400" dirty="0"/>
              <a:t>Filamento de ADN que rodea con dos vueltas a una proteína (HISTONA)</a:t>
            </a:r>
            <a:endParaRPr lang="es-MX" dirty="0"/>
          </a:p>
        </p:txBody>
      </p:sp>
      <p:pic>
        <p:nvPicPr>
          <p:cNvPr id="11276" name="Picture 12" descr="http://t2.gstatic.com/images?q=tbn:ANd9GcRHwVOl2F_4myejMCD0mjAhrsgB51atwl1UgUZ4bLhwIrjfg9CX6A"/>
          <p:cNvPicPr>
            <a:picLocks noChangeAspect="1" noChangeArrowheads="1"/>
          </p:cNvPicPr>
          <p:nvPr/>
        </p:nvPicPr>
        <p:blipFill>
          <a:blip r:embed="rId6" cstate="print"/>
          <a:srcRect/>
          <a:stretch>
            <a:fillRect/>
          </a:stretch>
        </p:blipFill>
        <p:spPr bwMode="auto">
          <a:xfrm rot="16200000">
            <a:off x="3487543" y="3649361"/>
            <a:ext cx="2240924" cy="3816426"/>
          </a:xfrm>
          <a:prstGeom prst="rect">
            <a:avLst/>
          </a:prstGeom>
          <a:noFill/>
        </p:spPr>
      </p:pic>
      <p:sp>
        <p:nvSpPr>
          <p:cNvPr id="35" name="34 Rectángulo"/>
          <p:cNvSpPr/>
          <p:nvPr/>
        </p:nvSpPr>
        <p:spPr>
          <a:xfrm>
            <a:off x="3779912" y="5157192"/>
            <a:ext cx="360040" cy="288032"/>
          </a:xfrm>
          <a:prstGeom prst="rect">
            <a:avLst/>
          </a:prstGeom>
          <a:no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6" name="35 Rectángulo"/>
          <p:cNvSpPr/>
          <p:nvPr/>
        </p:nvSpPr>
        <p:spPr>
          <a:xfrm>
            <a:off x="1043608" y="4869160"/>
            <a:ext cx="216024" cy="144016"/>
          </a:xfrm>
          <a:prstGeom prst="rect">
            <a:avLst/>
          </a:prstGeom>
          <a:no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cxnSp>
        <p:nvCxnSpPr>
          <p:cNvPr id="38" name="37 Conector recto de flecha"/>
          <p:cNvCxnSpPr>
            <a:stCxn id="36" idx="2"/>
          </p:cNvCxnSpPr>
          <p:nvPr/>
        </p:nvCxnSpPr>
        <p:spPr>
          <a:xfrm>
            <a:off x="1151620" y="5013176"/>
            <a:ext cx="36004" cy="792088"/>
          </a:xfrm>
          <a:prstGeom prst="straightConnector1">
            <a:avLst/>
          </a:prstGeom>
          <a:ln w="19050">
            <a:solidFill>
              <a:schemeClr val="accent2">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40" name="39 Conector recto de flecha"/>
          <p:cNvCxnSpPr>
            <a:stCxn id="35" idx="1"/>
          </p:cNvCxnSpPr>
          <p:nvPr/>
        </p:nvCxnSpPr>
        <p:spPr>
          <a:xfrm flipH="1">
            <a:off x="1187624" y="5301208"/>
            <a:ext cx="2592288" cy="432048"/>
          </a:xfrm>
          <a:prstGeom prst="straightConnector1">
            <a:avLst/>
          </a:prstGeom>
          <a:ln w="19050">
            <a:solidFill>
              <a:schemeClr val="accent2">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41" name="40 CuadroTexto"/>
          <p:cNvSpPr txBox="1"/>
          <p:nvPr/>
        </p:nvSpPr>
        <p:spPr>
          <a:xfrm>
            <a:off x="539552" y="5733256"/>
            <a:ext cx="1512168" cy="307777"/>
          </a:xfrm>
          <a:prstGeom prst="rect">
            <a:avLst/>
          </a:prstGeom>
          <a:noFill/>
        </p:spPr>
        <p:txBody>
          <a:bodyPr wrap="square" rtlCol="0">
            <a:spAutoFit/>
          </a:bodyPr>
          <a:lstStyle/>
          <a:p>
            <a:r>
              <a:rPr lang="es-MX" sz="1400" b="1" dirty="0"/>
              <a:t>NUCLEOSOMA</a:t>
            </a:r>
          </a:p>
        </p:txBody>
      </p:sp>
      <p:sp>
        <p:nvSpPr>
          <p:cNvPr id="44" name="43 CuadroTexto"/>
          <p:cNvSpPr txBox="1"/>
          <p:nvPr/>
        </p:nvSpPr>
        <p:spPr>
          <a:xfrm>
            <a:off x="4644008" y="3645024"/>
            <a:ext cx="2016224" cy="738664"/>
          </a:xfrm>
          <a:prstGeom prst="rect">
            <a:avLst/>
          </a:prstGeom>
          <a:noFill/>
        </p:spPr>
        <p:txBody>
          <a:bodyPr wrap="square" rtlCol="0">
            <a:spAutoFit/>
          </a:bodyPr>
          <a:lstStyle/>
          <a:p>
            <a:r>
              <a:rPr lang="es-MX" sz="1400" dirty="0"/>
              <a:t>Estructura resultante del  máximo plegamiento de cada molécula de ADN</a:t>
            </a:r>
          </a:p>
        </p:txBody>
      </p:sp>
      <p:cxnSp>
        <p:nvCxnSpPr>
          <p:cNvPr id="46" name="45 Conector recto"/>
          <p:cNvCxnSpPr/>
          <p:nvPr/>
        </p:nvCxnSpPr>
        <p:spPr>
          <a:xfrm>
            <a:off x="8532440" y="5589240"/>
            <a:ext cx="0" cy="72008"/>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48 Conector recto"/>
          <p:cNvCxnSpPr/>
          <p:nvPr/>
        </p:nvCxnSpPr>
        <p:spPr>
          <a:xfrm>
            <a:off x="8604448" y="4437112"/>
            <a:ext cx="0" cy="36004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cxnSp>
        <p:nvCxnSpPr>
          <p:cNvPr id="51" name="50 Conector recto"/>
          <p:cNvCxnSpPr/>
          <p:nvPr/>
        </p:nvCxnSpPr>
        <p:spPr>
          <a:xfrm>
            <a:off x="8460432" y="4437112"/>
            <a:ext cx="144016" cy="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cxnSp>
        <p:nvCxnSpPr>
          <p:cNvPr id="53" name="52 Conector recto"/>
          <p:cNvCxnSpPr/>
          <p:nvPr/>
        </p:nvCxnSpPr>
        <p:spPr>
          <a:xfrm flipH="1">
            <a:off x="8460432" y="4869160"/>
            <a:ext cx="144016" cy="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54" name="53 CuadroTexto"/>
          <p:cNvSpPr txBox="1"/>
          <p:nvPr/>
        </p:nvSpPr>
        <p:spPr>
          <a:xfrm>
            <a:off x="8604448" y="4437112"/>
            <a:ext cx="539552" cy="523220"/>
          </a:xfrm>
          <a:prstGeom prst="rect">
            <a:avLst/>
          </a:prstGeom>
          <a:noFill/>
        </p:spPr>
        <p:txBody>
          <a:bodyPr wrap="square" rtlCol="0">
            <a:spAutoFit/>
          </a:bodyPr>
          <a:lstStyle/>
          <a:p>
            <a:r>
              <a:rPr lang="es-MX" sz="1400" dirty="0"/>
              <a:t>700nm</a:t>
            </a:r>
          </a:p>
        </p:txBody>
      </p:sp>
      <p:sp>
        <p:nvSpPr>
          <p:cNvPr id="55" name="54 CuadroTexto"/>
          <p:cNvSpPr txBox="1"/>
          <p:nvPr/>
        </p:nvSpPr>
        <p:spPr>
          <a:xfrm>
            <a:off x="6876256" y="5877272"/>
            <a:ext cx="1296144" cy="523220"/>
          </a:xfrm>
          <a:prstGeom prst="rect">
            <a:avLst/>
          </a:prstGeom>
          <a:noFill/>
        </p:spPr>
        <p:txBody>
          <a:bodyPr wrap="square" rtlCol="0">
            <a:spAutoFit/>
          </a:bodyPr>
          <a:lstStyle/>
          <a:p>
            <a:r>
              <a:rPr lang="es-MX" sz="1400" b="1" dirty="0"/>
              <a:t>CROMOSOMA DUPLICADO</a:t>
            </a:r>
          </a:p>
        </p:txBody>
      </p:sp>
      <p:sp>
        <p:nvSpPr>
          <p:cNvPr id="60" name="59 CuadroTexto"/>
          <p:cNvSpPr txBox="1"/>
          <p:nvPr/>
        </p:nvSpPr>
        <p:spPr>
          <a:xfrm>
            <a:off x="8100392" y="5805264"/>
            <a:ext cx="1043608" cy="430887"/>
          </a:xfrm>
          <a:prstGeom prst="rect">
            <a:avLst/>
          </a:prstGeom>
          <a:noFill/>
        </p:spPr>
        <p:txBody>
          <a:bodyPr wrap="square" rtlCol="0">
            <a:spAutoFit/>
          </a:bodyPr>
          <a:lstStyle/>
          <a:p>
            <a:r>
              <a:rPr lang="es-MX" sz="1100" dirty="0"/>
              <a:t>CROMÁTIDAS HERMANAS</a:t>
            </a:r>
          </a:p>
        </p:txBody>
      </p:sp>
      <p:sp>
        <p:nvSpPr>
          <p:cNvPr id="61" name="60 CuadroTexto"/>
          <p:cNvSpPr txBox="1"/>
          <p:nvPr/>
        </p:nvSpPr>
        <p:spPr>
          <a:xfrm>
            <a:off x="2699792" y="6581001"/>
            <a:ext cx="1296144" cy="276999"/>
          </a:xfrm>
          <a:prstGeom prst="rect">
            <a:avLst/>
          </a:prstGeom>
          <a:noFill/>
        </p:spPr>
        <p:txBody>
          <a:bodyPr wrap="square" rtlCol="0">
            <a:spAutoFit/>
          </a:bodyPr>
          <a:lstStyle/>
          <a:p>
            <a:r>
              <a:rPr lang="es-MX" sz="1200" dirty="0"/>
              <a:t>2 </a:t>
            </a:r>
            <a:r>
              <a:rPr lang="es-MX" sz="1200" dirty="0" err="1"/>
              <a:t>nm</a:t>
            </a:r>
            <a:r>
              <a:rPr lang="es-MX" sz="1200" dirty="0"/>
              <a:t> de espesor</a:t>
            </a:r>
          </a:p>
        </p:txBody>
      </p:sp>
      <p:cxnSp>
        <p:nvCxnSpPr>
          <p:cNvPr id="63" name="62 Conector recto de flecha"/>
          <p:cNvCxnSpPr/>
          <p:nvPr/>
        </p:nvCxnSpPr>
        <p:spPr>
          <a:xfrm>
            <a:off x="3923928" y="3356992"/>
            <a:ext cx="1008112" cy="0"/>
          </a:xfrm>
          <a:prstGeom prst="straightConnector1">
            <a:avLst/>
          </a:prstGeom>
          <a:ln w="19050">
            <a:solidFill>
              <a:schemeClr val="accent2">
                <a:lumMod val="50000"/>
              </a:schemeClr>
            </a:solidFill>
            <a:tailEnd type="arrow"/>
          </a:ln>
        </p:spPr>
        <p:style>
          <a:lnRef idx="1">
            <a:schemeClr val="accent1"/>
          </a:lnRef>
          <a:fillRef idx="0">
            <a:schemeClr val="accent1"/>
          </a:fillRef>
          <a:effectRef idx="0">
            <a:schemeClr val="accent1"/>
          </a:effectRef>
          <a:fontRef idx="minor">
            <a:schemeClr val="tx1"/>
          </a:fontRef>
        </p:style>
      </p:cxnSp>
      <p:pic>
        <p:nvPicPr>
          <p:cNvPr id="8196" name="Picture 4" descr="Resultado de imagen para meiosis microscopio"/>
          <p:cNvPicPr>
            <a:picLocks noChangeAspect="1" noChangeArrowheads="1"/>
          </p:cNvPicPr>
          <p:nvPr/>
        </p:nvPicPr>
        <p:blipFill>
          <a:blip r:embed="rId2" cstate="print"/>
          <a:srcRect t="4542" r="81413" b="51547"/>
          <a:stretch>
            <a:fillRect/>
          </a:stretch>
        </p:blipFill>
        <p:spPr bwMode="auto">
          <a:xfrm>
            <a:off x="6948264" y="764704"/>
            <a:ext cx="1280825" cy="1728192"/>
          </a:xfrm>
          <a:prstGeom prst="rect">
            <a:avLst/>
          </a:prstGeom>
          <a:noFill/>
        </p:spPr>
      </p:pic>
      <p:pic>
        <p:nvPicPr>
          <p:cNvPr id="8198" name="Picture 6" descr="Resultado de imagen para meiosis microscopio"/>
          <p:cNvPicPr>
            <a:picLocks noChangeAspect="1" noChangeArrowheads="1"/>
          </p:cNvPicPr>
          <p:nvPr/>
        </p:nvPicPr>
        <p:blipFill>
          <a:blip r:embed="rId2" cstate="print"/>
          <a:srcRect l="41715" t="5668" r="42926" b="61818"/>
          <a:stretch>
            <a:fillRect/>
          </a:stretch>
        </p:blipFill>
        <p:spPr bwMode="auto">
          <a:xfrm>
            <a:off x="7893284" y="2060848"/>
            <a:ext cx="1250716" cy="1512168"/>
          </a:xfrm>
          <a:prstGeom prst="rect">
            <a:avLst/>
          </a:prstGeom>
          <a:noFill/>
        </p:spPr>
      </p:pic>
      <p:sp>
        <p:nvSpPr>
          <p:cNvPr id="43" name="42 Flecha abajo"/>
          <p:cNvSpPr/>
          <p:nvPr/>
        </p:nvSpPr>
        <p:spPr>
          <a:xfrm>
            <a:off x="7596336" y="3645024"/>
            <a:ext cx="72007" cy="936104"/>
          </a:xfrm>
          <a:prstGeom prst="downArrow">
            <a:avLst/>
          </a:prstGeom>
          <a:solidFill>
            <a:schemeClr val="accent2">
              <a:lumMod val="5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cxnSp>
        <p:nvCxnSpPr>
          <p:cNvPr id="57" name="56 Conector recto de flecha"/>
          <p:cNvCxnSpPr/>
          <p:nvPr/>
        </p:nvCxnSpPr>
        <p:spPr>
          <a:xfrm>
            <a:off x="8244408" y="5373216"/>
            <a:ext cx="432048" cy="288032"/>
          </a:xfrm>
          <a:prstGeom prst="straightConnector1">
            <a:avLst/>
          </a:prstGeom>
          <a:ln w="19050">
            <a:solidFill>
              <a:schemeClr val="accent2">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59" name="58 Conector recto de flecha"/>
          <p:cNvCxnSpPr/>
          <p:nvPr/>
        </p:nvCxnSpPr>
        <p:spPr>
          <a:xfrm>
            <a:off x="8172400" y="5661248"/>
            <a:ext cx="432048" cy="0"/>
          </a:xfrm>
          <a:prstGeom prst="straightConnector1">
            <a:avLst/>
          </a:prstGeom>
          <a:ln w="19050">
            <a:solidFill>
              <a:schemeClr val="accent2">
                <a:lumMod val="50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20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7"/>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9"/>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5"/>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28"/>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3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1"/>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3"/>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63"/>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44"/>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8"/>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19"/>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11268"/>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35"/>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40"/>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38"/>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36"/>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41"/>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grpId="0" nodeType="clickEffect">
                                  <p:stCondLst>
                                    <p:cond delay="0"/>
                                  </p:stCondLst>
                                  <p:childTnLst>
                                    <p:set>
                                      <p:cBhvr>
                                        <p:cTn id="92" dur="1" fill="hold">
                                          <p:stCondLst>
                                            <p:cond delay="0"/>
                                          </p:stCondLst>
                                        </p:cTn>
                                        <p:tgtEl>
                                          <p:spTgt spid="61"/>
                                        </p:tgtEl>
                                        <p:attrNameLst>
                                          <p:attrName>style.visibility</p:attrName>
                                        </p:attrNameLst>
                                      </p:cBhvr>
                                      <p:to>
                                        <p:strVal val="visible"/>
                                      </p:to>
                                    </p:set>
                                  </p:childTnLst>
                                </p:cTn>
                              </p:par>
                            </p:childTnLst>
                          </p:cTn>
                        </p:par>
                      </p:childTnLst>
                    </p:cTn>
                  </p:par>
                  <p:par>
                    <p:cTn id="93" fill="hold">
                      <p:stCondLst>
                        <p:cond delay="indefinite"/>
                      </p:stCondLst>
                      <p:childTnLst>
                        <p:par>
                          <p:cTn id="94" fill="hold">
                            <p:stCondLst>
                              <p:cond delay="0"/>
                            </p:stCondLst>
                            <p:childTnLst>
                              <p:par>
                                <p:cTn id="95" presetID="1" presetClass="entr" presetSubtype="0" fill="hold" grpId="0" nodeType="clickEffect">
                                  <p:stCondLst>
                                    <p:cond delay="0"/>
                                  </p:stCondLst>
                                  <p:childTnLst>
                                    <p:set>
                                      <p:cBhvr>
                                        <p:cTn id="96" dur="1" fill="hold">
                                          <p:stCondLst>
                                            <p:cond delay="0"/>
                                          </p:stCondLst>
                                        </p:cTn>
                                        <p:tgtEl>
                                          <p:spTgt spid="43"/>
                                        </p:tgtEl>
                                        <p:attrNameLst>
                                          <p:attrName>style.visibility</p:attrName>
                                        </p:attrNameLst>
                                      </p:cBhvr>
                                      <p:to>
                                        <p:strVal val="visible"/>
                                      </p:to>
                                    </p:set>
                                  </p:childTnLst>
                                </p:cTn>
                              </p:par>
                              <p:par>
                                <p:cTn id="97" presetID="1" presetClass="entr" presetSubtype="0" fill="hold" nodeType="withEffect">
                                  <p:stCondLst>
                                    <p:cond delay="0"/>
                                  </p:stCondLst>
                                  <p:childTnLst>
                                    <p:set>
                                      <p:cBhvr>
                                        <p:cTn id="98" dur="1" fill="hold">
                                          <p:stCondLst>
                                            <p:cond delay="0"/>
                                          </p:stCondLst>
                                        </p:cTn>
                                        <p:tgtEl>
                                          <p:spTgt spid="51"/>
                                        </p:tgtEl>
                                        <p:attrNameLst>
                                          <p:attrName>style.visibility</p:attrName>
                                        </p:attrNameLst>
                                      </p:cBhvr>
                                      <p:to>
                                        <p:strVal val="visible"/>
                                      </p:to>
                                    </p:set>
                                  </p:childTnLst>
                                </p:cTn>
                              </p:par>
                              <p:par>
                                <p:cTn id="99" presetID="1" presetClass="entr" presetSubtype="0" fill="hold" grpId="0" nodeType="withEffect">
                                  <p:stCondLst>
                                    <p:cond delay="0"/>
                                  </p:stCondLst>
                                  <p:childTnLst>
                                    <p:set>
                                      <p:cBhvr>
                                        <p:cTn id="100" dur="1" fill="hold">
                                          <p:stCondLst>
                                            <p:cond delay="0"/>
                                          </p:stCondLst>
                                        </p:cTn>
                                        <p:tgtEl>
                                          <p:spTgt spid="54"/>
                                        </p:tgtEl>
                                        <p:attrNameLst>
                                          <p:attrName>style.visibility</p:attrName>
                                        </p:attrNameLst>
                                      </p:cBhvr>
                                      <p:to>
                                        <p:strVal val="visible"/>
                                      </p:to>
                                    </p:set>
                                  </p:childTnLst>
                                </p:cTn>
                              </p:par>
                            </p:childTnLst>
                          </p:cTn>
                        </p:par>
                      </p:childTnLst>
                    </p:cTn>
                  </p:par>
                  <p:par>
                    <p:cTn id="101" fill="hold">
                      <p:stCondLst>
                        <p:cond delay="indefinite"/>
                      </p:stCondLst>
                      <p:childTnLst>
                        <p:par>
                          <p:cTn id="102" fill="hold">
                            <p:stCondLst>
                              <p:cond delay="0"/>
                            </p:stCondLst>
                            <p:childTnLst>
                              <p:par>
                                <p:cTn id="103" presetID="1" presetClass="entr" presetSubtype="0" fill="hold" nodeType="clickEffect">
                                  <p:stCondLst>
                                    <p:cond delay="0"/>
                                  </p:stCondLst>
                                  <p:childTnLst>
                                    <p:set>
                                      <p:cBhvr>
                                        <p:cTn id="104" dur="1" fill="hold">
                                          <p:stCondLst>
                                            <p:cond delay="0"/>
                                          </p:stCondLst>
                                        </p:cTn>
                                        <p:tgtEl>
                                          <p:spTgt spid="59"/>
                                        </p:tgtEl>
                                        <p:attrNameLst>
                                          <p:attrName>style.visibility</p:attrName>
                                        </p:attrNameLst>
                                      </p:cBhvr>
                                      <p:to>
                                        <p:strVal val="visible"/>
                                      </p:to>
                                    </p:set>
                                  </p:childTnLst>
                                </p:cTn>
                              </p:par>
                            </p:childTnLst>
                          </p:cTn>
                        </p:par>
                      </p:childTnLst>
                    </p:cTn>
                  </p:par>
                  <p:par>
                    <p:cTn id="105" fill="hold">
                      <p:stCondLst>
                        <p:cond delay="indefinite"/>
                      </p:stCondLst>
                      <p:childTnLst>
                        <p:par>
                          <p:cTn id="106" fill="hold">
                            <p:stCondLst>
                              <p:cond delay="0"/>
                            </p:stCondLst>
                            <p:childTnLst>
                              <p:par>
                                <p:cTn id="107" presetID="1" presetClass="entr" presetSubtype="0" fill="hold" grpId="1" nodeType="clickEffect">
                                  <p:stCondLst>
                                    <p:cond delay="0"/>
                                  </p:stCondLst>
                                  <p:childTnLst>
                                    <p:set>
                                      <p:cBhvr>
                                        <p:cTn id="108" dur="1" fill="hold">
                                          <p:stCondLst>
                                            <p:cond delay="0"/>
                                          </p:stCondLst>
                                        </p:cTn>
                                        <p:tgtEl>
                                          <p:spTgt spid="54"/>
                                        </p:tgtEl>
                                        <p:attrNameLst>
                                          <p:attrName>style.visibility</p:attrName>
                                        </p:attrNameLst>
                                      </p:cBhvr>
                                      <p:to>
                                        <p:strVal val="visible"/>
                                      </p:to>
                                    </p:set>
                                  </p:childTnLst>
                                </p:cTn>
                              </p:par>
                              <p:par>
                                <p:cTn id="109" presetID="1" presetClass="entr" presetSubtype="0" fill="hold" nodeType="withEffect">
                                  <p:stCondLst>
                                    <p:cond delay="0"/>
                                  </p:stCondLst>
                                  <p:childTnLst>
                                    <p:set>
                                      <p:cBhvr>
                                        <p:cTn id="110" dur="1" fill="hold">
                                          <p:stCondLst>
                                            <p:cond delay="0"/>
                                          </p:stCondLst>
                                        </p:cTn>
                                        <p:tgtEl>
                                          <p:spTgt spid="53"/>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nodeType="clickEffect">
                                  <p:stCondLst>
                                    <p:cond delay="0"/>
                                  </p:stCondLst>
                                  <p:childTnLst>
                                    <p:set>
                                      <p:cBhvr>
                                        <p:cTn id="114" dur="1" fill="hold">
                                          <p:stCondLst>
                                            <p:cond delay="0"/>
                                          </p:stCondLst>
                                        </p:cTn>
                                        <p:tgtEl>
                                          <p:spTgt spid="57"/>
                                        </p:tgtEl>
                                        <p:attrNameLst>
                                          <p:attrName>style.visibility</p:attrName>
                                        </p:attrNameLst>
                                      </p:cBhvr>
                                      <p:to>
                                        <p:strVal val="visible"/>
                                      </p:to>
                                    </p:set>
                                  </p:childTnLst>
                                </p:cTn>
                              </p:par>
                              <p:par>
                                <p:cTn id="115" presetID="1" presetClass="entr" presetSubtype="0" fill="hold" nodeType="withEffect">
                                  <p:stCondLst>
                                    <p:cond delay="0"/>
                                  </p:stCondLst>
                                  <p:childTnLst>
                                    <p:set>
                                      <p:cBhvr>
                                        <p:cTn id="116" dur="1" fill="hold">
                                          <p:stCondLst>
                                            <p:cond delay="0"/>
                                          </p:stCondLst>
                                        </p:cTn>
                                        <p:tgtEl>
                                          <p:spTgt spid="59"/>
                                        </p:tgtEl>
                                        <p:attrNameLst>
                                          <p:attrName>style.visibility</p:attrName>
                                        </p:attrNameLst>
                                      </p:cBhvr>
                                      <p:to>
                                        <p:strVal val="visible"/>
                                      </p:to>
                                    </p:set>
                                  </p:childTnLst>
                                </p:cTn>
                              </p:par>
                              <p:par>
                                <p:cTn id="117" presetID="1" presetClass="entr" presetSubtype="0" fill="hold" grpId="0" nodeType="withEffect">
                                  <p:stCondLst>
                                    <p:cond delay="0"/>
                                  </p:stCondLst>
                                  <p:childTnLst>
                                    <p:set>
                                      <p:cBhvr>
                                        <p:cTn id="118" dur="1" fill="hold">
                                          <p:stCondLst>
                                            <p:cond delay="0"/>
                                          </p:stCondLst>
                                        </p:cTn>
                                        <p:tgtEl>
                                          <p:spTgt spid="60"/>
                                        </p:tgtEl>
                                        <p:attrNameLst>
                                          <p:attrName>style.visibility</p:attrName>
                                        </p:attrNameLst>
                                      </p:cBhvr>
                                      <p:to>
                                        <p:strVal val="visible"/>
                                      </p:to>
                                    </p:set>
                                  </p:childTnLst>
                                </p:cTn>
                              </p:par>
                            </p:childTnLst>
                          </p:cTn>
                        </p:par>
                      </p:childTnLst>
                    </p:cTn>
                  </p:par>
                  <p:par>
                    <p:cTn id="119" fill="hold">
                      <p:stCondLst>
                        <p:cond delay="indefinite"/>
                      </p:stCondLst>
                      <p:childTnLst>
                        <p:par>
                          <p:cTn id="120" fill="hold">
                            <p:stCondLst>
                              <p:cond delay="0"/>
                            </p:stCondLst>
                            <p:childTnLst>
                              <p:par>
                                <p:cTn id="121" presetID="1" presetClass="entr" presetSubtype="0" fill="hold" grpId="0" nodeType="clickEffect">
                                  <p:stCondLst>
                                    <p:cond delay="0"/>
                                  </p:stCondLst>
                                  <p:childTnLst>
                                    <p:set>
                                      <p:cBhvr>
                                        <p:cTn id="122" dur="1" fill="hold">
                                          <p:stCondLst>
                                            <p:cond delay="0"/>
                                          </p:stCondLst>
                                        </p:cTn>
                                        <p:tgtEl>
                                          <p:spTgt spid="55"/>
                                        </p:tgtEl>
                                        <p:attrNameLst>
                                          <p:attrName>style.visibility</p:attrName>
                                        </p:attrNameLst>
                                      </p:cBhvr>
                                      <p:to>
                                        <p:strVal val="visible"/>
                                      </p:to>
                                    </p:set>
                                  </p:childTnLst>
                                </p:cTn>
                              </p:par>
                            </p:childTnLst>
                          </p:cTn>
                        </p:par>
                      </p:childTnLst>
                    </p:cTn>
                  </p:par>
                  <p:par>
                    <p:cTn id="123" fill="hold">
                      <p:stCondLst>
                        <p:cond delay="indefinite"/>
                      </p:stCondLst>
                      <p:childTnLst>
                        <p:par>
                          <p:cTn id="124" fill="hold">
                            <p:stCondLst>
                              <p:cond delay="0"/>
                            </p:stCondLst>
                            <p:childTnLst>
                              <p:par>
                                <p:cTn id="125" presetID="1" presetClass="entr" presetSubtype="0" fill="hold" nodeType="clickEffect">
                                  <p:stCondLst>
                                    <p:cond delay="0"/>
                                  </p:stCondLst>
                                  <p:childTnLst>
                                    <p:set>
                                      <p:cBhvr>
                                        <p:cTn id="126" dur="1" fill="hold">
                                          <p:stCondLst>
                                            <p:cond delay="0"/>
                                          </p:stCondLst>
                                        </p:cTn>
                                        <p:tgtEl>
                                          <p:spTgt spid="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18" grpId="0" animBg="1"/>
      <p:bldP spid="19" grpId="0" animBg="1"/>
      <p:bldP spid="25" grpId="0"/>
      <p:bldP spid="31" grpId="0"/>
      <p:bldP spid="33" grpId="0"/>
      <p:bldP spid="35" grpId="0" animBg="1"/>
      <p:bldP spid="36" grpId="0" animBg="1"/>
      <p:bldP spid="41" grpId="0"/>
      <p:bldP spid="44" grpId="0"/>
      <p:bldP spid="54" grpId="0"/>
      <p:bldP spid="54" grpId="1"/>
      <p:bldP spid="55" grpId="0"/>
      <p:bldP spid="60" grpId="0"/>
      <p:bldP spid="61" grpId="0"/>
      <p:bldP spid="4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55576" y="274638"/>
            <a:ext cx="7931224" cy="634082"/>
          </a:xfrm>
        </p:spPr>
        <p:txBody>
          <a:bodyPr>
            <a:normAutofit/>
          </a:bodyPr>
          <a:lstStyle/>
          <a:p>
            <a:r>
              <a:rPr lang="es-MX" sz="2800" dirty="0">
                <a:solidFill>
                  <a:schemeClr val="accent2">
                    <a:lumMod val="50000"/>
                  </a:schemeClr>
                </a:solidFill>
              </a:rPr>
              <a:t> </a:t>
            </a:r>
            <a:r>
              <a:rPr lang="es-MX" sz="2800" b="1" u="sng" dirty="0">
                <a:solidFill>
                  <a:schemeClr val="accent2">
                    <a:lumMod val="50000"/>
                  </a:schemeClr>
                </a:solidFill>
              </a:rPr>
              <a:t>LOS CROMOSOMAS</a:t>
            </a:r>
          </a:p>
        </p:txBody>
      </p:sp>
      <p:pic>
        <p:nvPicPr>
          <p:cNvPr id="14338" name="Picture 2" descr="http://t1.gstatic.com/images?q=tbn:ANd9GcRn1zDi0jyl88JD2exQqYVz3U6mLkfkflgqGPWgofLfmYxKPN1iXA"/>
          <p:cNvPicPr>
            <a:picLocks noChangeAspect="1" noChangeArrowheads="1"/>
          </p:cNvPicPr>
          <p:nvPr/>
        </p:nvPicPr>
        <p:blipFill>
          <a:blip r:embed="rId2" cstate="print"/>
          <a:srcRect/>
          <a:stretch>
            <a:fillRect/>
          </a:stretch>
        </p:blipFill>
        <p:spPr bwMode="auto">
          <a:xfrm>
            <a:off x="3117061" y="2492896"/>
            <a:ext cx="1811206" cy="2592288"/>
          </a:xfrm>
          <a:prstGeom prst="rect">
            <a:avLst/>
          </a:prstGeom>
          <a:noFill/>
        </p:spPr>
      </p:pic>
      <p:pic>
        <p:nvPicPr>
          <p:cNvPr id="14340" name="Picture 4" descr="http://t3.gstatic.com/images?q=tbn:ANd9GcQtqccpM9dGG7NAqaq-TBAEQLJhoTwhsxxr4bdzTEYYDXv2rfA0NQ"/>
          <p:cNvPicPr>
            <a:picLocks noChangeAspect="1" noChangeArrowheads="1"/>
          </p:cNvPicPr>
          <p:nvPr/>
        </p:nvPicPr>
        <p:blipFill>
          <a:blip r:embed="rId3" cstate="print"/>
          <a:srcRect b="12500"/>
          <a:stretch>
            <a:fillRect/>
          </a:stretch>
        </p:blipFill>
        <p:spPr bwMode="auto">
          <a:xfrm>
            <a:off x="6156176" y="2636912"/>
            <a:ext cx="2742564" cy="2520280"/>
          </a:xfrm>
          <a:prstGeom prst="rect">
            <a:avLst/>
          </a:prstGeom>
          <a:noFill/>
        </p:spPr>
      </p:pic>
      <p:sp>
        <p:nvSpPr>
          <p:cNvPr id="6" name="5 CuadroTexto"/>
          <p:cNvSpPr txBox="1"/>
          <p:nvPr/>
        </p:nvSpPr>
        <p:spPr>
          <a:xfrm>
            <a:off x="251520" y="908720"/>
            <a:ext cx="8892480" cy="1200329"/>
          </a:xfrm>
          <a:prstGeom prst="rect">
            <a:avLst/>
          </a:prstGeom>
          <a:noFill/>
        </p:spPr>
        <p:txBody>
          <a:bodyPr wrap="square" rtlCol="0">
            <a:spAutoFit/>
          </a:bodyPr>
          <a:lstStyle/>
          <a:p>
            <a:pPr>
              <a:buFont typeface="Arial" pitchFamily="34" charset="0"/>
              <a:buChar char="•"/>
            </a:pPr>
            <a:r>
              <a:rPr lang="es-MX" dirty="0"/>
              <a:t>   Son cuerpos visibles al </a:t>
            </a:r>
            <a:r>
              <a:rPr lang="es-MX" dirty="0" err="1"/>
              <a:t>miscroscopio</a:t>
            </a:r>
            <a:r>
              <a:rPr lang="es-MX" dirty="0"/>
              <a:t> durante la división celular, formados por ADN plegado.</a:t>
            </a:r>
          </a:p>
          <a:p>
            <a:pPr>
              <a:buFont typeface="Arial" pitchFamily="34" charset="0"/>
              <a:buChar char="•"/>
            </a:pPr>
            <a:r>
              <a:rPr lang="es-MX" dirty="0"/>
              <a:t>   Cada uno es </a:t>
            </a:r>
            <a:r>
              <a:rPr lang="es-MX" u="sng" dirty="0"/>
              <a:t>una molécula de ADN </a:t>
            </a:r>
            <a:r>
              <a:rPr lang="es-MX" dirty="0" err="1"/>
              <a:t>super</a:t>
            </a:r>
            <a:r>
              <a:rPr lang="es-MX" dirty="0"/>
              <a:t> condensada engrosada y acortada (CROMÁTIDA)  </a:t>
            </a:r>
          </a:p>
          <a:p>
            <a:r>
              <a:rPr lang="es-MX" dirty="0"/>
              <a:t>     o  puede encontrarse duplicado (DOS CROMÁTIDAS HERMANAS)</a:t>
            </a:r>
          </a:p>
          <a:p>
            <a:pPr>
              <a:buFont typeface="Arial" pitchFamily="34" charset="0"/>
              <a:buChar char="•"/>
            </a:pPr>
            <a:r>
              <a:rPr lang="es-MX" dirty="0"/>
              <a:t>   Facilitan la separación de moléculas de ADN hermanas durante la división celular.</a:t>
            </a:r>
            <a:endParaRPr lang="es-MX" u="sng" dirty="0"/>
          </a:p>
        </p:txBody>
      </p:sp>
      <p:sp>
        <p:nvSpPr>
          <p:cNvPr id="8" name="7 CuadroTexto"/>
          <p:cNvSpPr txBox="1"/>
          <p:nvPr/>
        </p:nvSpPr>
        <p:spPr>
          <a:xfrm>
            <a:off x="611560" y="5157192"/>
            <a:ext cx="8532440" cy="1692771"/>
          </a:xfrm>
          <a:prstGeom prst="rect">
            <a:avLst/>
          </a:prstGeom>
          <a:noFill/>
        </p:spPr>
        <p:txBody>
          <a:bodyPr wrap="square" rtlCol="0">
            <a:spAutoFit/>
          </a:bodyPr>
          <a:lstStyle/>
          <a:p>
            <a:r>
              <a:rPr lang="es-MX" sz="1400" b="1" u="sng" dirty="0"/>
              <a:t>CROMOSOMA </a:t>
            </a:r>
            <a:r>
              <a:rPr lang="es-MX" sz="1400" b="1" u="sng" dirty="0" smtClean="0"/>
              <a:t>ANTES de la</a:t>
            </a:r>
          </a:p>
          <a:p>
            <a:r>
              <a:rPr lang="es-MX" sz="1400" b="1" u="sng" dirty="0" smtClean="0"/>
              <a:t>DUPLICACIÓN del ADN </a:t>
            </a:r>
            <a:r>
              <a:rPr lang="es-MX" sz="1400" b="1" dirty="0" smtClean="0"/>
              <a:t>                                                   </a:t>
            </a:r>
            <a:r>
              <a:rPr lang="es-MX" sz="1400" b="1" u="sng" dirty="0" smtClean="0"/>
              <a:t>CROMOSOMAS DESPUES de la DUPLICACIÓN del ADN</a:t>
            </a:r>
            <a:endParaRPr lang="es-MX" sz="1400" b="1" u="sng" dirty="0"/>
          </a:p>
          <a:p>
            <a:r>
              <a:rPr lang="es-MX" sz="1600" b="1" dirty="0"/>
              <a:t>                                                 1. CROMÁTIDA</a:t>
            </a:r>
          </a:p>
          <a:p>
            <a:r>
              <a:rPr lang="es-MX" sz="1600" b="1" dirty="0"/>
              <a:t>                                                 2. CENTRÓMERO</a:t>
            </a:r>
          </a:p>
          <a:p>
            <a:r>
              <a:rPr lang="es-MX" sz="1600" b="1" dirty="0"/>
              <a:t>                                              3. Y 4. BRAZOS  -Si son de la misma longitud</a:t>
            </a:r>
            <a:r>
              <a:rPr lang="es-MX" sz="1400" b="1" dirty="0"/>
              <a:t>: CROMOSOMA METACÉNTRICO </a:t>
            </a:r>
          </a:p>
          <a:p>
            <a:r>
              <a:rPr lang="es-MX" sz="1400" b="1" dirty="0"/>
              <a:t>                                                                                       -Si son de distinta  longitud: CROMOSOMA SUBMETACÉNTRICO</a:t>
            </a:r>
          </a:p>
          <a:p>
            <a:r>
              <a:rPr lang="es-MX" sz="1400" b="1" dirty="0"/>
              <a:t>                                                                                    -Si tienen un brazo mucho más </a:t>
            </a:r>
            <a:r>
              <a:rPr lang="es-MX" sz="1400" b="1" dirty="0" err="1"/>
              <a:t>corto:CROMOSOMA</a:t>
            </a:r>
            <a:r>
              <a:rPr lang="es-MX" sz="1400" b="1" dirty="0"/>
              <a:t> ACROCÉNTRICO </a:t>
            </a:r>
            <a:r>
              <a:rPr lang="es-MX" sz="1400" dirty="0"/>
              <a:t> </a:t>
            </a:r>
          </a:p>
        </p:txBody>
      </p:sp>
      <p:pic>
        <p:nvPicPr>
          <p:cNvPr id="14342" name="Picture 6" descr="http://t3.gstatic.com/images?q=tbn:ANd9GcR3N2kPfxWzQVwvXfYQlm6iio42Lvifr3knmcgGGYw9x8w2ugJQyw"/>
          <p:cNvPicPr>
            <a:picLocks noChangeAspect="1" noChangeArrowheads="1"/>
          </p:cNvPicPr>
          <p:nvPr/>
        </p:nvPicPr>
        <p:blipFill>
          <a:blip r:embed="rId4" cstate="print"/>
          <a:srcRect t="27781" r="88414" b="21405"/>
          <a:stretch>
            <a:fillRect/>
          </a:stretch>
        </p:blipFill>
        <p:spPr bwMode="auto">
          <a:xfrm>
            <a:off x="827584" y="2492896"/>
            <a:ext cx="688306" cy="2232248"/>
          </a:xfrm>
          <a:prstGeom prst="rect">
            <a:avLst/>
          </a:prstGeom>
          <a:noFill/>
        </p:spPr>
      </p:pic>
      <p:cxnSp>
        <p:nvCxnSpPr>
          <p:cNvPr id="11" name="10 Conector recto de flecha"/>
          <p:cNvCxnSpPr/>
          <p:nvPr/>
        </p:nvCxnSpPr>
        <p:spPr>
          <a:xfrm>
            <a:off x="1259632" y="3429000"/>
            <a:ext cx="28803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12 CuadroTexto"/>
          <p:cNvSpPr txBox="1"/>
          <p:nvPr/>
        </p:nvSpPr>
        <p:spPr>
          <a:xfrm>
            <a:off x="1619672" y="3284984"/>
            <a:ext cx="1152128" cy="307777"/>
          </a:xfrm>
          <a:prstGeom prst="rect">
            <a:avLst/>
          </a:prstGeom>
          <a:noFill/>
        </p:spPr>
        <p:txBody>
          <a:bodyPr wrap="square" rtlCol="0">
            <a:spAutoFit/>
          </a:bodyPr>
          <a:lstStyle/>
          <a:p>
            <a:r>
              <a:rPr lang="es-MX" sz="1400" dirty="0"/>
              <a:t>CROMÁTIDA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
                                            <p:txEl>
                                              <p:pRg st="2" end="2"/>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8">
                                            <p:txEl>
                                              <p:pRg st="3" end="3"/>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8">
                                            <p:txEl>
                                              <p:pRg st="4" end="4"/>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8">
                                            <p:txEl>
                                              <p:pRg st="5" end="5"/>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0"/>
            <a:ext cx="8229600" cy="836712"/>
          </a:xfrm>
        </p:spPr>
        <p:txBody>
          <a:bodyPr>
            <a:normAutofit/>
          </a:bodyPr>
          <a:lstStyle/>
          <a:p>
            <a:r>
              <a:rPr lang="es-MX" sz="2800" b="1" u="sng" dirty="0">
                <a:solidFill>
                  <a:schemeClr val="accent2">
                    <a:lumMod val="50000"/>
                  </a:schemeClr>
                </a:solidFill>
              </a:rPr>
              <a:t>CARIOTIPOS HUMANOS</a:t>
            </a:r>
          </a:p>
        </p:txBody>
      </p:sp>
      <p:pic>
        <p:nvPicPr>
          <p:cNvPr id="15364" name="Picture 4" descr="http://t2.gstatic.com/images?q=tbn:ANd9GcTA3_qX-1hHknRbHnwtppHWPrN6aHCQbp7hAkM6tyU0gR6B7IvTow"/>
          <p:cNvPicPr>
            <a:picLocks noChangeAspect="1" noChangeArrowheads="1"/>
          </p:cNvPicPr>
          <p:nvPr/>
        </p:nvPicPr>
        <p:blipFill>
          <a:blip r:embed="rId2" cstate="print"/>
          <a:srcRect/>
          <a:stretch>
            <a:fillRect/>
          </a:stretch>
        </p:blipFill>
        <p:spPr bwMode="auto">
          <a:xfrm>
            <a:off x="683568" y="1484784"/>
            <a:ext cx="3625326" cy="3103161"/>
          </a:xfrm>
          <a:prstGeom prst="rect">
            <a:avLst/>
          </a:prstGeom>
          <a:noFill/>
          <a:ln>
            <a:solidFill>
              <a:srgbClr val="660033"/>
            </a:solidFill>
          </a:ln>
        </p:spPr>
      </p:pic>
      <p:pic>
        <p:nvPicPr>
          <p:cNvPr id="15366" name="Picture 6" descr="http://t1.gstatic.com/images?q=tbn:ANd9GcS7N9YI4ax9grzaWSEoh95IgpxMvDHej5kNo76HV1LBOui4mL1-QA"/>
          <p:cNvPicPr>
            <a:picLocks noChangeAspect="1" noChangeArrowheads="1"/>
          </p:cNvPicPr>
          <p:nvPr/>
        </p:nvPicPr>
        <p:blipFill>
          <a:blip r:embed="rId3" cstate="print"/>
          <a:srcRect/>
          <a:stretch>
            <a:fillRect/>
          </a:stretch>
        </p:blipFill>
        <p:spPr bwMode="auto">
          <a:xfrm>
            <a:off x="5076056" y="1412776"/>
            <a:ext cx="3400304" cy="3166807"/>
          </a:xfrm>
          <a:prstGeom prst="rect">
            <a:avLst/>
          </a:prstGeom>
          <a:noFill/>
          <a:ln>
            <a:solidFill>
              <a:srgbClr val="660033"/>
            </a:solidFill>
          </a:ln>
        </p:spPr>
      </p:pic>
      <p:sp>
        <p:nvSpPr>
          <p:cNvPr id="5" name="4 CuadroTexto"/>
          <p:cNvSpPr txBox="1"/>
          <p:nvPr/>
        </p:nvSpPr>
        <p:spPr>
          <a:xfrm>
            <a:off x="611560" y="764704"/>
            <a:ext cx="8064896" cy="646331"/>
          </a:xfrm>
          <a:prstGeom prst="rect">
            <a:avLst/>
          </a:prstGeom>
          <a:noFill/>
        </p:spPr>
        <p:txBody>
          <a:bodyPr wrap="square" rtlCol="0">
            <a:spAutoFit/>
          </a:bodyPr>
          <a:lstStyle/>
          <a:p>
            <a:r>
              <a:rPr lang="pt-BR" dirty="0" err="1"/>
              <a:t>Llamamos</a:t>
            </a:r>
            <a:r>
              <a:rPr lang="pt-BR" dirty="0"/>
              <a:t> </a:t>
            </a:r>
            <a:r>
              <a:rPr lang="pt-BR" b="1" dirty="0">
                <a:solidFill>
                  <a:schemeClr val="accent2">
                    <a:lumMod val="50000"/>
                  </a:schemeClr>
                </a:solidFill>
              </a:rPr>
              <a:t>CARIOTIPO</a:t>
            </a:r>
            <a:r>
              <a:rPr lang="pt-BR" dirty="0"/>
              <a:t> a </a:t>
            </a:r>
            <a:r>
              <a:rPr lang="pt-BR" dirty="0" err="1"/>
              <a:t>la</a:t>
            </a:r>
            <a:r>
              <a:rPr lang="pt-BR" dirty="0"/>
              <a:t> </a:t>
            </a:r>
            <a:r>
              <a:rPr lang="pt-BR" dirty="0" err="1"/>
              <a:t>presentación</a:t>
            </a:r>
            <a:r>
              <a:rPr lang="pt-BR" dirty="0"/>
              <a:t> de </a:t>
            </a:r>
            <a:r>
              <a:rPr lang="pt-BR" dirty="0" err="1"/>
              <a:t>los</a:t>
            </a:r>
            <a:r>
              <a:rPr lang="pt-BR" dirty="0"/>
              <a:t> </a:t>
            </a:r>
            <a:r>
              <a:rPr lang="pt-BR" dirty="0" err="1"/>
              <a:t>cromosomas</a:t>
            </a:r>
            <a:r>
              <a:rPr lang="pt-BR" dirty="0"/>
              <a:t> de una célula ordenados </a:t>
            </a:r>
            <a:r>
              <a:rPr lang="pt-BR" dirty="0" err="1"/>
              <a:t>según</a:t>
            </a:r>
            <a:r>
              <a:rPr lang="pt-BR" dirty="0"/>
              <a:t> forma y </a:t>
            </a:r>
            <a:r>
              <a:rPr lang="pt-BR" dirty="0" err="1"/>
              <a:t>tamaño</a:t>
            </a:r>
            <a:r>
              <a:rPr lang="pt-BR" dirty="0"/>
              <a:t>. </a:t>
            </a:r>
          </a:p>
        </p:txBody>
      </p:sp>
      <p:sp>
        <p:nvSpPr>
          <p:cNvPr id="6" name="5 CuadroTexto"/>
          <p:cNvSpPr txBox="1"/>
          <p:nvPr/>
        </p:nvSpPr>
        <p:spPr>
          <a:xfrm>
            <a:off x="0" y="4797152"/>
            <a:ext cx="8892480" cy="2092881"/>
          </a:xfrm>
          <a:prstGeom prst="rect">
            <a:avLst/>
          </a:prstGeom>
          <a:noFill/>
          <a:ln w="6350">
            <a:solidFill>
              <a:schemeClr val="tx1"/>
            </a:solidFill>
          </a:ln>
        </p:spPr>
        <p:txBody>
          <a:bodyPr wrap="square" rtlCol="0">
            <a:spAutoFit/>
          </a:bodyPr>
          <a:lstStyle/>
          <a:p>
            <a:pPr>
              <a:buFont typeface="Arial" pitchFamily="34" charset="0"/>
              <a:buChar char="•"/>
            </a:pPr>
            <a:r>
              <a:rPr lang="pt-BR" dirty="0">
                <a:solidFill>
                  <a:schemeClr val="accent2">
                    <a:lumMod val="50000"/>
                  </a:schemeClr>
                </a:solidFill>
              </a:rPr>
              <a:t> </a:t>
            </a:r>
            <a:r>
              <a:rPr lang="pt-BR" dirty="0"/>
              <a:t>Cada célula somática </a:t>
            </a:r>
            <a:r>
              <a:rPr lang="pt-BR" dirty="0" err="1"/>
              <a:t>tiene</a:t>
            </a:r>
            <a:r>
              <a:rPr lang="pt-BR" dirty="0"/>
              <a:t> </a:t>
            </a:r>
            <a:r>
              <a:rPr lang="pt-BR" sz="2000" b="1" dirty="0"/>
              <a:t>n </a:t>
            </a:r>
            <a:r>
              <a:rPr lang="pt-BR" b="1" dirty="0"/>
              <a:t>pares </a:t>
            </a:r>
            <a:r>
              <a:rPr lang="pt-BR" b="1" i="1" dirty="0"/>
              <a:t>(2n)</a:t>
            </a:r>
            <a:r>
              <a:rPr lang="pt-BR" i="1" dirty="0"/>
              <a:t> </a:t>
            </a:r>
            <a:r>
              <a:rPr lang="pt-BR" dirty="0"/>
              <a:t>de </a:t>
            </a:r>
            <a:r>
              <a:rPr lang="pt-BR" dirty="0" err="1"/>
              <a:t>cromosomas</a:t>
            </a:r>
            <a:r>
              <a:rPr lang="pt-BR" dirty="0"/>
              <a:t>.</a:t>
            </a:r>
          </a:p>
          <a:p>
            <a:r>
              <a:rPr lang="pt-BR" dirty="0"/>
              <a:t>                              </a:t>
            </a:r>
            <a:r>
              <a:rPr lang="pt-BR" b="1" u="sng" dirty="0"/>
              <a:t>El número </a:t>
            </a:r>
            <a:r>
              <a:rPr lang="pt-BR" sz="2000" b="1" i="1" u="sng" dirty="0"/>
              <a:t>n</a:t>
            </a:r>
            <a:r>
              <a:rPr lang="pt-BR" b="1" u="sng" dirty="0"/>
              <a:t> es característico de cada </a:t>
            </a:r>
            <a:r>
              <a:rPr lang="pt-BR" b="1" u="sng" dirty="0" err="1"/>
              <a:t>especie</a:t>
            </a:r>
            <a:endParaRPr lang="pt-BR" u="sng" dirty="0"/>
          </a:p>
          <a:p>
            <a:r>
              <a:rPr lang="pt-BR" dirty="0" err="1"/>
              <a:t>Estos</a:t>
            </a:r>
            <a:r>
              <a:rPr lang="pt-BR" dirty="0"/>
              <a:t> </a:t>
            </a:r>
            <a:r>
              <a:rPr lang="pt-BR" dirty="0" err="1"/>
              <a:t>cariotipos</a:t>
            </a:r>
            <a:r>
              <a:rPr lang="pt-BR" dirty="0"/>
              <a:t> </a:t>
            </a:r>
            <a:r>
              <a:rPr lang="pt-BR" dirty="0" err="1"/>
              <a:t>corresponden</a:t>
            </a:r>
            <a:r>
              <a:rPr lang="pt-BR" dirty="0"/>
              <a:t> a células </a:t>
            </a:r>
            <a:r>
              <a:rPr lang="pt-BR" b="1" dirty="0"/>
              <a:t>diploides (2n), </a:t>
            </a:r>
            <a:r>
              <a:rPr lang="pt-BR" dirty="0"/>
              <a:t>por </a:t>
            </a:r>
            <a:r>
              <a:rPr lang="pt-BR" dirty="0" err="1"/>
              <a:t>tener</a:t>
            </a:r>
            <a:r>
              <a:rPr lang="pt-BR" dirty="0"/>
              <a:t> </a:t>
            </a:r>
            <a:r>
              <a:rPr lang="pt-BR" dirty="0" err="1"/>
              <a:t>en</a:t>
            </a:r>
            <a:r>
              <a:rPr lang="pt-BR" dirty="0"/>
              <a:t> </a:t>
            </a:r>
            <a:r>
              <a:rPr lang="pt-BR" dirty="0" err="1"/>
              <a:t>su</a:t>
            </a:r>
            <a:r>
              <a:rPr lang="pt-BR" dirty="0"/>
              <a:t> núcleo </a:t>
            </a:r>
            <a:r>
              <a:rPr lang="pt-BR" b="1" dirty="0"/>
              <a:t>n pares </a:t>
            </a:r>
            <a:r>
              <a:rPr lang="pt-BR" dirty="0"/>
              <a:t>de </a:t>
            </a:r>
            <a:r>
              <a:rPr lang="pt-BR" dirty="0" err="1"/>
              <a:t>cromosomas</a:t>
            </a:r>
            <a:r>
              <a:rPr lang="pt-BR" dirty="0"/>
              <a:t>. </a:t>
            </a:r>
            <a:r>
              <a:rPr lang="pt-BR" dirty="0" err="1"/>
              <a:t>Las</a:t>
            </a:r>
            <a:r>
              <a:rPr lang="pt-BR" dirty="0"/>
              <a:t> células </a:t>
            </a:r>
            <a:r>
              <a:rPr lang="pt-BR" b="1" dirty="0"/>
              <a:t>haploides (n)</a:t>
            </a:r>
            <a:r>
              <a:rPr lang="pt-BR" dirty="0"/>
              <a:t>, </a:t>
            </a:r>
            <a:r>
              <a:rPr lang="pt-BR" dirty="0" err="1"/>
              <a:t>sólo</a:t>
            </a:r>
            <a:r>
              <a:rPr lang="pt-BR" dirty="0"/>
              <a:t> </a:t>
            </a:r>
            <a:r>
              <a:rPr lang="pt-BR" dirty="0" err="1"/>
              <a:t>tienen</a:t>
            </a:r>
            <a:r>
              <a:rPr lang="pt-BR" dirty="0"/>
              <a:t> </a:t>
            </a:r>
            <a:r>
              <a:rPr lang="pt-BR" dirty="0" err="1"/>
              <a:t>un</a:t>
            </a:r>
            <a:r>
              <a:rPr lang="pt-BR" dirty="0"/>
              <a:t> </a:t>
            </a:r>
            <a:r>
              <a:rPr lang="pt-BR" dirty="0" err="1"/>
              <a:t>cromosoma</a:t>
            </a:r>
            <a:r>
              <a:rPr lang="pt-BR" dirty="0"/>
              <a:t> de cada par.</a:t>
            </a:r>
          </a:p>
          <a:p>
            <a:pPr>
              <a:buFont typeface="Arial" pitchFamily="34" charset="0"/>
              <a:buChar char="•"/>
            </a:pPr>
            <a:r>
              <a:rPr lang="pt-BR" dirty="0"/>
              <a:t> El </a:t>
            </a:r>
            <a:r>
              <a:rPr lang="pt-BR" b="1" dirty="0">
                <a:solidFill>
                  <a:schemeClr val="accent2">
                    <a:lumMod val="50000"/>
                  </a:schemeClr>
                </a:solidFill>
              </a:rPr>
              <a:t>CARIOTIPO HUMANO</a:t>
            </a:r>
            <a:r>
              <a:rPr lang="pt-BR" dirty="0">
                <a:solidFill>
                  <a:schemeClr val="accent2">
                    <a:lumMod val="50000"/>
                  </a:schemeClr>
                </a:solidFill>
              </a:rPr>
              <a:t> </a:t>
            </a:r>
            <a:r>
              <a:rPr lang="pt-BR" dirty="0"/>
              <a:t>presenta</a:t>
            </a:r>
            <a:r>
              <a:rPr lang="pt-BR" b="1" dirty="0"/>
              <a:t> 23 pares de </a:t>
            </a:r>
            <a:r>
              <a:rPr lang="pt-BR" dirty="0" err="1"/>
              <a:t>cromosomas</a:t>
            </a:r>
            <a:r>
              <a:rPr lang="pt-BR" dirty="0"/>
              <a:t> por célula somática. </a:t>
            </a:r>
          </a:p>
          <a:p>
            <a:r>
              <a:rPr lang="pt-BR" dirty="0"/>
              <a:t>  22 pares </a:t>
            </a:r>
            <a:r>
              <a:rPr lang="pt-BR" dirty="0" err="1"/>
              <a:t>son</a:t>
            </a:r>
            <a:r>
              <a:rPr lang="pt-BR" dirty="0"/>
              <a:t> </a:t>
            </a:r>
            <a:r>
              <a:rPr lang="pt-BR" b="1" dirty="0" err="1"/>
              <a:t>autosomas</a:t>
            </a:r>
            <a:r>
              <a:rPr lang="pt-BR" dirty="0"/>
              <a:t> y </a:t>
            </a:r>
            <a:r>
              <a:rPr lang="pt-BR" dirty="0" err="1"/>
              <a:t>el</a:t>
            </a:r>
            <a:r>
              <a:rPr lang="pt-BR" dirty="0"/>
              <a:t> último par corresponde a  </a:t>
            </a:r>
            <a:r>
              <a:rPr lang="pt-BR" dirty="0" err="1"/>
              <a:t>los</a:t>
            </a:r>
            <a:r>
              <a:rPr lang="pt-BR" dirty="0"/>
              <a:t> </a:t>
            </a:r>
            <a:r>
              <a:rPr lang="pt-BR" b="1" dirty="0" err="1"/>
              <a:t>cromosomas</a:t>
            </a:r>
            <a:r>
              <a:rPr lang="pt-BR" b="1" dirty="0"/>
              <a:t> </a:t>
            </a:r>
            <a:r>
              <a:rPr lang="pt-BR" b="1" dirty="0" err="1"/>
              <a:t>sexules</a:t>
            </a:r>
            <a:r>
              <a:rPr lang="pt-BR" b="1" dirty="0"/>
              <a:t> </a:t>
            </a:r>
            <a:r>
              <a:rPr lang="pt-BR" dirty="0"/>
              <a:t>(</a:t>
            </a:r>
            <a:r>
              <a:rPr lang="pt-BR" b="1" dirty="0"/>
              <a:t>X e Y</a:t>
            </a:r>
            <a:r>
              <a:rPr lang="pt-BR" dirty="0"/>
              <a:t>)                        </a:t>
            </a:r>
          </a:p>
          <a:p>
            <a:r>
              <a:rPr lang="pt-BR" dirty="0"/>
              <a:t>                      </a:t>
            </a:r>
            <a:r>
              <a:rPr lang="pt-BR" b="1" dirty="0" err="1"/>
              <a:t>Cariotipo</a:t>
            </a:r>
            <a:r>
              <a:rPr lang="pt-BR" b="1" dirty="0"/>
              <a:t> </a:t>
            </a:r>
            <a:r>
              <a:rPr lang="pt-BR" b="1" dirty="0" err="1"/>
              <a:t>femenino</a:t>
            </a:r>
            <a:r>
              <a:rPr lang="pt-BR" b="1" dirty="0"/>
              <a:t>: 46 XX      </a:t>
            </a:r>
            <a:r>
              <a:rPr lang="pt-BR" b="1" dirty="0" err="1"/>
              <a:t>Cariotipo</a:t>
            </a:r>
            <a:r>
              <a:rPr lang="pt-BR" b="1" dirty="0"/>
              <a:t> masculino: 46 XY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animEffect transition="in" filter="box(in)">
                                      <p:cBhvr>
                                        <p:cTn id="7" dur="500"/>
                                        <p:tgtEl>
                                          <p:spTgt spid="15364"/>
                                        </p:tgtEl>
                                      </p:cBhvr>
                                    </p:animEffect>
                                  </p:childTnLst>
                                </p:cTn>
                              </p:par>
                              <p:par>
                                <p:cTn id="8" presetID="4" presetClass="entr" presetSubtype="16" fill="hold" nodeType="withEffect">
                                  <p:stCondLst>
                                    <p:cond delay="0"/>
                                  </p:stCondLst>
                                  <p:childTnLst>
                                    <p:set>
                                      <p:cBhvr>
                                        <p:cTn id="9" dur="1" fill="hold">
                                          <p:stCondLst>
                                            <p:cond delay="0"/>
                                          </p:stCondLst>
                                        </p:cTn>
                                        <p:tgtEl>
                                          <p:spTgt spid="15366"/>
                                        </p:tgtEl>
                                        <p:attrNameLst>
                                          <p:attrName>style.visibility</p:attrName>
                                        </p:attrNameLst>
                                      </p:cBhvr>
                                      <p:to>
                                        <p:strVal val="visible"/>
                                      </p:to>
                                    </p:set>
                                    <p:animEffect transition="in" filter="box(in)">
                                      <p:cBhvr>
                                        <p:cTn id="10" dur="500"/>
                                        <p:tgtEl>
                                          <p:spTgt spid="15366"/>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box(in)">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box(in)">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nodeType="clickEffect">
                                  <p:stCondLst>
                                    <p:cond delay="0"/>
                                  </p:stCondLst>
                                  <p:childTnLst>
                                    <p:set>
                                      <p:cBhvr>
                                        <p:cTn id="24" dur="1" fill="hold">
                                          <p:stCondLst>
                                            <p:cond delay="0"/>
                                          </p:stCondLst>
                                        </p:cTn>
                                        <p:tgtEl>
                                          <p:spTgt spid="6">
                                            <p:txEl>
                                              <p:pRg st="0" end="0"/>
                                            </p:txEl>
                                          </p:spTgt>
                                        </p:tgtEl>
                                        <p:attrNameLst>
                                          <p:attrName>style.visibility</p:attrName>
                                        </p:attrNameLst>
                                      </p:cBhvr>
                                      <p:to>
                                        <p:strVal val="visible"/>
                                      </p:to>
                                    </p:set>
                                    <p:animEffect transition="in" filter="box(in)">
                                      <p:cBhvr>
                                        <p:cTn id="25" dur="500"/>
                                        <p:tgtEl>
                                          <p:spTgt spid="6">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4" presetClass="entr" presetSubtype="16" fill="hold" nodeType="clickEffect">
                                  <p:stCondLst>
                                    <p:cond delay="0"/>
                                  </p:stCondLst>
                                  <p:childTnLst>
                                    <p:set>
                                      <p:cBhvr>
                                        <p:cTn id="29" dur="1" fill="hold">
                                          <p:stCondLst>
                                            <p:cond delay="0"/>
                                          </p:stCondLst>
                                        </p:cTn>
                                        <p:tgtEl>
                                          <p:spTgt spid="6">
                                            <p:txEl>
                                              <p:pRg st="1" end="1"/>
                                            </p:txEl>
                                          </p:spTgt>
                                        </p:tgtEl>
                                        <p:attrNameLst>
                                          <p:attrName>style.visibility</p:attrName>
                                        </p:attrNameLst>
                                      </p:cBhvr>
                                      <p:to>
                                        <p:strVal val="visible"/>
                                      </p:to>
                                    </p:set>
                                    <p:animEffect transition="in" filter="box(in)">
                                      <p:cBhvr>
                                        <p:cTn id="30" dur="500"/>
                                        <p:tgtEl>
                                          <p:spTgt spid="6">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4" presetClass="entr" presetSubtype="16" fill="hold" nodeType="clickEffect">
                                  <p:stCondLst>
                                    <p:cond delay="0"/>
                                  </p:stCondLst>
                                  <p:childTnLst>
                                    <p:set>
                                      <p:cBhvr>
                                        <p:cTn id="34" dur="1" fill="hold">
                                          <p:stCondLst>
                                            <p:cond delay="0"/>
                                          </p:stCondLst>
                                        </p:cTn>
                                        <p:tgtEl>
                                          <p:spTgt spid="6">
                                            <p:txEl>
                                              <p:pRg st="2" end="2"/>
                                            </p:txEl>
                                          </p:spTgt>
                                        </p:tgtEl>
                                        <p:attrNameLst>
                                          <p:attrName>style.visibility</p:attrName>
                                        </p:attrNameLst>
                                      </p:cBhvr>
                                      <p:to>
                                        <p:strVal val="visible"/>
                                      </p:to>
                                    </p:set>
                                    <p:animEffect transition="in" filter="box(in)">
                                      <p:cBhvr>
                                        <p:cTn id="35" dur="500"/>
                                        <p:tgtEl>
                                          <p:spTgt spid="6">
                                            <p:txEl>
                                              <p:pRg st="2" end="2"/>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4" presetClass="entr" presetSubtype="16" fill="hold" nodeType="clickEffect">
                                  <p:stCondLst>
                                    <p:cond delay="0"/>
                                  </p:stCondLst>
                                  <p:childTnLst>
                                    <p:set>
                                      <p:cBhvr>
                                        <p:cTn id="39" dur="1" fill="hold">
                                          <p:stCondLst>
                                            <p:cond delay="0"/>
                                          </p:stCondLst>
                                        </p:cTn>
                                        <p:tgtEl>
                                          <p:spTgt spid="6">
                                            <p:txEl>
                                              <p:pRg st="3" end="3"/>
                                            </p:txEl>
                                          </p:spTgt>
                                        </p:tgtEl>
                                        <p:attrNameLst>
                                          <p:attrName>style.visibility</p:attrName>
                                        </p:attrNameLst>
                                      </p:cBhvr>
                                      <p:to>
                                        <p:strVal val="visible"/>
                                      </p:to>
                                    </p:set>
                                    <p:animEffect transition="in" filter="box(in)">
                                      <p:cBhvr>
                                        <p:cTn id="40" dur="500"/>
                                        <p:tgtEl>
                                          <p:spTgt spid="6">
                                            <p:txEl>
                                              <p:pRg st="3" end="3"/>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4" presetClass="entr" presetSubtype="16" fill="hold" nodeType="clickEffect">
                                  <p:stCondLst>
                                    <p:cond delay="0"/>
                                  </p:stCondLst>
                                  <p:childTnLst>
                                    <p:set>
                                      <p:cBhvr>
                                        <p:cTn id="44" dur="1" fill="hold">
                                          <p:stCondLst>
                                            <p:cond delay="0"/>
                                          </p:stCondLst>
                                        </p:cTn>
                                        <p:tgtEl>
                                          <p:spTgt spid="6">
                                            <p:txEl>
                                              <p:pRg st="4" end="4"/>
                                            </p:txEl>
                                          </p:spTgt>
                                        </p:tgtEl>
                                        <p:attrNameLst>
                                          <p:attrName>style.visibility</p:attrName>
                                        </p:attrNameLst>
                                      </p:cBhvr>
                                      <p:to>
                                        <p:strVal val="visible"/>
                                      </p:to>
                                    </p:set>
                                    <p:animEffect transition="in" filter="box(in)">
                                      <p:cBhvr>
                                        <p:cTn id="45" dur="500"/>
                                        <p:tgtEl>
                                          <p:spTgt spid="6">
                                            <p:txEl>
                                              <p:pRg st="4" end="4"/>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4" presetClass="entr" presetSubtype="16" fill="hold" nodeType="clickEffect">
                                  <p:stCondLst>
                                    <p:cond delay="0"/>
                                  </p:stCondLst>
                                  <p:childTnLst>
                                    <p:set>
                                      <p:cBhvr>
                                        <p:cTn id="49" dur="1" fill="hold">
                                          <p:stCondLst>
                                            <p:cond delay="0"/>
                                          </p:stCondLst>
                                        </p:cTn>
                                        <p:tgtEl>
                                          <p:spTgt spid="6">
                                            <p:txEl>
                                              <p:pRg st="5" end="5"/>
                                            </p:txEl>
                                          </p:spTgt>
                                        </p:tgtEl>
                                        <p:attrNameLst>
                                          <p:attrName>style.visibility</p:attrName>
                                        </p:attrNameLst>
                                      </p:cBhvr>
                                      <p:to>
                                        <p:strVal val="visible"/>
                                      </p:to>
                                    </p:set>
                                    <p:animEffect transition="in" filter="box(in)">
                                      <p:cBhvr>
                                        <p:cTn id="50" dur="5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 xmlns:a16="http://schemas.microsoft.com/office/drawing/2014/main" id="{C321E4C9-4DAD-4FBC-9662-593DB29F2915}"/>
              </a:ext>
            </a:extLst>
          </p:cNvPr>
          <p:cNvPicPr/>
          <p:nvPr/>
        </p:nvPicPr>
        <p:blipFill>
          <a:blip r:embed="rId2" cstate="print"/>
          <a:srcRect/>
          <a:stretch>
            <a:fillRect/>
          </a:stretch>
        </p:blipFill>
        <p:spPr bwMode="auto">
          <a:xfrm>
            <a:off x="1691680" y="620688"/>
            <a:ext cx="4515445" cy="4067199"/>
          </a:xfrm>
          <a:prstGeom prst="rect">
            <a:avLst/>
          </a:prstGeom>
          <a:noFill/>
          <a:ln w="9525">
            <a:noFill/>
            <a:miter lim="800000"/>
            <a:headEnd/>
            <a:tailEnd/>
          </a:ln>
        </p:spPr>
      </p:pic>
    </p:spTree>
    <p:extLst>
      <p:ext uri="{BB962C8B-B14F-4D97-AF65-F5344CB8AC3E}">
        <p14:creationId xmlns:p14="http://schemas.microsoft.com/office/powerpoint/2010/main" val="21237676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g_hi" descr="http://t1.gstatic.com/images?q=tbn:ANd9GcShn2AWYFwNQIgLCRSY08xPEfbGcAsD0YoBAd_TIjjZbWx-zTVB">
            <a:hlinkClick r:id="rId2"/>
          </p:cNvPr>
          <p:cNvPicPr/>
          <p:nvPr/>
        </p:nvPicPr>
        <p:blipFill>
          <a:blip r:embed="rId3" cstate="print"/>
          <a:srcRect/>
          <a:stretch>
            <a:fillRect/>
          </a:stretch>
        </p:blipFill>
        <p:spPr bwMode="auto">
          <a:xfrm>
            <a:off x="395536" y="764704"/>
            <a:ext cx="4248472" cy="3744416"/>
          </a:xfrm>
          <a:prstGeom prst="rect">
            <a:avLst/>
          </a:prstGeom>
          <a:noFill/>
          <a:ln w="9525">
            <a:solidFill>
              <a:schemeClr val="tx1"/>
            </a:solidFill>
            <a:miter lim="800000"/>
            <a:headEnd/>
            <a:tailEnd/>
          </a:ln>
        </p:spPr>
      </p:pic>
      <p:pic>
        <p:nvPicPr>
          <p:cNvPr id="5" name="rg_hi" descr="http://t3.gstatic.com/images?q=tbn:ANd9GcTTTpQo4FGb2IZQwPMDQIr2jg2fSYbn6DxWHMGGteWorUjgjzDQJQ">
            <a:hlinkClick r:id="rId4"/>
          </p:cNvPr>
          <p:cNvPicPr/>
          <p:nvPr/>
        </p:nvPicPr>
        <p:blipFill>
          <a:blip r:embed="rId5" cstate="print"/>
          <a:srcRect/>
          <a:stretch>
            <a:fillRect/>
          </a:stretch>
        </p:blipFill>
        <p:spPr bwMode="auto">
          <a:xfrm>
            <a:off x="4860032" y="836712"/>
            <a:ext cx="3960440" cy="3672408"/>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rc_mi" descr="http://biomodel.uah.es/citogene/horwitz/47_xx_21.jpg">
            <a:hlinkClick r:id="rId2"/>
          </p:cNvPr>
          <p:cNvPicPr/>
          <p:nvPr/>
        </p:nvPicPr>
        <p:blipFill>
          <a:blip r:embed="rId3" cstate="print"/>
          <a:srcRect t="6061"/>
          <a:stretch>
            <a:fillRect/>
          </a:stretch>
        </p:blipFill>
        <p:spPr bwMode="auto">
          <a:xfrm>
            <a:off x="539552" y="548680"/>
            <a:ext cx="3024336" cy="3096344"/>
          </a:xfrm>
          <a:prstGeom prst="rect">
            <a:avLst/>
          </a:prstGeom>
          <a:noFill/>
          <a:ln w="9525">
            <a:solidFill>
              <a:schemeClr val="tx1"/>
            </a:solidFill>
            <a:miter lim="800000"/>
            <a:headEnd/>
            <a:tailEnd/>
          </a:ln>
        </p:spPr>
      </p:pic>
      <p:pic>
        <p:nvPicPr>
          <p:cNvPr id="5" name="irc_mi" descr="http://www2.uah.es/genetica_juangonzalez/GeneticaHumana/Temario/Tema5/Imagenes-5/karyoturner.gif">
            <a:hlinkClick r:id="rId4"/>
          </p:cNvPr>
          <p:cNvPicPr/>
          <p:nvPr/>
        </p:nvPicPr>
        <p:blipFill>
          <a:blip r:embed="rId5" cstate="print"/>
          <a:srcRect l="2344"/>
          <a:stretch>
            <a:fillRect/>
          </a:stretch>
        </p:blipFill>
        <p:spPr bwMode="auto">
          <a:xfrm>
            <a:off x="5076056" y="692696"/>
            <a:ext cx="3024336" cy="2880320"/>
          </a:xfrm>
          <a:prstGeom prst="rect">
            <a:avLst/>
          </a:prstGeom>
          <a:noFill/>
          <a:ln w="9525">
            <a:solidFill>
              <a:schemeClr val="tx1"/>
            </a:solidFill>
            <a:miter lim="800000"/>
            <a:headEnd/>
            <a:tailEnd/>
          </a:ln>
        </p:spPr>
      </p:pic>
      <p:pic>
        <p:nvPicPr>
          <p:cNvPr id="6" name="5 Imagen" descr="https://encrypted-tbn3.gstatic.com/images?q=tbn:ANd9GcRScdf7wkTV5ZhUC6xoCUVesq7ygwr99r1RPaA3f9F6b4YnebkgRg">
            <a:hlinkClick r:id="rId6"/>
          </p:cNvPr>
          <p:cNvPicPr/>
          <p:nvPr/>
        </p:nvPicPr>
        <p:blipFill>
          <a:blip r:embed="rId7" cstate="print"/>
          <a:srcRect l="6165" t="7353" r="6381" b="13971"/>
          <a:stretch>
            <a:fillRect/>
          </a:stretch>
        </p:blipFill>
        <p:spPr bwMode="auto">
          <a:xfrm>
            <a:off x="3563888" y="4005064"/>
            <a:ext cx="3384376" cy="2852936"/>
          </a:xfrm>
          <a:prstGeom prst="rect">
            <a:avLst/>
          </a:prstGeom>
          <a:noFill/>
          <a:ln w="6350">
            <a:solidFill>
              <a:schemeClr val="tx1"/>
            </a:solid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332656"/>
            <a:ext cx="8229600" cy="864096"/>
          </a:xfrm>
        </p:spPr>
        <p:txBody>
          <a:bodyPr>
            <a:normAutofit/>
          </a:bodyPr>
          <a:lstStyle/>
          <a:p>
            <a:r>
              <a:rPr lang="pt-BR" sz="2800" b="1" u="sng" dirty="0">
                <a:solidFill>
                  <a:srgbClr val="660033"/>
                </a:solidFill>
              </a:rPr>
              <a:t>CROMOSOMAS SEXUALES</a:t>
            </a:r>
          </a:p>
        </p:txBody>
      </p:sp>
      <p:pic>
        <p:nvPicPr>
          <p:cNvPr id="1026" name="Picture 2" descr="https://encrypted-tbn3.gstatic.com/images?q=tbn:ANd9GcT6HyQkqHDFycFyPScA7D7-2R44sJSsXpeMOu9g-mKAP8om27SX"/>
          <p:cNvPicPr>
            <a:picLocks noChangeAspect="1" noChangeArrowheads="1"/>
          </p:cNvPicPr>
          <p:nvPr/>
        </p:nvPicPr>
        <p:blipFill>
          <a:blip r:embed="rId2" cstate="print"/>
          <a:srcRect l="49460"/>
          <a:stretch>
            <a:fillRect/>
          </a:stretch>
        </p:blipFill>
        <p:spPr bwMode="auto">
          <a:xfrm>
            <a:off x="611560" y="1484784"/>
            <a:ext cx="1103700" cy="2333960"/>
          </a:xfrm>
          <a:prstGeom prst="rect">
            <a:avLst/>
          </a:prstGeom>
          <a:noFill/>
        </p:spPr>
      </p:pic>
      <p:pic>
        <p:nvPicPr>
          <p:cNvPr id="1028" name="Picture 4" descr="https://encrypted-tbn3.gstatic.com/images?q=tbn:ANd9GcT6HyQkqHDFycFyPScA7D7-2R44sJSsXpeMOu9g-mKAP8om27SX"/>
          <p:cNvPicPr>
            <a:picLocks noChangeAspect="1" noChangeArrowheads="1"/>
          </p:cNvPicPr>
          <p:nvPr/>
        </p:nvPicPr>
        <p:blipFill>
          <a:blip r:embed="rId2" cstate="print"/>
          <a:srcRect t="17684" r="48026" b="24843"/>
          <a:stretch>
            <a:fillRect/>
          </a:stretch>
        </p:blipFill>
        <p:spPr bwMode="auto">
          <a:xfrm rot="10800000">
            <a:off x="2267744" y="2132856"/>
            <a:ext cx="792088" cy="936104"/>
          </a:xfrm>
          <a:prstGeom prst="rect">
            <a:avLst/>
          </a:prstGeom>
          <a:noFill/>
        </p:spPr>
      </p:pic>
      <p:sp>
        <p:nvSpPr>
          <p:cNvPr id="6" name="5 CuadroTexto"/>
          <p:cNvSpPr txBox="1"/>
          <p:nvPr/>
        </p:nvSpPr>
        <p:spPr>
          <a:xfrm>
            <a:off x="1547664" y="3284984"/>
            <a:ext cx="2376264" cy="461665"/>
          </a:xfrm>
          <a:prstGeom prst="rect">
            <a:avLst/>
          </a:prstGeom>
          <a:noFill/>
        </p:spPr>
        <p:txBody>
          <a:bodyPr wrap="square" rtlCol="0">
            <a:spAutoFit/>
          </a:bodyPr>
          <a:lstStyle/>
          <a:p>
            <a:r>
              <a:rPr lang="pt-BR" sz="2400" b="1" dirty="0"/>
              <a:t>X            Y    </a:t>
            </a:r>
          </a:p>
        </p:txBody>
      </p:sp>
      <p:pic>
        <p:nvPicPr>
          <p:cNvPr id="1030" name="Picture 6" descr="https://encrypted-tbn1.gstatic.com/images?q=tbn:ANd9GcRj1HElUaj80J4JbjwS6frdKEdcwlZYa9yVTMdxL4GL9xmiBGwE">
            <a:hlinkClick r:id="rId3"/>
          </p:cNvPr>
          <p:cNvPicPr>
            <a:picLocks noChangeAspect="1" noChangeArrowheads="1"/>
          </p:cNvPicPr>
          <p:nvPr/>
        </p:nvPicPr>
        <p:blipFill>
          <a:blip r:embed="rId4" cstate="print"/>
          <a:srcRect l="32000" t="26229" r="52000"/>
          <a:stretch>
            <a:fillRect/>
          </a:stretch>
        </p:blipFill>
        <p:spPr bwMode="auto">
          <a:xfrm>
            <a:off x="5220072" y="1988840"/>
            <a:ext cx="864096" cy="3240360"/>
          </a:xfrm>
          <a:prstGeom prst="rect">
            <a:avLst/>
          </a:prstGeom>
          <a:noFill/>
        </p:spPr>
      </p:pic>
      <p:sp>
        <p:nvSpPr>
          <p:cNvPr id="10" name="9 CuadroTexto"/>
          <p:cNvSpPr txBox="1"/>
          <p:nvPr/>
        </p:nvSpPr>
        <p:spPr>
          <a:xfrm>
            <a:off x="4499992" y="5085184"/>
            <a:ext cx="3456384" cy="646331"/>
          </a:xfrm>
          <a:prstGeom prst="rect">
            <a:avLst/>
          </a:prstGeom>
          <a:noFill/>
        </p:spPr>
        <p:txBody>
          <a:bodyPr wrap="square" rtlCol="0">
            <a:spAutoFit/>
          </a:bodyPr>
          <a:lstStyle/>
          <a:p>
            <a:r>
              <a:rPr lang="pt-BR" b="1" dirty="0"/>
              <a:t>      </a:t>
            </a:r>
            <a:r>
              <a:rPr lang="pt-BR" b="1" dirty="0">
                <a:solidFill>
                  <a:srgbClr val="660033"/>
                </a:solidFill>
              </a:rPr>
              <a:t>CROMOSOMA Y</a:t>
            </a:r>
          </a:p>
          <a:p>
            <a:r>
              <a:rPr lang="pt-BR" b="1" dirty="0"/>
              <a:t>(50 </a:t>
            </a:r>
            <a:r>
              <a:rPr lang="pt-BR" b="1" dirty="0" err="1"/>
              <a:t>millones</a:t>
            </a:r>
            <a:r>
              <a:rPr lang="pt-BR" b="1" dirty="0"/>
              <a:t> de pares de bases)</a:t>
            </a:r>
          </a:p>
        </p:txBody>
      </p:sp>
      <p:cxnSp>
        <p:nvCxnSpPr>
          <p:cNvPr id="12" name="11 Conector recto de flecha"/>
          <p:cNvCxnSpPr/>
          <p:nvPr/>
        </p:nvCxnSpPr>
        <p:spPr>
          <a:xfrm>
            <a:off x="5796136" y="2204864"/>
            <a:ext cx="720080" cy="0"/>
          </a:xfrm>
          <a:prstGeom prst="straightConnector1">
            <a:avLst/>
          </a:prstGeom>
          <a:ln w="22225">
            <a:solidFill>
              <a:srgbClr val="660033"/>
            </a:solidFill>
            <a:tailEnd type="arrow"/>
          </a:ln>
        </p:spPr>
        <p:style>
          <a:lnRef idx="1">
            <a:schemeClr val="accent1"/>
          </a:lnRef>
          <a:fillRef idx="0">
            <a:schemeClr val="accent1"/>
          </a:fillRef>
          <a:effectRef idx="0">
            <a:schemeClr val="accent1"/>
          </a:effectRef>
          <a:fontRef idx="minor">
            <a:schemeClr val="tx1"/>
          </a:fontRef>
        </p:style>
      </p:cxnSp>
      <p:sp>
        <p:nvSpPr>
          <p:cNvPr id="13" name="12 CuadroTexto"/>
          <p:cNvSpPr txBox="1"/>
          <p:nvPr/>
        </p:nvSpPr>
        <p:spPr>
          <a:xfrm>
            <a:off x="6588224" y="1988840"/>
            <a:ext cx="2376264" cy="923330"/>
          </a:xfrm>
          <a:prstGeom prst="rect">
            <a:avLst/>
          </a:prstGeom>
          <a:noFill/>
        </p:spPr>
        <p:txBody>
          <a:bodyPr wrap="square" rtlCol="0">
            <a:spAutoFit/>
          </a:bodyPr>
          <a:lstStyle/>
          <a:p>
            <a:r>
              <a:rPr lang="pt-BR" b="1" dirty="0" err="1"/>
              <a:t>Ubicación</a:t>
            </a:r>
            <a:r>
              <a:rPr lang="pt-BR" b="1" dirty="0"/>
              <a:t> </a:t>
            </a:r>
            <a:r>
              <a:rPr lang="pt-BR" b="1" dirty="0" err="1"/>
              <a:t>del</a:t>
            </a:r>
            <a:r>
              <a:rPr lang="pt-BR" b="1" dirty="0"/>
              <a:t> </a:t>
            </a:r>
            <a:r>
              <a:rPr lang="pt-BR" b="1" dirty="0" err="1"/>
              <a:t>gen</a:t>
            </a:r>
            <a:r>
              <a:rPr lang="pt-BR" b="1" dirty="0"/>
              <a:t> TDF</a:t>
            </a:r>
          </a:p>
          <a:p>
            <a:r>
              <a:rPr lang="pt-BR" dirty="0"/>
              <a:t>(</a:t>
            </a:r>
            <a:r>
              <a:rPr lang="pt-BR" dirty="0" err="1"/>
              <a:t>Testis</a:t>
            </a:r>
            <a:r>
              <a:rPr lang="pt-BR" dirty="0"/>
              <a:t> </a:t>
            </a:r>
            <a:r>
              <a:rPr lang="pt-BR" dirty="0" err="1"/>
              <a:t>Determing</a:t>
            </a:r>
            <a:r>
              <a:rPr lang="pt-BR" dirty="0"/>
              <a:t> </a:t>
            </a:r>
            <a:r>
              <a:rPr lang="pt-BR" dirty="0" err="1"/>
              <a:t>Factor</a:t>
            </a:r>
            <a:r>
              <a:rPr lang="pt-BR" dirty="0"/>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274638"/>
            <a:ext cx="8147248" cy="778098"/>
          </a:xfrm>
        </p:spPr>
        <p:txBody>
          <a:bodyPr>
            <a:normAutofit/>
          </a:bodyPr>
          <a:lstStyle/>
          <a:p>
            <a:r>
              <a:rPr lang="es-MX" sz="2800" b="1" u="sng" dirty="0">
                <a:solidFill>
                  <a:schemeClr val="accent2">
                    <a:lumMod val="50000"/>
                  </a:schemeClr>
                </a:solidFill>
              </a:rPr>
              <a:t>ELECTROFORESIS</a:t>
            </a:r>
          </a:p>
        </p:txBody>
      </p:sp>
      <p:pic>
        <p:nvPicPr>
          <p:cNvPr id="16386" name="Picture 2" descr="http://t1.gstatic.com/images?q=tbn:ANd9GcScimNWASy2ltNBw6ZCBhHFKokp5ifcruOUmW3-BqfBIjZZWQprhA"/>
          <p:cNvPicPr>
            <a:picLocks noChangeAspect="1" noChangeArrowheads="1"/>
          </p:cNvPicPr>
          <p:nvPr/>
        </p:nvPicPr>
        <p:blipFill>
          <a:blip r:embed="rId2" cstate="print"/>
          <a:srcRect t="15058"/>
          <a:stretch>
            <a:fillRect/>
          </a:stretch>
        </p:blipFill>
        <p:spPr bwMode="auto">
          <a:xfrm>
            <a:off x="0" y="1700808"/>
            <a:ext cx="2520280" cy="2843393"/>
          </a:xfrm>
          <a:prstGeom prst="rect">
            <a:avLst/>
          </a:prstGeom>
          <a:noFill/>
        </p:spPr>
      </p:pic>
      <p:sp>
        <p:nvSpPr>
          <p:cNvPr id="6" name="5 CuadroTexto"/>
          <p:cNvSpPr txBox="1"/>
          <p:nvPr/>
        </p:nvSpPr>
        <p:spPr>
          <a:xfrm>
            <a:off x="2699792" y="1124744"/>
            <a:ext cx="6048672" cy="4524315"/>
          </a:xfrm>
          <a:prstGeom prst="rect">
            <a:avLst/>
          </a:prstGeom>
          <a:noFill/>
        </p:spPr>
        <p:txBody>
          <a:bodyPr wrap="square" rtlCol="0">
            <a:spAutoFit/>
          </a:bodyPr>
          <a:lstStyle/>
          <a:p>
            <a:endParaRPr lang="es-MX" dirty="0"/>
          </a:p>
          <a:p>
            <a:r>
              <a:rPr lang="es-MX" dirty="0"/>
              <a:t>La electroforesis consiste en la separación de moléculas (proteínas, ácidos </a:t>
            </a:r>
            <a:r>
              <a:rPr lang="es-MX" dirty="0" err="1"/>
              <a:t>nucleicos</a:t>
            </a:r>
            <a:r>
              <a:rPr lang="es-MX" dirty="0"/>
              <a:t>) a través de una matriz  que funciona como un filtro, separando las moléculas en un campo eléctrico, de acuerdo al tamaño y la carga neta que poseen. En el caso de los ácidos </a:t>
            </a:r>
            <a:r>
              <a:rPr lang="es-MX" dirty="0" err="1"/>
              <a:t>nucleicos</a:t>
            </a:r>
            <a:r>
              <a:rPr lang="es-MX" dirty="0"/>
              <a:t>, el grupo fosfato es el responsable por la fuerte carga negativa en condiciones de pH neutro, haciendo que los fragmentos migren hacia el polo positivo durante la electroforesis. Los fragmentos más pequeños migrarán más lejos.</a:t>
            </a:r>
          </a:p>
          <a:p>
            <a:r>
              <a:rPr lang="es-MX" dirty="0"/>
              <a:t> </a:t>
            </a:r>
            <a:r>
              <a:rPr lang="es-MX" b="1" u="sng" dirty="0">
                <a:solidFill>
                  <a:srgbClr val="7030A0"/>
                </a:solidFill>
              </a:rPr>
              <a:t>La electroforesis en gel posee muchas aplicaciones en los laboratorios clínicos y de investigación. Un uso habitual es la verificación de productos de PCR (Reacción en Cadena de la Polimerasa), es decir, la comprobación de si la reacción ha generado el fragmento de ADN correcto</a:t>
            </a:r>
          </a:p>
          <a:p>
            <a:endParaRPr lang="es-MX" dirty="0"/>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490</TotalTime>
  <Words>554</Words>
  <Application>Microsoft Office PowerPoint</Application>
  <PresentationFormat>Presentación en pantalla (4:3)</PresentationFormat>
  <Paragraphs>55</Paragraphs>
  <Slides>10</Slides>
  <Notes>0</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Tema de Office</vt:lpstr>
      <vt:lpstr>Presentación de PowerPoint</vt:lpstr>
      <vt:lpstr>¿CÓMO SE DISPONE EL ADN EN EL NÚCLEO CELULAR?</vt:lpstr>
      <vt:lpstr> LOS CROMOSOMAS</vt:lpstr>
      <vt:lpstr>CARIOTIPOS HUMANOS</vt:lpstr>
      <vt:lpstr>Presentación de PowerPoint</vt:lpstr>
      <vt:lpstr>Presentación de PowerPoint</vt:lpstr>
      <vt:lpstr>Presentación de PowerPoint</vt:lpstr>
      <vt:lpstr>CROMOSOMAS SEXUALES</vt:lpstr>
      <vt:lpstr>ELECTROFORESIS</vt:lpstr>
      <vt:lpstr>ORGANIZACIÓN DEL ADN EN CÉLULAS PROCARIOTAS</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¿CÓMO SE DISPONE EL ADN EN EL NÚCLEO CELULAR?</dc:title>
  <dc:creator>Malena</dc:creator>
  <cp:lastModifiedBy>malena</cp:lastModifiedBy>
  <cp:revision>46</cp:revision>
  <dcterms:created xsi:type="dcterms:W3CDTF">2012-09-11T02:00:01Z</dcterms:created>
  <dcterms:modified xsi:type="dcterms:W3CDTF">2020-10-19T01:31:56Z</dcterms:modified>
</cp:coreProperties>
</file>