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10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B2199-D8F8-4247-8C10-8562FEC387EC}" type="datetimeFigureOut">
              <a:rPr lang="es-MX" smtClean="0"/>
              <a:pPr/>
              <a:t>02/11/2020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17A3-FD23-43F9-B886-9913CCA06F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B2199-D8F8-4247-8C10-8562FEC387EC}" type="datetimeFigureOut">
              <a:rPr lang="es-MX" smtClean="0"/>
              <a:pPr/>
              <a:t>02/11/2020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17A3-FD23-43F9-B886-9913CCA06F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B2199-D8F8-4247-8C10-8562FEC387EC}" type="datetimeFigureOut">
              <a:rPr lang="es-MX" smtClean="0"/>
              <a:pPr/>
              <a:t>02/11/2020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17A3-FD23-43F9-B886-9913CCA06F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B2199-D8F8-4247-8C10-8562FEC387EC}" type="datetimeFigureOut">
              <a:rPr lang="es-MX" smtClean="0"/>
              <a:pPr/>
              <a:t>02/11/2020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17A3-FD23-43F9-B886-9913CCA06F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B2199-D8F8-4247-8C10-8562FEC387EC}" type="datetimeFigureOut">
              <a:rPr lang="es-MX" smtClean="0"/>
              <a:pPr/>
              <a:t>02/11/2020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17A3-FD23-43F9-B886-9913CCA06F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B2199-D8F8-4247-8C10-8562FEC387EC}" type="datetimeFigureOut">
              <a:rPr lang="es-MX" smtClean="0"/>
              <a:pPr/>
              <a:t>02/11/2020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17A3-FD23-43F9-B886-9913CCA06F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B2199-D8F8-4247-8C10-8562FEC387EC}" type="datetimeFigureOut">
              <a:rPr lang="es-MX" smtClean="0"/>
              <a:pPr/>
              <a:t>02/11/2020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17A3-FD23-43F9-B886-9913CCA06F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B2199-D8F8-4247-8C10-8562FEC387EC}" type="datetimeFigureOut">
              <a:rPr lang="es-MX" smtClean="0"/>
              <a:pPr/>
              <a:t>02/11/2020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17A3-FD23-43F9-B886-9913CCA06F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B2199-D8F8-4247-8C10-8562FEC387EC}" type="datetimeFigureOut">
              <a:rPr lang="es-MX" smtClean="0"/>
              <a:pPr/>
              <a:t>02/11/2020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17A3-FD23-43F9-B886-9913CCA06F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B2199-D8F8-4247-8C10-8562FEC387EC}" type="datetimeFigureOut">
              <a:rPr lang="es-MX" smtClean="0"/>
              <a:pPr/>
              <a:t>02/11/2020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17A3-FD23-43F9-B886-9913CCA06F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B2199-D8F8-4247-8C10-8562FEC387EC}" type="datetimeFigureOut">
              <a:rPr lang="es-MX" smtClean="0"/>
              <a:pPr/>
              <a:t>02/11/2020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17A3-FD23-43F9-B886-9913CCA06F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B2199-D8F8-4247-8C10-8562FEC387EC}" type="datetimeFigureOut">
              <a:rPr lang="es-MX" smtClean="0"/>
              <a:pPr/>
              <a:t>02/11/2020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317A3-FD23-43F9-B886-9913CCA06F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45" y="188640"/>
            <a:ext cx="8892479" cy="6669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3387874" y="980728"/>
            <a:ext cx="216024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UY" sz="1400" b="1" dirty="0" smtClean="0"/>
              <a:t>La célula crece, aumenta cantidad de </a:t>
            </a:r>
            <a:r>
              <a:rPr lang="es-UY" sz="1400" b="1" dirty="0" err="1" smtClean="0"/>
              <a:t>organelos</a:t>
            </a:r>
            <a:r>
              <a:rPr lang="es-UY" sz="1400" b="1" dirty="0" smtClean="0"/>
              <a:t> y sintetiza proteínas</a:t>
            </a:r>
          </a:p>
          <a:p>
            <a:endParaRPr lang="es-UY" sz="14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3491880" y="1785125"/>
            <a:ext cx="151216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UY" dirty="0"/>
          </a:p>
        </p:txBody>
      </p:sp>
      <p:sp>
        <p:nvSpPr>
          <p:cNvPr id="7" name="6 CuadroTexto"/>
          <p:cNvSpPr txBox="1"/>
          <p:nvPr/>
        </p:nvSpPr>
        <p:spPr>
          <a:xfrm>
            <a:off x="6588224" y="3212976"/>
            <a:ext cx="2016224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El ADN se duplica:</a:t>
            </a:r>
          </a:p>
          <a:p>
            <a:r>
              <a:rPr lang="es-UY" sz="1600" b="1" dirty="0" smtClean="0"/>
              <a:t>quedan dos copias de la información genética dentro de la célula</a:t>
            </a:r>
            <a:endParaRPr lang="es-UY" sz="16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1547664" y="5517232"/>
            <a:ext cx="2808312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UY" sz="1400" b="1" dirty="0" smtClean="0"/>
              <a:t>La célula se apronta a dividirse, se sintetizan proteínas necesarias para el proceso de división celular</a:t>
            </a:r>
          </a:p>
          <a:p>
            <a:endParaRPr lang="es-UY" sz="14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467544" y="3523320"/>
            <a:ext cx="165618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UY" dirty="0" smtClean="0"/>
          </a:p>
          <a:p>
            <a:endParaRPr lang="es-UY" dirty="0"/>
          </a:p>
        </p:txBody>
      </p:sp>
      <p:sp>
        <p:nvSpPr>
          <p:cNvPr id="10" name="9 CuadroTexto"/>
          <p:cNvSpPr txBox="1"/>
          <p:nvPr/>
        </p:nvSpPr>
        <p:spPr>
          <a:xfrm>
            <a:off x="323528" y="2780928"/>
            <a:ext cx="1368152" cy="1524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UY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00782" y="2857128"/>
            <a:ext cx="1146882" cy="3481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UY" dirty="0"/>
          </a:p>
        </p:txBody>
      </p:sp>
      <p:sp>
        <p:nvSpPr>
          <p:cNvPr id="2" name="1 CuadroTexto"/>
          <p:cNvSpPr txBox="1"/>
          <p:nvPr/>
        </p:nvSpPr>
        <p:spPr>
          <a:xfrm>
            <a:off x="3131840" y="3574177"/>
            <a:ext cx="936104" cy="43088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s-UY" sz="1100" b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DIVISIÓN</a:t>
            </a:r>
          </a:p>
          <a:p>
            <a:r>
              <a:rPr lang="es-UY" sz="1100" b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CELULAR</a:t>
            </a:r>
            <a:endParaRPr lang="es-UY" sz="1100" b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241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0" name="Picture 8" descr="Resultado de imagen para meiosis microscopio"/>
          <p:cNvPicPr>
            <a:picLocks noChangeAspect="1" noChangeArrowheads="1"/>
          </p:cNvPicPr>
          <p:nvPr/>
        </p:nvPicPr>
        <p:blipFill>
          <a:blip r:embed="rId2" cstate="print"/>
          <a:srcRect l="63181" t="64165" r="21450" b="7646"/>
          <a:stretch>
            <a:fillRect/>
          </a:stretch>
        </p:blipFill>
        <p:spPr bwMode="auto">
          <a:xfrm>
            <a:off x="6660232" y="2636912"/>
            <a:ext cx="1237228" cy="1296144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0"/>
            <a:ext cx="7848872" cy="648071"/>
          </a:xfrm>
        </p:spPr>
        <p:txBody>
          <a:bodyPr>
            <a:normAutofit fontScale="90000"/>
          </a:bodyPr>
          <a:lstStyle/>
          <a:p>
            <a:r>
              <a:rPr lang="es-MX" sz="2800" b="1" u="sng" dirty="0">
                <a:solidFill>
                  <a:schemeClr val="accent2">
                    <a:lumMod val="50000"/>
                  </a:schemeClr>
                </a:solidFill>
              </a:rPr>
              <a:t>¿CÓMO SE DISPONE EL ADN EN EL NÚCLEO CELULAR?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23728" y="620688"/>
            <a:ext cx="4392488" cy="504056"/>
          </a:xfrm>
        </p:spPr>
        <p:txBody>
          <a:bodyPr>
            <a:normAutofit fontScale="92500" lnSpcReduction="10000"/>
          </a:bodyPr>
          <a:lstStyle/>
          <a:p>
            <a:r>
              <a:rPr lang="es-MX" sz="3000" b="1" dirty="0">
                <a:solidFill>
                  <a:schemeClr val="tx1"/>
                </a:solidFill>
              </a:rPr>
              <a:t>COMPACTADO</a:t>
            </a:r>
            <a:r>
              <a:rPr lang="es-MX" b="1" dirty="0">
                <a:solidFill>
                  <a:schemeClr val="tx1"/>
                </a:solidFill>
              </a:rPr>
              <a:t>   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4427984" y="476672"/>
            <a:ext cx="0" cy="288032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267744" y="1124744"/>
            <a:ext cx="4536504" cy="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2267744" y="1124744"/>
            <a:ext cx="0" cy="432048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6804248" y="1052736"/>
            <a:ext cx="0" cy="432048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4427984" y="980728"/>
            <a:ext cx="0" cy="216024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6" name="Picture 2" descr="http://t3.gstatic.com/images?q=tbn:ANd9GcRwUXjKFE66i0cKsRPsg5pnbTQnLR9jE5IHljpgQqz83xVEJVp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916832"/>
            <a:ext cx="2291333" cy="2016224"/>
          </a:xfrm>
          <a:prstGeom prst="rect">
            <a:avLst/>
          </a:prstGeom>
          <a:noFill/>
        </p:spPr>
      </p:pic>
      <p:pic>
        <p:nvPicPr>
          <p:cNvPr id="11268" name="Picture 4" descr="http://t2.gstatic.com/images?q=tbn:ANd9GcQC9vtHT8oUiBrQjn6QK0IWGc1py0rPdAPM4iZRmxYizVIoGfqUDw"/>
          <p:cNvPicPr>
            <a:picLocks noChangeAspect="1" noChangeArrowheads="1"/>
          </p:cNvPicPr>
          <p:nvPr/>
        </p:nvPicPr>
        <p:blipFill>
          <a:blip r:embed="rId4" cstate="print"/>
          <a:srcRect t="32711" r="446"/>
          <a:stretch>
            <a:fillRect/>
          </a:stretch>
        </p:blipFill>
        <p:spPr bwMode="auto">
          <a:xfrm>
            <a:off x="66079" y="4293096"/>
            <a:ext cx="2116309" cy="1327871"/>
          </a:xfrm>
          <a:prstGeom prst="rect">
            <a:avLst/>
          </a:prstGeom>
          <a:noFill/>
        </p:spPr>
      </p:pic>
      <p:sp>
        <p:nvSpPr>
          <p:cNvPr id="18" name="17 Rectángulo"/>
          <p:cNvSpPr/>
          <p:nvPr/>
        </p:nvSpPr>
        <p:spPr>
          <a:xfrm>
            <a:off x="1259632" y="3573016"/>
            <a:ext cx="360040" cy="216024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18 Flecha abajo"/>
          <p:cNvSpPr/>
          <p:nvPr/>
        </p:nvSpPr>
        <p:spPr>
          <a:xfrm>
            <a:off x="1403648" y="3789040"/>
            <a:ext cx="45719" cy="432048"/>
          </a:xfrm>
          <a:prstGeom prst="downArrow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1272" name="Picture 8" descr="http://t0.gstatic.com/images?q=tbn:ANd9GcSyaFVzxTsEwnElqziurildL-eM84W8YBEpHwekgRlQXzwBMOlMMQ"/>
          <p:cNvPicPr>
            <a:picLocks noChangeAspect="1" noChangeArrowheads="1"/>
          </p:cNvPicPr>
          <p:nvPr/>
        </p:nvPicPr>
        <p:blipFill>
          <a:blip r:embed="rId5" cstate="print"/>
          <a:srcRect t="4064" r="55366" b="10582"/>
          <a:stretch>
            <a:fillRect/>
          </a:stretch>
        </p:blipFill>
        <p:spPr bwMode="auto">
          <a:xfrm rot="5400000">
            <a:off x="6897687" y="4271665"/>
            <a:ext cx="1505310" cy="1692188"/>
          </a:xfrm>
          <a:prstGeom prst="rect">
            <a:avLst/>
          </a:prstGeom>
          <a:noFill/>
        </p:spPr>
      </p:pic>
      <p:sp>
        <p:nvSpPr>
          <p:cNvPr id="25" name="24 CuadroTexto"/>
          <p:cNvSpPr txBox="1"/>
          <p:nvPr/>
        </p:nvSpPr>
        <p:spPr>
          <a:xfrm>
            <a:off x="2411760" y="1460683"/>
            <a:ext cx="42484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AL MÍNIMO                           AL MÁXIMO</a:t>
            </a:r>
          </a:p>
          <a:p>
            <a:endParaRPr lang="es-MX" dirty="0" smtClean="0"/>
          </a:p>
          <a:p>
            <a:r>
              <a:rPr lang="es-MX" dirty="0" smtClean="0"/>
              <a:t>Durante </a:t>
            </a:r>
            <a:r>
              <a:rPr lang="es-MX" dirty="0"/>
              <a:t>la INTERFASE   Durante la DIVISIÓN</a:t>
            </a:r>
          </a:p>
          <a:p>
            <a:r>
              <a:rPr lang="es-MX" dirty="0"/>
              <a:t>                                                   </a:t>
            </a:r>
            <a:r>
              <a:rPr lang="es-MX" dirty="0" smtClean="0"/>
              <a:t>CELULAR</a:t>
            </a:r>
          </a:p>
          <a:p>
            <a:endParaRPr lang="es-MX" dirty="0"/>
          </a:p>
        </p:txBody>
      </p:sp>
      <p:cxnSp>
        <p:nvCxnSpPr>
          <p:cNvPr id="28" name="27 Conector recto de flecha"/>
          <p:cNvCxnSpPr/>
          <p:nvPr/>
        </p:nvCxnSpPr>
        <p:spPr>
          <a:xfrm>
            <a:off x="2771800" y="2492896"/>
            <a:ext cx="0" cy="576064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 de flecha"/>
          <p:cNvCxnSpPr/>
          <p:nvPr/>
        </p:nvCxnSpPr>
        <p:spPr>
          <a:xfrm>
            <a:off x="5580112" y="2780928"/>
            <a:ext cx="0" cy="432048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CuadroTexto"/>
          <p:cNvSpPr txBox="1"/>
          <p:nvPr/>
        </p:nvSpPr>
        <p:spPr>
          <a:xfrm>
            <a:off x="2555776" y="3068960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 Formando     </a:t>
            </a:r>
            <a:r>
              <a:rPr lang="es-MX" sz="1400" b="1" dirty="0"/>
              <a:t>se condensa</a:t>
            </a:r>
            <a:r>
              <a:rPr lang="es-MX" b="1" dirty="0"/>
              <a:t>        Formando</a:t>
            </a:r>
          </a:p>
          <a:p>
            <a:r>
              <a:rPr lang="es-MX" b="1" u="sng" dirty="0">
                <a:solidFill>
                  <a:schemeClr val="accent2">
                    <a:lumMod val="50000"/>
                  </a:schemeClr>
                </a:solidFill>
              </a:rPr>
              <a:t>CROMATINA</a:t>
            </a:r>
            <a:r>
              <a:rPr lang="es-MX" b="1" dirty="0"/>
              <a:t>                      </a:t>
            </a:r>
            <a:r>
              <a:rPr lang="es-MX" b="1" u="sng" dirty="0">
                <a:solidFill>
                  <a:schemeClr val="accent2">
                    <a:lumMod val="50000"/>
                  </a:schemeClr>
                </a:solidFill>
              </a:rPr>
              <a:t>CROMOSOMAS</a:t>
            </a:r>
            <a:r>
              <a:rPr lang="es-MX" b="1" dirty="0"/>
              <a:t> </a:t>
            </a:r>
          </a:p>
        </p:txBody>
      </p:sp>
      <p:sp>
        <p:nvSpPr>
          <p:cNvPr id="33" name="32 CuadroTexto"/>
          <p:cNvSpPr txBox="1"/>
          <p:nvPr/>
        </p:nvSpPr>
        <p:spPr>
          <a:xfrm>
            <a:off x="2483768" y="3645024"/>
            <a:ext cx="21602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Filamento de ADN que rodea con dos vueltas a una proteína (HISTONA)</a:t>
            </a:r>
            <a:endParaRPr lang="es-MX" dirty="0"/>
          </a:p>
        </p:txBody>
      </p:sp>
      <p:pic>
        <p:nvPicPr>
          <p:cNvPr id="11276" name="Picture 12" descr="http://t2.gstatic.com/images?q=tbn:ANd9GcRHwVOl2F_4myejMCD0mjAhrsgB51atwl1UgUZ4bLhwIrjfg9CX6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6200000">
            <a:off x="3487543" y="3649361"/>
            <a:ext cx="2240924" cy="3816426"/>
          </a:xfrm>
          <a:prstGeom prst="rect">
            <a:avLst/>
          </a:prstGeom>
          <a:noFill/>
        </p:spPr>
      </p:pic>
      <p:sp>
        <p:nvSpPr>
          <p:cNvPr id="35" name="34 Rectángulo"/>
          <p:cNvSpPr/>
          <p:nvPr/>
        </p:nvSpPr>
        <p:spPr>
          <a:xfrm>
            <a:off x="3779912" y="5157192"/>
            <a:ext cx="360040" cy="288032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35 Rectángulo"/>
          <p:cNvSpPr/>
          <p:nvPr/>
        </p:nvSpPr>
        <p:spPr>
          <a:xfrm>
            <a:off x="1043608" y="4869160"/>
            <a:ext cx="216024" cy="144016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38" name="37 Conector recto de flecha"/>
          <p:cNvCxnSpPr>
            <a:stCxn id="36" idx="2"/>
          </p:cNvCxnSpPr>
          <p:nvPr/>
        </p:nvCxnSpPr>
        <p:spPr>
          <a:xfrm>
            <a:off x="1151620" y="5013176"/>
            <a:ext cx="36004" cy="792088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 de flecha"/>
          <p:cNvCxnSpPr>
            <a:stCxn id="35" idx="1"/>
          </p:cNvCxnSpPr>
          <p:nvPr/>
        </p:nvCxnSpPr>
        <p:spPr>
          <a:xfrm flipH="1">
            <a:off x="1187624" y="5301208"/>
            <a:ext cx="2592288" cy="432048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CuadroTexto"/>
          <p:cNvSpPr txBox="1"/>
          <p:nvPr/>
        </p:nvSpPr>
        <p:spPr>
          <a:xfrm>
            <a:off x="539552" y="5733256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NUCLEOSOMA</a:t>
            </a:r>
          </a:p>
        </p:txBody>
      </p:sp>
      <p:sp>
        <p:nvSpPr>
          <p:cNvPr id="44" name="43 CuadroTexto"/>
          <p:cNvSpPr txBox="1"/>
          <p:nvPr/>
        </p:nvSpPr>
        <p:spPr>
          <a:xfrm>
            <a:off x="4644008" y="3645024"/>
            <a:ext cx="20162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Estructura resultante del  máximo plegamiento de cada molécula de ADN</a:t>
            </a:r>
          </a:p>
        </p:txBody>
      </p:sp>
      <p:cxnSp>
        <p:nvCxnSpPr>
          <p:cNvPr id="46" name="45 Conector recto"/>
          <p:cNvCxnSpPr/>
          <p:nvPr/>
        </p:nvCxnSpPr>
        <p:spPr>
          <a:xfrm>
            <a:off x="8532440" y="558924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8604448" y="4437112"/>
            <a:ext cx="0" cy="36004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8460432" y="4437112"/>
            <a:ext cx="144016" cy="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flipH="1">
            <a:off x="8460432" y="4869160"/>
            <a:ext cx="144016" cy="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53 CuadroTexto"/>
          <p:cNvSpPr txBox="1"/>
          <p:nvPr/>
        </p:nvSpPr>
        <p:spPr>
          <a:xfrm>
            <a:off x="8604448" y="4437112"/>
            <a:ext cx="539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700nm</a:t>
            </a:r>
          </a:p>
        </p:txBody>
      </p:sp>
      <p:sp>
        <p:nvSpPr>
          <p:cNvPr id="55" name="54 CuadroTexto"/>
          <p:cNvSpPr txBox="1"/>
          <p:nvPr/>
        </p:nvSpPr>
        <p:spPr>
          <a:xfrm>
            <a:off x="6876256" y="5877272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CROMOSOMA DUPLICADO</a:t>
            </a:r>
          </a:p>
        </p:txBody>
      </p:sp>
      <p:sp>
        <p:nvSpPr>
          <p:cNvPr id="60" name="59 CuadroTexto"/>
          <p:cNvSpPr txBox="1"/>
          <p:nvPr/>
        </p:nvSpPr>
        <p:spPr>
          <a:xfrm>
            <a:off x="8100392" y="5805264"/>
            <a:ext cx="10436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/>
              <a:t>CROMÁTIDAS HERMANAS</a:t>
            </a:r>
          </a:p>
        </p:txBody>
      </p:sp>
      <p:sp>
        <p:nvSpPr>
          <p:cNvPr id="61" name="60 CuadroTexto"/>
          <p:cNvSpPr txBox="1"/>
          <p:nvPr/>
        </p:nvSpPr>
        <p:spPr>
          <a:xfrm>
            <a:off x="2699792" y="6581001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/>
              <a:t>2 </a:t>
            </a:r>
            <a:r>
              <a:rPr lang="es-MX" sz="1200" dirty="0" err="1"/>
              <a:t>nm</a:t>
            </a:r>
            <a:r>
              <a:rPr lang="es-MX" sz="1200" dirty="0"/>
              <a:t> de espesor</a:t>
            </a:r>
          </a:p>
        </p:txBody>
      </p:sp>
      <p:cxnSp>
        <p:nvCxnSpPr>
          <p:cNvPr id="63" name="62 Conector recto de flecha"/>
          <p:cNvCxnSpPr/>
          <p:nvPr/>
        </p:nvCxnSpPr>
        <p:spPr>
          <a:xfrm>
            <a:off x="3923928" y="3356992"/>
            <a:ext cx="1008112" cy="0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6" name="Picture 4" descr="Resultado de imagen para meiosis microscopio"/>
          <p:cNvPicPr>
            <a:picLocks noChangeAspect="1" noChangeArrowheads="1"/>
          </p:cNvPicPr>
          <p:nvPr/>
        </p:nvPicPr>
        <p:blipFill>
          <a:blip r:embed="rId2" cstate="print"/>
          <a:srcRect t="4542" r="81413" b="51547"/>
          <a:stretch>
            <a:fillRect/>
          </a:stretch>
        </p:blipFill>
        <p:spPr bwMode="auto">
          <a:xfrm>
            <a:off x="6948264" y="764704"/>
            <a:ext cx="1280825" cy="1728192"/>
          </a:xfrm>
          <a:prstGeom prst="rect">
            <a:avLst/>
          </a:prstGeom>
          <a:noFill/>
        </p:spPr>
      </p:pic>
      <p:pic>
        <p:nvPicPr>
          <p:cNvPr id="8198" name="Picture 6" descr="Resultado de imagen para meiosis microscopio"/>
          <p:cNvPicPr>
            <a:picLocks noChangeAspect="1" noChangeArrowheads="1"/>
          </p:cNvPicPr>
          <p:nvPr/>
        </p:nvPicPr>
        <p:blipFill>
          <a:blip r:embed="rId2" cstate="print"/>
          <a:srcRect l="41715" t="5668" r="42926" b="61818"/>
          <a:stretch>
            <a:fillRect/>
          </a:stretch>
        </p:blipFill>
        <p:spPr bwMode="auto">
          <a:xfrm>
            <a:off x="7893284" y="2060848"/>
            <a:ext cx="1250716" cy="1512168"/>
          </a:xfrm>
          <a:prstGeom prst="rect">
            <a:avLst/>
          </a:prstGeom>
          <a:noFill/>
        </p:spPr>
      </p:pic>
      <p:sp>
        <p:nvSpPr>
          <p:cNvPr id="43" name="42 Flecha abajo"/>
          <p:cNvSpPr/>
          <p:nvPr/>
        </p:nvSpPr>
        <p:spPr>
          <a:xfrm>
            <a:off x="7596336" y="3645024"/>
            <a:ext cx="72007" cy="936104"/>
          </a:xfrm>
          <a:prstGeom prst="downArrow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57" name="56 Conector recto de flecha"/>
          <p:cNvCxnSpPr/>
          <p:nvPr/>
        </p:nvCxnSpPr>
        <p:spPr>
          <a:xfrm>
            <a:off x="8244408" y="5373216"/>
            <a:ext cx="432048" cy="288032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 de flecha"/>
          <p:cNvCxnSpPr/>
          <p:nvPr/>
        </p:nvCxnSpPr>
        <p:spPr>
          <a:xfrm>
            <a:off x="8172400" y="5661248"/>
            <a:ext cx="432048" cy="0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8" grpId="0" animBg="1"/>
      <p:bldP spid="19" grpId="0" animBg="1"/>
      <p:bldP spid="25" grpId="0"/>
      <p:bldP spid="31" grpId="0"/>
      <p:bldP spid="33" grpId="0"/>
      <p:bldP spid="35" grpId="0" animBg="1"/>
      <p:bldP spid="36" grpId="0" animBg="1"/>
      <p:bldP spid="41" grpId="0"/>
      <p:bldP spid="44" grpId="0"/>
      <p:bldP spid="54" grpId="0"/>
      <p:bldP spid="54" grpId="1"/>
      <p:bldP spid="55" grpId="0"/>
      <p:bldP spid="60" grpId="0"/>
      <p:bldP spid="61" grpId="0"/>
      <p:bldP spid="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634082"/>
          </a:xfrm>
        </p:spPr>
        <p:txBody>
          <a:bodyPr>
            <a:normAutofit/>
          </a:bodyPr>
          <a:lstStyle/>
          <a:p>
            <a:r>
              <a:rPr lang="es-MX" sz="28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MX" sz="2800" b="1" u="sng" dirty="0">
                <a:solidFill>
                  <a:schemeClr val="accent2">
                    <a:lumMod val="50000"/>
                  </a:schemeClr>
                </a:solidFill>
              </a:rPr>
              <a:t>LOS CROMOSOMAS</a:t>
            </a:r>
          </a:p>
        </p:txBody>
      </p:sp>
      <p:pic>
        <p:nvPicPr>
          <p:cNvPr id="14338" name="Picture 2" descr="http://t1.gstatic.com/images?q=tbn:ANd9GcRn1zDi0jyl88JD2exQqYVz3U6mLkfkflgqGPWgofLfmYxKPN1iX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7061" y="2492896"/>
            <a:ext cx="1811206" cy="2592288"/>
          </a:xfrm>
          <a:prstGeom prst="rect">
            <a:avLst/>
          </a:prstGeom>
          <a:noFill/>
        </p:spPr>
      </p:pic>
      <p:pic>
        <p:nvPicPr>
          <p:cNvPr id="14340" name="Picture 4" descr="http://t3.gstatic.com/images?q=tbn:ANd9GcQtqccpM9dGG7NAqaq-TBAEQLJhoTwhsxxr4bdzTEYYDXv2rfA0NQ"/>
          <p:cNvPicPr>
            <a:picLocks noChangeAspect="1" noChangeArrowheads="1"/>
          </p:cNvPicPr>
          <p:nvPr/>
        </p:nvPicPr>
        <p:blipFill>
          <a:blip r:embed="rId3" cstate="print"/>
          <a:srcRect b="12500"/>
          <a:stretch>
            <a:fillRect/>
          </a:stretch>
        </p:blipFill>
        <p:spPr bwMode="auto">
          <a:xfrm>
            <a:off x="6156176" y="2636912"/>
            <a:ext cx="2742564" cy="252028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251520" y="908720"/>
            <a:ext cx="8892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dirty="0"/>
              <a:t>   Son cuerpos visibles al </a:t>
            </a:r>
            <a:r>
              <a:rPr lang="es-MX" dirty="0" err="1"/>
              <a:t>miscroscopio</a:t>
            </a:r>
            <a:r>
              <a:rPr lang="es-MX" dirty="0"/>
              <a:t> durante la división celular, formados por ADN plegado.</a:t>
            </a:r>
          </a:p>
          <a:p>
            <a:pPr>
              <a:buFont typeface="Arial" pitchFamily="34" charset="0"/>
              <a:buChar char="•"/>
            </a:pPr>
            <a:r>
              <a:rPr lang="es-MX" dirty="0"/>
              <a:t>   Cada uno es </a:t>
            </a:r>
            <a:r>
              <a:rPr lang="es-MX" u="sng" dirty="0"/>
              <a:t>una molécula de ADN </a:t>
            </a:r>
            <a:r>
              <a:rPr lang="es-MX" dirty="0" err="1"/>
              <a:t>super</a:t>
            </a:r>
            <a:r>
              <a:rPr lang="es-MX" dirty="0"/>
              <a:t> condensada engrosada y acortada (CROMÁTIDA)  </a:t>
            </a:r>
          </a:p>
          <a:p>
            <a:r>
              <a:rPr lang="es-MX" dirty="0"/>
              <a:t>     o  puede encontrarse duplicado (DOS CROMÁTIDAS HERMANAS)</a:t>
            </a:r>
          </a:p>
          <a:p>
            <a:pPr>
              <a:buFont typeface="Arial" pitchFamily="34" charset="0"/>
              <a:buChar char="•"/>
            </a:pPr>
            <a:r>
              <a:rPr lang="es-MX" dirty="0"/>
              <a:t>   Facilitan la separación de moléculas de ADN hermanas durante la división celular.</a:t>
            </a:r>
            <a:endParaRPr lang="es-MX" u="sng" dirty="0"/>
          </a:p>
        </p:txBody>
      </p:sp>
      <p:sp>
        <p:nvSpPr>
          <p:cNvPr id="8" name="7 CuadroTexto"/>
          <p:cNvSpPr txBox="1"/>
          <p:nvPr/>
        </p:nvSpPr>
        <p:spPr>
          <a:xfrm>
            <a:off x="611560" y="5157192"/>
            <a:ext cx="853244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u="sng" dirty="0"/>
              <a:t>CROMOSOMA </a:t>
            </a:r>
            <a:r>
              <a:rPr lang="es-MX" sz="1400" b="1" u="sng" dirty="0" smtClean="0"/>
              <a:t>ANTES de la</a:t>
            </a:r>
          </a:p>
          <a:p>
            <a:r>
              <a:rPr lang="es-MX" sz="1400" b="1" u="sng" dirty="0" smtClean="0"/>
              <a:t>DUPLICACIÓN del ADN </a:t>
            </a:r>
            <a:r>
              <a:rPr lang="es-MX" sz="1400" b="1" dirty="0" smtClean="0"/>
              <a:t>                                                   </a:t>
            </a:r>
            <a:r>
              <a:rPr lang="es-MX" sz="1400" b="1" u="sng" dirty="0" smtClean="0"/>
              <a:t>CROMOSOMAS DESPUES de la DUPLICACIÓN del ADN</a:t>
            </a:r>
            <a:endParaRPr lang="es-MX" sz="1400" b="1" u="sng" dirty="0"/>
          </a:p>
          <a:p>
            <a:r>
              <a:rPr lang="es-MX" sz="1600" b="1" dirty="0"/>
              <a:t>                                                 1. CROMÁTIDA</a:t>
            </a:r>
          </a:p>
          <a:p>
            <a:r>
              <a:rPr lang="es-MX" sz="1600" b="1" dirty="0"/>
              <a:t>                                                 2. CENTRÓMERO</a:t>
            </a:r>
          </a:p>
          <a:p>
            <a:r>
              <a:rPr lang="es-MX" sz="1600" b="1" dirty="0"/>
              <a:t>                                              3. Y 4. BRAZOS  -Si son de la misma longitud</a:t>
            </a:r>
            <a:r>
              <a:rPr lang="es-MX" sz="1400" b="1" dirty="0"/>
              <a:t>: CROMOSOMA METACÉNTRICO </a:t>
            </a:r>
          </a:p>
          <a:p>
            <a:r>
              <a:rPr lang="es-MX" sz="1400" b="1" dirty="0"/>
              <a:t>                                                                                       -Si son de distinta  longitud: CROMOSOMA SUBMETACÉNTRICO</a:t>
            </a:r>
          </a:p>
          <a:p>
            <a:r>
              <a:rPr lang="es-MX" sz="1400" b="1" dirty="0"/>
              <a:t>                                                                                    -Si tienen un brazo mucho más </a:t>
            </a:r>
            <a:r>
              <a:rPr lang="es-MX" sz="1400" b="1" dirty="0" err="1"/>
              <a:t>corto:CROMOSOMA</a:t>
            </a:r>
            <a:r>
              <a:rPr lang="es-MX" sz="1400" b="1" dirty="0"/>
              <a:t> ACROCÉNTRICO </a:t>
            </a:r>
            <a:r>
              <a:rPr lang="es-MX" sz="1400" dirty="0"/>
              <a:t> </a:t>
            </a:r>
          </a:p>
        </p:txBody>
      </p:sp>
      <p:pic>
        <p:nvPicPr>
          <p:cNvPr id="14342" name="Picture 6" descr="http://t3.gstatic.com/images?q=tbn:ANd9GcR3N2kPfxWzQVwvXfYQlm6iio42Lvifr3knmcgGGYw9x8w2ugJQyw"/>
          <p:cNvPicPr>
            <a:picLocks noChangeAspect="1" noChangeArrowheads="1"/>
          </p:cNvPicPr>
          <p:nvPr/>
        </p:nvPicPr>
        <p:blipFill>
          <a:blip r:embed="rId4" cstate="print"/>
          <a:srcRect t="27781" r="88414" b="21405"/>
          <a:stretch>
            <a:fillRect/>
          </a:stretch>
        </p:blipFill>
        <p:spPr bwMode="auto">
          <a:xfrm>
            <a:off x="827584" y="2492896"/>
            <a:ext cx="688306" cy="2232248"/>
          </a:xfrm>
          <a:prstGeom prst="rect">
            <a:avLst/>
          </a:prstGeom>
          <a:noFill/>
        </p:spPr>
      </p:pic>
      <p:cxnSp>
        <p:nvCxnSpPr>
          <p:cNvPr id="11" name="10 Conector recto de flecha"/>
          <p:cNvCxnSpPr/>
          <p:nvPr/>
        </p:nvCxnSpPr>
        <p:spPr>
          <a:xfrm>
            <a:off x="1259632" y="342900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1619672" y="3284984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CROMÁTIDA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36712"/>
          </a:xfrm>
        </p:spPr>
        <p:txBody>
          <a:bodyPr>
            <a:normAutofit/>
          </a:bodyPr>
          <a:lstStyle/>
          <a:p>
            <a:r>
              <a:rPr lang="es-MX" sz="2800" b="1" u="sng" dirty="0">
                <a:solidFill>
                  <a:schemeClr val="accent2">
                    <a:lumMod val="50000"/>
                  </a:schemeClr>
                </a:solidFill>
              </a:rPr>
              <a:t>CARIOTIPOS HUMANOS</a:t>
            </a:r>
          </a:p>
        </p:txBody>
      </p:sp>
      <p:pic>
        <p:nvPicPr>
          <p:cNvPr id="15364" name="Picture 4" descr="http://t2.gstatic.com/images?q=tbn:ANd9GcTA3_qX-1hHknRbHnwtppHWPrN6aHCQbp7hAkM6tyU0gR6B7IvT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84784"/>
            <a:ext cx="3625326" cy="3103161"/>
          </a:xfrm>
          <a:prstGeom prst="rect">
            <a:avLst/>
          </a:prstGeom>
          <a:noFill/>
          <a:ln>
            <a:solidFill>
              <a:srgbClr val="660033"/>
            </a:solidFill>
          </a:ln>
        </p:spPr>
      </p:pic>
      <p:pic>
        <p:nvPicPr>
          <p:cNvPr id="15366" name="Picture 6" descr="http://t1.gstatic.com/images?q=tbn:ANd9GcS7N9YI4ax9grzaWSEoh95IgpxMvDHej5kNo76HV1LBOui4mL1-Q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412776"/>
            <a:ext cx="3400304" cy="3166807"/>
          </a:xfrm>
          <a:prstGeom prst="rect">
            <a:avLst/>
          </a:prstGeom>
          <a:noFill/>
          <a:ln>
            <a:solidFill>
              <a:srgbClr val="660033"/>
            </a:solidFill>
          </a:ln>
        </p:spPr>
      </p:pic>
      <p:sp>
        <p:nvSpPr>
          <p:cNvPr id="5" name="4 CuadroTexto"/>
          <p:cNvSpPr txBox="1"/>
          <p:nvPr/>
        </p:nvSpPr>
        <p:spPr>
          <a:xfrm>
            <a:off x="611560" y="764704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/>
              <a:t>Llamamos</a:t>
            </a:r>
            <a:r>
              <a:rPr lang="pt-BR" dirty="0"/>
              <a:t> </a:t>
            </a:r>
            <a:r>
              <a:rPr lang="pt-BR" b="1" dirty="0">
                <a:solidFill>
                  <a:schemeClr val="accent2">
                    <a:lumMod val="50000"/>
                  </a:schemeClr>
                </a:solidFill>
              </a:rPr>
              <a:t>CARIOTIPO</a:t>
            </a:r>
            <a:r>
              <a:rPr lang="pt-BR" dirty="0"/>
              <a:t> a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presentación</a:t>
            </a:r>
            <a:r>
              <a:rPr lang="pt-BR" dirty="0"/>
              <a:t> de </a:t>
            </a:r>
            <a:r>
              <a:rPr lang="pt-BR" dirty="0" err="1"/>
              <a:t>los</a:t>
            </a:r>
            <a:r>
              <a:rPr lang="pt-BR" dirty="0"/>
              <a:t> </a:t>
            </a:r>
            <a:r>
              <a:rPr lang="pt-BR" dirty="0" err="1"/>
              <a:t>cromosomas</a:t>
            </a:r>
            <a:r>
              <a:rPr lang="pt-BR" dirty="0"/>
              <a:t> de una célula ordenados </a:t>
            </a:r>
            <a:r>
              <a:rPr lang="pt-BR" dirty="0" err="1"/>
              <a:t>según</a:t>
            </a:r>
            <a:r>
              <a:rPr lang="pt-BR" dirty="0"/>
              <a:t> forma y </a:t>
            </a:r>
            <a:r>
              <a:rPr lang="pt-BR" dirty="0" err="1"/>
              <a:t>tamaño</a:t>
            </a:r>
            <a:r>
              <a:rPr lang="pt-BR" dirty="0"/>
              <a:t>. 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0" y="4797152"/>
            <a:ext cx="8892480" cy="20928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t-BR" dirty="0"/>
              <a:t>Cada célula somática </a:t>
            </a:r>
            <a:r>
              <a:rPr lang="pt-BR" dirty="0" err="1"/>
              <a:t>tiene</a:t>
            </a:r>
            <a:r>
              <a:rPr lang="pt-BR" dirty="0"/>
              <a:t> </a:t>
            </a:r>
            <a:r>
              <a:rPr lang="pt-BR" sz="2000" b="1" dirty="0"/>
              <a:t>n </a:t>
            </a:r>
            <a:r>
              <a:rPr lang="pt-BR" b="1" dirty="0"/>
              <a:t>pares </a:t>
            </a:r>
            <a:r>
              <a:rPr lang="pt-BR" b="1" i="1" dirty="0"/>
              <a:t>(2n)</a:t>
            </a:r>
            <a:r>
              <a:rPr lang="pt-BR" i="1" dirty="0"/>
              <a:t> </a:t>
            </a:r>
            <a:r>
              <a:rPr lang="pt-BR" dirty="0"/>
              <a:t>de </a:t>
            </a:r>
            <a:r>
              <a:rPr lang="pt-BR" dirty="0" err="1"/>
              <a:t>cromosomas</a:t>
            </a:r>
            <a:r>
              <a:rPr lang="pt-BR" dirty="0"/>
              <a:t>.</a:t>
            </a:r>
          </a:p>
          <a:p>
            <a:r>
              <a:rPr lang="pt-BR" dirty="0"/>
              <a:t>                              </a:t>
            </a:r>
            <a:r>
              <a:rPr lang="pt-BR" b="1" u="sng" dirty="0"/>
              <a:t>El número </a:t>
            </a:r>
            <a:r>
              <a:rPr lang="pt-BR" sz="2000" b="1" i="1" u="sng" dirty="0"/>
              <a:t>n</a:t>
            </a:r>
            <a:r>
              <a:rPr lang="pt-BR" b="1" u="sng" dirty="0"/>
              <a:t> es característico de cada </a:t>
            </a:r>
            <a:r>
              <a:rPr lang="pt-BR" b="1" u="sng" dirty="0" err="1"/>
              <a:t>especie</a:t>
            </a:r>
            <a:endParaRPr lang="pt-BR" u="sng" dirty="0"/>
          </a:p>
          <a:p>
            <a:r>
              <a:rPr lang="pt-BR" dirty="0" err="1"/>
              <a:t>Estos</a:t>
            </a:r>
            <a:r>
              <a:rPr lang="pt-BR" dirty="0"/>
              <a:t> </a:t>
            </a:r>
            <a:r>
              <a:rPr lang="pt-BR" dirty="0" err="1"/>
              <a:t>cariotipos</a:t>
            </a:r>
            <a:r>
              <a:rPr lang="pt-BR" dirty="0"/>
              <a:t> </a:t>
            </a:r>
            <a:r>
              <a:rPr lang="pt-BR" dirty="0" err="1"/>
              <a:t>corresponden</a:t>
            </a:r>
            <a:r>
              <a:rPr lang="pt-BR" dirty="0"/>
              <a:t> a células </a:t>
            </a:r>
            <a:r>
              <a:rPr lang="pt-BR" b="1" dirty="0"/>
              <a:t>diploides (2n), </a:t>
            </a:r>
            <a:r>
              <a:rPr lang="pt-BR" dirty="0"/>
              <a:t>por </a:t>
            </a:r>
            <a:r>
              <a:rPr lang="pt-BR" dirty="0" err="1"/>
              <a:t>tener</a:t>
            </a:r>
            <a:r>
              <a:rPr lang="pt-BR" dirty="0"/>
              <a:t>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su</a:t>
            </a:r>
            <a:r>
              <a:rPr lang="pt-BR" dirty="0"/>
              <a:t> núcleo </a:t>
            </a:r>
            <a:r>
              <a:rPr lang="pt-BR" b="1" dirty="0"/>
              <a:t>n pares </a:t>
            </a:r>
            <a:r>
              <a:rPr lang="pt-BR" dirty="0"/>
              <a:t>de </a:t>
            </a:r>
            <a:r>
              <a:rPr lang="pt-BR" dirty="0" err="1"/>
              <a:t>cromosomas</a:t>
            </a:r>
            <a:r>
              <a:rPr lang="pt-BR" dirty="0"/>
              <a:t>. </a:t>
            </a:r>
            <a:r>
              <a:rPr lang="pt-BR" dirty="0" err="1"/>
              <a:t>Las</a:t>
            </a:r>
            <a:r>
              <a:rPr lang="pt-BR" dirty="0"/>
              <a:t> células </a:t>
            </a:r>
            <a:r>
              <a:rPr lang="pt-BR" b="1" dirty="0"/>
              <a:t>haploides (n)</a:t>
            </a:r>
            <a:r>
              <a:rPr lang="pt-BR" dirty="0"/>
              <a:t>, </a:t>
            </a:r>
            <a:r>
              <a:rPr lang="pt-BR" dirty="0" err="1"/>
              <a:t>sólo</a:t>
            </a:r>
            <a:r>
              <a:rPr lang="pt-BR" dirty="0"/>
              <a:t> </a:t>
            </a:r>
            <a:r>
              <a:rPr lang="pt-BR" dirty="0" err="1"/>
              <a:t>tienen</a:t>
            </a:r>
            <a:r>
              <a:rPr lang="pt-BR" dirty="0"/>
              <a:t> </a:t>
            </a:r>
            <a:r>
              <a:rPr lang="pt-BR" dirty="0" err="1"/>
              <a:t>un</a:t>
            </a:r>
            <a:r>
              <a:rPr lang="pt-BR" dirty="0"/>
              <a:t> </a:t>
            </a:r>
            <a:r>
              <a:rPr lang="pt-BR" dirty="0" err="1"/>
              <a:t>cromosoma</a:t>
            </a:r>
            <a:r>
              <a:rPr lang="pt-BR" dirty="0"/>
              <a:t> de cada par.</a:t>
            </a:r>
          </a:p>
          <a:p>
            <a:pPr>
              <a:buFont typeface="Arial" pitchFamily="34" charset="0"/>
              <a:buChar char="•"/>
            </a:pPr>
            <a:r>
              <a:rPr lang="pt-BR" dirty="0"/>
              <a:t> El </a:t>
            </a:r>
            <a:r>
              <a:rPr lang="pt-BR" b="1" dirty="0">
                <a:solidFill>
                  <a:schemeClr val="accent2">
                    <a:lumMod val="50000"/>
                  </a:schemeClr>
                </a:solidFill>
              </a:rPr>
              <a:t>CARIOTIPO HUMANO</a:t>
            </a:r>
            <a:r>
              <a:rPr lang="pt-BR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t-BR" dirty="0"/>
              <a:t>presenta</a:t>
            </a:r>
            <a:r>
              <a:rPr lang="pt-BR" b="1" dirty="0"/>
              <a:t> 23 pares de </a:t>
            </a:r>
            <a:r>
              <a:rPr lang="pt-BR" dirty="0" err="1"/>
              <a:t>cromosomas</a:t>
            </a:r>
            <a:r>
              <a:rPr lang="pt-BR" dirty="0"/>
              <a:t> por célula somática. </a:t>
            </a:r>
          </a:p>
          <a:p>
            <a:r>
              <a:rPr lang="pt-BR" dirty="0"/>
              <a:t>  22 pares </a:t>
            </a:r>
            <a:r>
              <a:rPr lang="pt-BR" dirty="0" err="1"/>
              <a:t>son</a:t>
            </a:r>
            <a:r>
              <a:rPr lang="pt-BR" dirty="0"/>
              <a:t> </a:t>
            </a:r>
            <a:r>
              <a:rPr lang="pt-BR" b="1" dirty="0" err="1"/>
              <a:t>autosomas</a:t>
            </a:r>
            <a:r>
              <a:rPr lang="pt-BR" dirty="0"/>
              <a:t> y </a:t>
            </a:r>
            <a:r>
              <a:rPr lang="pt-BR" dirty="0" err="1"/>
              <a:t>el</a:t>
            </a:r>
            <a:r>
              <a:rPr lang="pt-BR" dirty="0"/>
              <a:t> último par corresponde a  </a:t>
            </a:r>
            <a:r>
              <a:rPr lang="pt-BR" dirty="0" err="1"/>
              <a:t>los</a:t>
            </a:r>
            <a:r>
              <a:rPr lang="pt-BR" dirty="0"/>
              <a:t> </a:t>
            </a:r>
            <a:r>
              <a:rPr lang="pt-BR" b="1" dirty="0" err="1"/>
              <a:t>cromosomas</a:t>
            </a:r>
            <a:r>
              <a:rPr lang="pt-BR" b="1" dirty="0"/>
              <a:t> </a:t>
            </a:r>
            <a:r>
              <a:rPr lang="pt-BR" b="1" dirty="0" err="1"/>
              <a:t>sexules</a:t>
            </a:r>
            <a:r>
              <a:rPr lang="pt-BR" b="1" dirty="0"/>
              <a:t> </a:t>
            </a:r>
            <a:r>
              <a:rPr lang="pt-BR" dirty="0"/>
              <a:t>(</a:t>
            </a:r>
            <a:r>
              <a:rPr lang="pt-BR" b="1" dirty="0"/>
              <a:t>X e Y</a:t>
            </a:r>
            <a:r>
              <a:rPr lang="pt-BR" dirty="0"/>
              <a:t>)                        </a:t>
            </a:r>
          </a:p>
          <a:p>
            <a:r>
              <a:rPr lang="pt-BR" dirty="0"/>
              <a:t>                      </a:t>
            </a:r>
            <a:r>
              <a:rPr lang="pt-BR" b="1" dirty="0" err="1"/>
              <a:t>Cariotipo</a:t>
            </a:r>
            <a:r>
              <a:rPr lang="pt-BR" b="1" dirty="0"/>
              <a:t> </a:t>
            </a:r>
            <a:r>
              <a:rPr lang="pt-BR" b="1" dirty="0" err="1"/>
              <a:t>femenino</a:t>
            </a:r>
            <a:r>
              <a:rPr lang="pt-BR" b="1" dirty="0"/>
              <a:t>: 46 XX      </a:t>
            </a:r>
            <a:r>
              <a:rPr lang="pt-BR" b="1" dirty="0" err="1"/>
              <a:t>Cariotipo</a:t>
            </a:r>
            <a:r>
              <a:rPr lang="pt-BR" b="1" dirty="0"/>
              <a:t> masculino: 46 XY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347</Words>
  <Application>Microsoft Office PowerPoint</Application>
  <PresentationFormat>Presentación en pantalla (4:3)</PresentationFormat>
  <Paragraphs>42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¿CÓMO SE DISPONE EL ADN EN EL NÚCLEO CELULAR?</vt:lpstr>
      <vt:lpstr> LOS CROMOSOMAS</vt:lpstr>
      <vt:lpstr>CARIOTIPOS HUMANOS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¿CÓMO SE DISPONE EL ADN EN EL NÚCLEO CELULAR?</dc:title>
  <dc:creator>Malena</dc:creator>
  <cp:lastModifiedBy>malena</cp:lastModifiedBy>
  <cp:revision>47</cp:revision>
  <dcterms:created xsi:type="dcterms:W3CDTF">2012-09-11T02:00:01Z</dcterms:created>
  <dcterms:modified xsi:type="dcterms:W3CDTF">2020-11-03T00:59:06Z</dcterms:modified>
</cp:coreProperties>
</file>