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1626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8599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62598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63140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4619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072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4318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5013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758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6295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2652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A58D-C630-4806-AFC4-EFBBC6850242}" type="datetimeFigureOut">
              <a:rPr lang="es-UY" smtClean="0"/>
              <a:t>4/10/2020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EF7C6-D204-4680-B0AA-DFDC229EC3A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34011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://www.google.com.uy/url?sa=i&amp;rct=j&amp;q=&amp;esrc=s&amp;frm=1&amp;source=images&amp;cd=&amp;cad=rja&amp;docid=I0uff_OLzWOD3M&amp;tbnid=MItRF8MkhaomEM:&amp;ved=0CAUQjRw&amp;url=http://biomodel.uah.es/citogene/horwitz/cytogen2.htm&amp;ei=CSctUqqkOoOc8wTnvYHQBA&amp;bvm=bv.51773540,d.eWU&amp;psig=AFQjCNE_KKUkpY5hWP6SvWO2uaRW_hVVvg&amp;ust=137877719177422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uy/imgres?sa=X&amp;biw=1093&amp;bih=479&amp;tbm=isch&amp;tbnid=XWgXIu8O_kBaBM:&amp;imgrefurl=http://ugbelsalvador.blogspot.com/&amp;docid=iKt6PLjbG65Q4M&amp;imgurl=http://2.bp.blogspot.com/_y-RQBjw3LnY/TOAYlSgCylI/AAAAAAAAAAg/CFJFm6yDEvc/s320/TUKL.jpg&amp;w=424&amp;h=321&amp;ei=5yYtUtTpG4me9QTYmYHYAg&amp;zoom=1&amp;ved=1t:3588,r:64,s:0,i:277&amp;iact=rc&amp;page=5&amp;tbnh=185&amp;tbnw=245&amp;start=52&amp;ndsp=15&amp;tx=117.20001220703125&amp;ty=132.20001220703125" TargetMode="External"/><Relationship Id="rId5" Type="http://schemas.openxmlformats.org/officeDocument/2006/relationships/image" Target="../media/image13.gif"/><Relationship Id="rId4" Type="http://schemas.openxmlformats.org/officeDocument/2006/relationships/hyperlink" Target="http://www.google.com.uy/url?sa=i&amp;rct=j&amp;q=&amp;esrc=s&amp;frm=1&amp;source=images&amp;cd=&amp;cad=rja&amp;docid=1ukrgaWMxnifnM&amp;tbnid=Ma1xn58XLVHzdM:&amp;ved=0CAUQjRw&amp;url=http://stephanie-da-silva-gomes.blogspot.com/2011/11/sindrome-de-turner.html&amp;ei=XCgtUrigFYrY9ATlkICIAg&amp;bvm=bv.51773540,d.eWU&amp;psig=AFQjCNE_KKUkpY5hWP6SvWO2uaRW_hVVvg&amp;ust=137877719177422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7416824" cy="792088"/>
          </a:xfrm>
        </p:spPr>
        <p:txBody>
          <a:bodyPr>
            <a:normAutofit/>
          </a:bodyPr>
          <a:lstStyle/>
          <a:p>
            <a:r>
              <a:rPr lang="es-MX" sz="3200" b="1" u="sng" dirty="0" smtClean="0">
                <a:solidFill>
                  <a:schemeClr val="accent2">
                    <a:lumMod val="75000"/>
                  </a:schemeClr>
                </a:solidFill>
              </a:rPr>
              <a:t>CROMOSOMAS </a:t>
            </a:r>
            <a:r>
              <a:rPr lang="es-MX" sz="3200" b="1" u="sng" dirty="0">
                <a:solidFill>
                  <a:schemeClr val="accent2">
                    <a:lumMod val="75000"/>
                  </a:schemeClr>
                </a:solidFill>
              </a:rPr>
              <a:t>HUMANOS</a:t>
            </a:r>
          </a:p>
        </p:txBody>
      </p:sp>
      <p:pic>
        <p:nvPicPr>
          <p:cNvPr id="15364" name="Picture 4" descr="http://t2.gstatic.com/images?q=tbn:ANd9GcTA3_qX-1hHknRbHnwtppHWPrN6aHCQbp7hAkM6tyU0gR6B7IvT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046" y="2564904"/>
            <a:ext cx="4385216" cy="3871051"/>
          </a:xfrm>
          <a:prstGeom prst="rect">
            <a:avLst/>
          </a:prstGeom>
          <a:noFill/>
          <a:ln>
            <a:solidFill>
              <a:srgbClr val="660033"/>
            </a:solidFill>
          </a:ln>
        </p:spPr>
      </p:pic>
      <p:pic>
        <p:nvPicPr>
          <p:cNvPr id="15366" name="Picture 6" descr="http://t1.gstatic.com/images?q=tbn:ANd9GcS7N9YI4ax9grzaWSEoh95IgpxMvDHej5kNo76HV1LBOui4mL1-Q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574388"/>
            <a:ext cx="4146290" cy="3861567"/>
          </a:xfrm>
          <a:prstGeom prst="rect">
            <a:avLst/>
          </a:prstGeom>
          <a:noFill/>
          <a:ln>
            <a:solidFill>
              <a:srgbClr val="660033"/>
            </a:solidFill>
          </a:ln>
        </p:spPr>
      </p:pic>
      <p:sp>
        <p:nvSpPr>
          <p:cNvPr id="5" name="4 CuadroTexto"/>
          <p:cNvSpPr txBox="1"/>
          <p:nvPr/>
        </p:nvSpPr>
        <p:spPr>
          <a:xfrm>
            <a:off x="107504" y="764704"/>
            <a:ext cx="9036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Cada una de estas </a:t>
            </a:r>
            <a:r>
              <a:rPr lang="pt-BR" sz="2400" b="1" dirty="0" err="1" smtClean="0"/>
              <a:t>imágenes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muestra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los</a:t>
            </a:r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</a:rPr>
              <a:t>CROMOSOMAS</a:t>
            </a:r>
            <a:r>
              <a:rPr lang="pt-BR" sz="2400" b="1" dirty="0" smtClean="0"/>
              <a:t> </a:t>
            </a:r>
            <a:r>
              <a:rPr lang="pt-BR" sz="2400" b="1" dirty="0"/>
              <a:t>de una </a:t>
            </a:r>
            <a:r>
              <a:rPr lang="pt-BR" sz="2400" b="1" dirty="0" smtClean="0"/>
              <a:t>célula humana.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400" b="1" dirty="0" smtClean="0"/>
              <a:t>La </a:t>
            </a:r>
            <a:r>
              <a:rPr lang="pt-BR" sz="2400" b="1" dirty="0" err="1" smtClean="0"/>
              <a:t>representación</a:t>
            </a:r>
            <a:r>
              <a:rPr lang="pt-BR" sz="2400" b="1" dirty="0" smtClean="0"/>
              <a:t> de </a:t>
            </a:r>
            <a:r>
              <a:rPr lang="pt-BR" sz="2400" b="1" dirty="0" err="1" smtClean="0"/>
              <a:t>los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cromosomas</a:t>
            </a:r>
            <a:r>
              <a:rPr lang="pt-BR" sz="2400" b="1" dirty="0" smtClean="0"/>
              <a:t> de uma célula ordenados </a:t>
            </a:r>
            <a:r>
              <a:rPr lang="pt-BR" sz="2400" b="1" dirty="0" err="1" smtClean="0"/>
              <a:t>según</a:t>
            </a:r>
            <a:r>
              <a:rPr lang="pt-BR" sz="2400" b="1" dirty="0" smtClean="0"/>
              <a:t> formas y </a:t>
            </a:r>
            <a:r>
              <a:rPr lang="pt-BR" sz="2400" b="1" dirty="0" err="1" smtClean="0"/>
              <a:t>tamaños</a:t>
            </a:r>
            <a:r>
              <a:rPr lang="pt-BR" sz="2400" b="1" dirty="0" smtClean="0"/>
              <a:t> se denomina 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</a:rPr>
              <a:t>CARIOTIPO</a:t>
            </a:r>
            <a:r>
              <a:rPr lang="pt-BR" sz="2400" b="1" dirty="0" smtClean="0"/>
              <a:t>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66304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0" y="980728"/>
            <a:ext cx="6768752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1">
                <a:lumMod val="50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s-UY" sz="5400" b="1" dirty="0" smtClean="0">
                <a:solidFill>
                  <a:schemeClr val="accent2">
                    <a:lumMod val="75000"/>
                  </a:schemeClr>
                </a:solidFill>
              </a:rPr>
              <a:t>                ¿QUÉ</a:t>
            </a:r>
          </a:p>
          <a:p>
            <a:r>
              <a:rPr lang="es-UY" sz="5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es-UY" sz="5400" b="1" dirty="0" smtClean="0">
                <a:solidFill>
                  <a:schemeClr val="accent2">
                    <a:lumMod val="75000"/>
                  </a:schemeClr>
                </a:solidFill>
              </a:rPr>
              <a:t>                 SON</a:t>
            </a:r>
          </a:p>
          <a:p>
            <a:endParaRPr lang="es-UY" sz="5400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UY" sz="5400" b="1" dirty="0" smtClean="0">
                <a:solidFill>
                  <a:schemeClr val="accent2">
                    <a:lumMod val="75000"/>
                  </a:schemeClr>
                </a:solidFill>
              </a:rPr>
              <a:t>  los CROMOSOMAS?</a:t>
            </a:r>
            <a:endParaRPr lang="es-UY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324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9261" y="-8059"/>
            <a:ext cx="8064896" cy="936104"/>
          </a:xfrm>
        </p:spPr>
        <p:txBody>
          <a:bodyPr>
            <a:normAutofit/>
          </a:bodyPr>
          <a:lstStyle/>
          <a:p>
            <a:r>
              <a:rPr lang="es-UY" sz="3600" b="1" dirty="0" smtClean="0"/>
              <a:t>Proceso de compactación del ADN</a:t>
            </a:r>
            <a:endParaRPr lang="es-UY" sz="3600" b="1" dirty="0"/>
          </a:p>
        </p:txBody>
      </p:sp>
      <p:pic>
        <p:nvPicPr>
          <p:cNvPr id="4" name="Picture 12" descr="http://t2.gstatic.com/images?q=tbn:ANd9GcRHwVOl2F_4myejMCD0mjAhrsgB51atwl1UgUZ4bLhwIrjfg9CX6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669859" y="-564739"/>
            <a:ext cx="3732003" cy="6264967"/>
          </a:xfrm>
          <a:prstGeom prst="rect">
            <a:avLst/>
          </a:prstGeom>
          <a:noFill/>
        </p:spPr>
      </p:pic>
      <p:pic>
        <p:nvPicPr>
          <p:cNvPr id="5" name="Picture 2" descr="http://t3.gstatic.com/images?q=tbn:ANd9GcRwUXjKFE66i0cKsRPsg5pnbTQnLR9jE5IHljpgQqz83xVEJVp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2167"/>
            <a:ext cx="2013220" cy="1771503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1436592" y="5561061"/>
            <a:ext cx="360040" cy="216024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Flecha abajo"/>
          <p:cNvSpPr/>
          <p:nvPr/>
        </p:nvSpPr>
        <p:spPr>
          <a:xfrm rot="5400000" flipH="1">
            <a:off x="2075199" y="5336494"/>
            <a:ext cx="404354" cy="763749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Picture 4" descr="http://t2.gstatic.com/images?q=tbn:ANd9GcQC9vtHT8oUiBrQjn6QK0IWGc1py0rPdAPM4iZRmxYizVIoGfqUDw"/>
          <p:cNvPicPr>
            <a:picLocks noChangeAspect="1" noChangeArrowheads="1"/>
          </p:cNvPicPr>
          <p:nvPr/>
        </p:nvPicPr>
        <p:blipFill rotWithShape="1">
          <a:blip r:embed="rId4" cstate="print"/>
          <a:srcRect t="32711" r="446" b="23822"/>
          <a:stretch/>
        </p:blipFill>
        <p:spPr bwMode="auto">
          <a:xfrm>
            <a:off x="2627784" y="4862567"/>
            <a:ext cx="2592288" cy="1050707"/>
          </a:xfrm>
          <a:prstGeom prst="rect">
            <a:avLst/>
          </a:prstGeom>
          <a:noFill/>
        </p:spPr>
      </p:pic>
      <p:pic>
        <p:nvPicPr>
          <p:cNvPr id="9" name="Picture 8" descr="http://t0.gstatic.com/images?q=tbn:ANd9GcSyaFVzxTsEwnElqziurildL-eM84W8YBEpHwekgRlQXzwBMOlMMQ"/>
          <p:cNvPicPr>
            <a:picLocks noChangeAspect="1" noChangeArrowheads="1"/>
          </p:cNvPicPr>
          <p:nvPr/>
        </p:nvPicPr>
        <p:blipFill rotWithShape="1">
          <a:blip r:embed="rId5" cstate="print"/>
          <a:srcRect l="22317" t="4064" r="55366" b="10582"/>
          <a:stretch/>
        </p:blipFill>
        <p:spPr bwMode="auto">
          <a:xfrm rot="5400000">
            <a:off x="6094348" y="4106144"/>
            <a:ext cx="1054644" cy="2371148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2940226" y="5913274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Microfotografía del ADN compactado en forma de CROMATINA</a:t>
            </a:r>
            <a:endParaRPr lang="es-UY" sz="16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687785" y="5821892"/>
            <a:ext cx="2305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Microfotografía del ADN compactado en forma de CROMOSOMA</a:t>
            </a:r>
            <a:endParaRPr lang="es-UY" sz="1600" b="1" dirty="0"/>
          </a:p>
        </p:txBody>
      </p:sp>
      <p:sp>
        <p:nvSpPr>
          <p:cNvPr id="12" name="11 Flecha abajo"/>
          <p:cNvSpPr/>
          <p:nvPr/>
        </p:nvSpPr>
        <p:spPr>
          <a:xfrm rot="21401286" flipH="1">
            <a:off x="3502948" y="4102831"/>
            <a:ext cx="335439" cy="669576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Flecha abajo"/>
          <p:cNvSpPr/>
          <p:nvPr/>
        </p:nvSpPr>
        <p:spPr>
          <a:xfrm flipH="1">
            <a:off x="6539488" y="4115664"/>
            <a:ext cx="364314" cy="638742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4" name="Picture 4" descr="Resultado de imagen para meiosis microscopio"/>
          <p:cNvPicPr>
            <a:picLocks noChangeAspect="1" noChangeArrowheads="1"/>
          </p:cNvPicPr>
          <p:nvPr/>
        </p:nvPicPr>
        <p:blipFill rotWithShape="1">
          <a:blip r:embed="rId6" cstate="print"/>
          <a:srcRect t="4542" r="81413" b="55430"/>
          <a:stretch/>
        </p:blipFill>
        <p:spPr bwMode="auto">
          <a:xfrm>
            <a:off x="7863175" y="4093700"/>
            <a:ext cx="1280825" cy="1575373"/>
          </a:xfrm>
          <a:prstGeom prst="rect">
            <a:avLst/>
          </a:prstGeom>
          <a:noFill/>
        </p:spPr>
      </p:pic>
      <p:sp>
        <p:nvSpPr>
          <p:cNvPr id="15" name="14 Flecha abajo"/>
          <p:cNvSpPr/>
          <p:nvPr/>
        </p:nvSpPr>
        <p:spPr>
          <a:xfrm rot="14491857" flipH="1">
            <a:off x="7747347" y="4483918"/>
            <a:ext cx="214564" cy="540974"/>
          </a:xfrm>
          <a:prstGeom prst="down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143547" y="4576752"/>
            <a:ext cx="360040" cy="216024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CuadroTexto"/>
          <p:cNvSpPr txBox="1"/>
          <p:nvPr/>
        </p:nvSpPr>
        <p:spPr>
          <a:xfrm>
            <a:off x="7918637" y="3016482"/>
            <a:ext cx="1242728" cy="107721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CÉLULA en PROCESO de DIVISIÓN CLEULAR</a:t>
            </a:r>
            <a:endParaRPr lang="es-UY" sz="16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0646" y="3651062"/>
            <a:ext cx="1242728" cy="83099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CÉLULA durante la INTERFASE</a:t>
            </a:r>
            <a:endParaRPr lang="es-UY" sz="1600" b="1" dirty="0"/>
          </a:p>
        </p:txBody>
      </p:sp>
    </p:spTree>
    <p:extLst>
      <p:ext uri="{BB962C8B-B14F-4D97-AF65-F5344CB8AC3E}">
        <p14:creationId xmlns:p14="http://schemas.microsoft.com/office/powerpoint/2010/main" val="189911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/>
      <p:bldP spid="11" grpId="0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4029" y="11266"/>
            <a:ext cx="7931224" cy="634082"/>
          </a:xfrm>
        </p:spPr>
        <p:txBody>
          <a:bodyPr>
            <a:normAutofit/>
          </a:bodyPr>
          <a:lstStyle/>
          <a:p>
            <a:r>
              <a:rPr lang="es-MX" sz="2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sz="2800" b="1" u="sng" dirty="0">
                <a:solidFill>
                  <a:schemeClr val="accent2">
                    <a:lumMod val="50000"/>
                  </a:schemeClr>
                </a:solidFill>
              </a:rPr>
              <a:t>LOS CROMOSOMAS</a:t>
            </a:r>
          </a:p>
        </p:txBody>
      </p:sp>
      <p:pic>
        <p:nvPicPr>
          <p:cNvPr id="14338" name="Picture 2" descr="http://t1.gstatic.com/images?q=tbn:ANd9GcRn1zDi0jyl88JD2exQqYVz3U6mLkfkflgqGPWgofLfmYxKPN1iX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8000" y="3149345"/>
            <a:ext cx="1860064" cy="2662216"/>
          </a:xfrm>
          <a:prstGeom prst="rect">
            <a:avLst/>
          </a:prstGeom>
          <a:noFill/>
        </p:spPr>
      </p:pic>
      <p:pic>
        <p:nvPicPr>
          <p:cNvPr id="14340" name="Picture 4" descr="http://t3.gstatic.com/images?q=tbn:ANd9GcQtqccpM9dGG7NAqaq-TBAEQLJhoTwhsxxr4bdzTEYYDXv2rfA0NQ"/>
          <p:cNvPicPr>
            <a:picLocks noChangeAspect="1" noChangeArrowheads="1"/>
          </p:cNvPicPr>
          <p:nvPr/>
        </p:nvPicPr>
        <p:blipFill>
          <a:blip r:embed="rId3" cstate="print"/>
          <a:srcRect b="12500"/>
          <a:stretch>
            <a:fillRect/>
          </a:stretch>
        </p:blipFill>
        <p:spPr bwMode="auto">
          <a:xfrm>
            <a:off x="5868143" y="3549608"/>
            <a:ext cx="3159831" cy="2903727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6260" y="1054433"/>
            <a:ext cx="91377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Cuerpos </a:t>
            </a:r>
            <a:r>
              <a:rPr lang="es-MX" sz="2400" b="1" dirty="0"/>
              <a:t>visibles al </a:t>
            </a:r>
            <a:r>
              <a:rPr lang="es-MX" sz="2400" b="1" dirty="0" smtClean="0"/>
              <a:t>microscopio </a:t>
            </a:r>
            <a:r>
              <a:rPr lang="es-MX" sz="2400" b="1" dirty="0"/>
              <a:t>durante la división celular, formados por ADN </a:t>
            </a:r>
            <a:r>
              <a:rPr lang="es-MX" sz="2400" b="1" dirty="0" smtClean="0"/>
              <a:t>en su máximo grado de plegamiento o compactación</a:t>
            </a:r>
            <a:r>
              <a:rPr lang="es-MX" sz="2000" b="1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Cuando el cromosoma está simple tiene una sola </a:t>
            </a:r>
            <a:r>
              <a:rPr lang="es-MX" b="1" dirty="0" err="1" smtClean="0"/>
              <a:t>cromátida</a:t>
            </a:r>
            <a:r>
              <a:rPr lang="es-MX" b="1" dirty="0" smtClean="0"/>
              <a:t> con una sola molécula de ADN.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b="1" dirty="0" smtClean="0"/>
              <a:t>Cuando el cromosoma está duplicado tiene dos </a:t>
            </a:r>
            <a:r>
              <a:rPr lang="es-MX" b="1" dirty="0" err="1" smtClean="0"/>
              <a:t>cromátidas</a:t>
            </a:r>
            <a:r>
              <a:rPr lang="es-MX" b="1" dirty="0" smtClean="0"/>
              <a:t> hermanas, con una molécula de ADN idéntico en cada una de ellas</a:t>
            </a:r>
            <a:r>
              <a:rPr lang="es-MX" dirty="0" smtClean="0"/>
              <a:t>.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4662" y="5811560"/>
            <a:ext cx="86630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u="sng" dirty="0"/>
              <a:t>CROMOSOMA SIMPLE</a:t>
            </a:r>
            <a:r>
              <a:rPr lang="es-MX" b="1" dirty="0"/>
              <a:t>     </a:t>
            </a:r>
            <a:r>
              <a:rPr lang="es-MX" b="1" dirty="0" smtClean="0"/>
              <a:t>       </a:t>
            </a:r>
            <a:r>
              <a:rPr lang="es-MX" b="1" u="sng" dirty="0"/>
              <a:t>CROMOSOMA DUPLICADO</a:t>
            </a:r>
          </a:p>
          <a:p>
            <a:r>
              <a:rPr lang="es-MX" sz="1600" b="1" dirty="0"/>
              <a:t>                                                </a:t>
            </a:r>
            <a:r>
              <a:rPr lang="es-MX" sz="1600" b="1" dirty="0" smtClean="0"/>
              <a:t>             </a:t>
            </a:r>
            <a:r>
              <a:rPr lang="es-MX" sz="1600" b="1" dirty="0"/>
              <a:t>1. CROMÁTIDA</a:t>
            </a:r>
          </a:p>
          <a:p>
            <a:r>
              <a:rPr lang="es-MX" sz="1600" b="1" dirty="0"/>
              <a:t>                                               </a:t>
            </a:r>
            <a:r>
              <a:rPr lang="es-MX" sz="1600" b="1" dirty="0" smtClean="0"/>
              <a:t>              </a:t>
            </a:r>
            <a:r>
              <a:rPr lang="es-MX" sz="1600" b="1" dirty="0"/>
              <a:t>2. CENTRÓMERO</a:t>
            </a:r>
          </a:p>
          <a:p>
            <a:r>
              <a:rPr lang="es-MX" sz="1600" b="1" dirty="0"/>
              <a:t>                                              </a:t>
            </a:r>
            <a:r>
              <a:rPr lang="es-MX" sz="1600" b="1" dirty="0" smtClean="0"/>
              <a:t>               3</a:t>
            </a:r>
            <a:r>
              <a:rPr lang="es-MX" sz="1600" b="1" dirty="0"/>
              <a:t>. Y 4. </a:t>
            </a:r>
            <a:r>
              <a:rPr lang="es-MX" sz="1600" b="1" dirty="0" smtClean="0"/>
              <a:t>BRAZOS</a:t>
            </a:r>
            <a:endParaRPr lang="es-MX" sz="1400" dirty="0"/>
          </a:p>
        </p:txBody>
      </p:sp>
      <p:pic>
        <p:nvPicPr>
          <p:cNvPr id="14342" name="Picture 6" descr="http://t3.gstatic.com/images?q=tbn:ANd9GcR3N2kPfxWzQVwvXfYQlm6iio42Lvifr3knmcgGGYw9x8w2ugJQyw"/>
          <p:cNvPicPr>
            <a:picLocks noChangeAspect="1" noChangeArrowheads="1"/>
          </p:cNvPicPr>
          <p:nvPr/>
        </p:nvPicPr>
        <p:blipFill>
          <a:blip r:embed="rId4" cstate="print"/>
          <a:srcRect t="27781" r="88414" b="21405"/>
          <a:stretch>
            <a:fillRect/>
          </a:stretch>
        </p:blipFill>
        <p:spPr bwMode="auto">
          <a:xfrm>
            <a:off x="713080" y="3284984"/>
            <a:ext cx="688306" cy="2232248"/>
          </a:xfrm>
          <a:prstGeom prst="rect">
            <a:avLst/>
          </a:prstGeom>
          <a:noFill/>
        </p:spPr>
      </p:pic>
      <p:cxnSp>
        <p:nvCxnSpPr>
          <p:cNvPr id="11" name="10 Conector recto de flecha"/>
          <p:cNvCxnSpPr/>
          <p:nvPr/>
        </p:nvCxnSpPr>
        <p:spPr>
          <a:xfrm>
            <a:off x="1158191" y="42210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1591187" y="4067199"/>
            <a:ext cx="1303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UNA </a:t>
            </a:r>
            <a:r>
              <a:rPr lang="es-MX" sz="1400" b="1" dirty="0" smtClean="0"/>
              <a:t>CROMÁTIDA</a:t>
            </a:r>
            <a:endParaRPr lang="es-MX" sz="1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64662" y="605879"/>
            <a:ext cx="2075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>
                <a:solidFill>
                  <a:schemeClr val="accent2">
                    <a:lumMod val="75000"/>
                  </a:schemeClr>
                </a:solidFill>
              </a:rPr>
              <a:t>DEFINICIÓN:</a:t>
            </a:r>
            <a:endParaRPr lang="es-UY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20646" y="2686759"/>
            <a:ext cx="3167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>
                <a:solidFill>
                  <a:schemeClr val="accent2">
                    <a:lumMod val="75000"/>
                  </a:schemeClr>
                </a:solidFill>
              </a:rPr>
              <a:t>¿CUÁL ES SU FUNCIÓN?</a:t>
            </a:r>
            <a:endParaRPr lang="es-UY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03568" y="2625203"/>
            <a:ext cx="5940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Facilitar la distribución de la  información genética entre las células hijas durante la división celular</a:t>
            </a:r>
            <a:endParaRPr lang="es-UY" sz="1600" b="1" dirty="0"/>
          </a:p>
        </p:txBody>
      </p:sp>
    </p:spTree>
    <p:extLst>
      <p:ext uri="{BB962C8B-B14F-4D97-AF65-F5344CB8AC3E}">
        <p14:creationId xmlns:p14="http://schemas.microsoft.com/office/powerpoint/2010/main" val="400274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1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omodel.uah.es/citogene/horwitz/47_xx_21.jpg">
            <a:hlinkClick r:id="rId2"/>
          </p:cNvPr>
          <p:cNvPicPr/>
          <p:nvPr/>
        </p:nvPicPr>
        <p:blipFill>
          <a:blip r:embed="rId3" cstate="print"/>
          <a:srcRect t="6061"/>
          <a:stretch>
            <a:fillRect/>
          </a:stretch>
        </p:blipFill>
        <p:spPr bwMode="auto">
          <a:xfrm>
            <a:off x="323528" y="476672"/>
            <a:ext cx="3456384" cy="33123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irc_mi" descr="http://www2.uah.es/genetica_juangonzalez/GeneticaHumana/Temario/Tema5/Imagenes-5/karyoturner.gif">
            <a:hlinkClick r:id="rId4"/>
          </p:cNvPr>
          <p:cNvPicPr/>
          <p:nvPr/>
        </p:nvPicPr>
        <p:blipFill>
          <a:blip r:embed="rId5" cstate="print"/>
          <a:srcRect l="2344"/>
          <a:stretch>
            <a:fillRect/>
          </a:stretch>
        </p:blipFill>
        <p:spPr bwMode="auto">
          <a:xfrm>
            <a:off x="5076056" y="490527"/>
            <a:ext cx="3600400" cy="32403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5 Imagen" descr="https://encrypted-tbn3.gstatic.com/images?q=tbn:ANd9GcRScdf7wkTV5ZhUC6xoCUVesq7ygwr99r1RPaA3f9F6b4YnebkgRg">
            <a:hlinkClick r:id="rId6"/>
          </p:cNvPr>
          <p:cNvPicPr/>
          <p:nvPr/>
        </p:nvPicPr>
        <p:blipFill>
          <a:blip r:embed="rId7" cstate="print"/>
          <a:srcRect l="6165" t="7353" r="6381" b="13971"/>
          <a:stretch>
            <a:fillRect/>
          </a:stretch>
        </p:blipFill>
        <p:spPr bwMode="auto">
          <a:xfrm>
            <a:off x="3216277" y="3821646"/>
            <a:ext cx="3384376" cy="306896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1 CuadroTexto"/>
          <p:cNvSpPr txBox="1"/>
          <p:nvPr/>
        </p:nvSpPr>
        <p:spPr>
          <a:xfrm>
            <a:off x="971600" y="5307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/>
              <a:t>Síndrome de Down</a:t>
            </a:r>
            <a:endParaRPr lang="es-UY" sz="2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5481883" y="35723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/>
              <a:t>Síndrome de Turner</a:t>
            </a:r>
            <a:endParaRPr lang="es-UY" sz="24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3" y="5762723"/>
            <a:ext cx="2098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/>
              <a:t>Síndrome de </a:t>
            </a:r>
          </a:p>
          <a:p>
            <a:r>
              <a:rPr lang="es-UY" sz="2400" b="1" dirty="0" smtClean="0"/>
              <a:t>Klinefelter</a:t>
            </a:r>
            <a:endParaRPr lang="es-UY" sz="2400" b="1" dirty="0"/>
          </a:p>
        </p:txBody>
      </p:sp>
      <p:sp>
        <p:nvSpPr>
          <p:cNvPr id="3" name="2 Elipse"/>
          <p:cNvSpPr/>
          <p:nvPr/>
        </p:nvSpPr>
        <p:spPr>
          <a:xfrm>
            <a:off x="2051720" y="3068960"/>
            <a:ext cx="648072" cy="720080"/>
          </a:xfrm>
          <a:prstGeom prst="ellipse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9" name="8 Elipse"/>
          <p:cNvSpPr/>
          <p:nvPr/>
        </p:nvSpPr>
        <p:spPr>
          <a:xfrm>
            <a:off x="7308304" y="3010807"/>
            <a:ext cx="648072" cy="720080"/>
          </a:xfrm>
          <a:prstGeom prst="ellipse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0" name="9 Elipse"/>
          <p:cNvSpPr/>
          <p:nvPr/>
        </p:nvSpPr>
        <p:spPr>
          <a:xfrm>
            <a:off x="5857497" y="6021286"/>
            <a:ext cx="743156" cy="683205"/>
          </a:xfrm>
          <a:prstGeom prst="ellipse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1" name="10 CuadroTexto"/>
          <p:cNvSpPr txBox="1"/>
          <p:nvPr/>
        </p:nvSpPr>
        <p:spPr>
          <a:xfrm>
            <a:off x="307473" y="3790101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>
                <a:solidFill>
                  <a:schemeClr val="accent4">
                    <a:lumMod val="50000"/>
                  </a:schemeClr>
                </a:solidFill>
              </a:rPr>
              <a:t>Fórmula cromosómica:      47, XX + i (21)</a:t>
            </a:r>
            <a:endParaRPr lang="es-UY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876256" y="3730887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>
                <a:solidFill>
                  <a:schemeClr val="accent4">
                    <a:lumMod val="50000"/>
                  </a:schemeClr>
                </a:solidFill>
              </a:rPr>
              <a:t>Fórmula cromosómica:      45, X</a:t>
            </a:r>
            <a:endParaRPr lang="es-UY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600653" y="5690277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>
                <a:solidFill>
                  <a:schemeClr val="accent4">
                    <a:lumMod val="50000"/>
                  </a:schemeClr>
                </a:solidFill>
              </a:rPr>
              <a:t>Fórmula cromosómica:      47, XXY</a:t>
            </a:r>
            <a:endParaRPr lang="es-UY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34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3" grpId="0" animBg="1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ÍNDROME DE PATAU : Caus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34" y="12221"/>
            <a:ext cx="4104456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3. [BIOLOGÍA DEL DESARROLLO] SÍNDROME DE EDWARDS – MedMe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81" y="3523801"/>
            <a:ext cx="4667619" cy="3315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548273" y="5307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/>
              <a:t>Síndrome de </a:t>
            </a:r>
            <a:r>
              <a:rPr lang="es-UY" sz="2400" b="1" dirty="0" err="1" smtClean="0"/>
              <a:t>Patau</a:t>
            </a:r>
            <a:endParaRPr lang="es-UY" sz="24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416611" y="6347523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400" b="1" dirty="0" smtClean="0"/>
              <a:t>Síndrome de Edwards</a:t>
            </a:r>
            <a:endParaRPr lang="es-UY" sz="2400" b="1" dirty="0"/>
          </a:p>
        </p:txBody>
      </p:sp>
    </p:spTree>
    <p:extLst>
      <p:ext uri="{BB962C8B-B14F-4D97-AF65-F5344CB8AC3E}">
        <p14:creationId xmlns:p14="http://schemas.microsoft.com/office/powerpoint/2010/main" val="414908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92696"/>
            <a:ext cx="568863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774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217</Words>
  <Application>Microsoft Office PowerPoint</Application>
  <PresentationFormat>Presentación en pantalla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CROMOSOMAS HUMANOS</vt:lpstr>
      <vt:lpstr>Presentación de PowerPoint</vt:lpstr>
      <vt:lpstr>Proceso de compactación del ADN</vt:lpstr>
      <vt:lpstr> LOS CROMOSOMAS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CROMOSOMAS HUMANOS</dc:title>
  <dc:creator>malena</dc:creator>
  <cp:lastModifiedBy>malena</cp:lastModifiedBy>
  <cp:revision>11</cp:revision>
  <dcterms:created xsi:type="dcterms:W3CDTF">2020-09-23T23:19:47Z</dcterms:created>
  <dcterms:modified xsi:type="dcterms:W3CDTF">2020-10-05T02:04:33Z</dcterms:modified>
</cp:coreProperties>
</file>