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57" r:id="rId3"/>
    <p:sldId id="258" r:id="rId4"/>
    <p:sldId id="259" r:id="rId5"/>
    <p:sldId id="264" r:id="rId6"/>
    <p:sldId id="265" r:id="rId7"/>
    <p:sldId id="263" r:id="rId8"/>
    <p:sldId id="260" r:id="rId9"/>
    <p:sldId id="261" r:id="rId10"/>
  </p:sldIdLst>
  <p:sldSz cx="12192000" cy="6858000"/>
  <p:notesSz cx="6858000" cy="9144000"/>
  <p:defaultText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4/15/2020</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‹Nº›</a:t>
            </a:fld>
            <a:endParaRPr lang="en-US" dirty="0"/>
          </a:p>
        </p:txBody>
      </p:sp>
    </p:spTree>
    <p:extLst>
      <p:ext uri="{BB962C8B-B14F-4D97-AF65-F5344CB8AC3E}">
        <p14:creationId xmlns:p14="http://schemas.microsoft.com/office/powerpoint/2010/main" val="3219653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4/15/2020</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‹Nº›</a:t>
            </a:fld>
            <a:endParaRPr lang="en-US" dirty="0"/>
          </a:p>
        </p:txBody>
      </p:sp>
    </p:spTree>
    <p:extLst>
      <p:ext uri="{BB962C8B-B14F-4D97-AF65-F5344CB8AC3E}">
        <p14:creationId xmlns:p14="http://schemas.microsoft.com/office/powerpoint/2010/main" val="3803920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4/15/2020</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‹Nº›</a:t>
            </a:fld>
            <a:endParaRPr lang="en-US" dirty="0"/>
          </a:p>
        </p:txBody>
      </p:sp>
    </p:spTree>
    <p:extLst>
      <p:ext uri="{BB962C8B-B14F-4D97-AF65-F5344CB8AC3E}">
        <p14:creationId xmlns:p14="http://schemas.microsoft.com/office/powerpoint/2010/main" val="4194358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4/15/2020</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‹Nº›</a:t>
            </a:fld>
            <a:endParaRPr lang="en-US" dirty="0"/>
          </a:p>
        </p:txBody>
      </p:sp>
    </p:spTree>
    <p:extLst>
      <p:ext uri="{BB962C8B-B14F-4D97-AF65-F5344CB8AC3E}">
        <p14:creationId xmlns:p14="http://schemas.microsoft.com/office/powerpoint/2010/main" val="2659399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4/15/2020</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‹Nº›</a:t>
            </a:fld>
            <a:endParaRPr lang="en-US" dirty="0"/>
          </a:p>
        </p:txBody>
      </p:sp>
    </p:spTree>
    <p:extLst>
      <p:ext uri="{BB962C8B-B14F-4D97-AF65-F5344CB8AC3E}">
        <p14:creationId xmlns:p14="http://schemas.microsoft.com/office/powerpoint/2010/main" val="2890884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4/15/2020</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‹Nº›</a:t>
            </a:fld>
            <a:endParaRPr lang="en-US" dirty="0"/>
          </a:p>
        </p:txBody>
      </p:sp>
    </p:spTree>
    <p:extLst>
      <p:ext uri="{BB962C8B-B14F-4D97-AF65-F5344CB8AC3E}">
        <p14:creationId xmlns:p14="http://schemas.microsoft.com/office/powerpoint/2010/main" val="923845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4/15/2020</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‹Nº›</a:t>
            </a:fld>
            <a:endParaRPr lang="en-US" dirty="0"/>
          </a:p>
        </p:txBody>
      </p:sp>
    </p:spTree>
    <p:extLst>
      <p:ext uri="{BB962C8B-B14F-4D97-AF65-F5344CB8AC3E}">
        <p14:creationId xmlns:p14="http://schemas.microsoft.com/office/powerpoint/2010/main" val="3963216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4/15/2020</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‹Nº›</a:t>
            </a:fld>
            <a:endParaRPr lang="en-US" dirty="0"/>
          </a:p>
        </p:txBody>
      </p:sp>
    </p:spTree>
    <p:extLst>
      <p:ext uri="{BB962C8B-B14F-4D97-AF65-F5344CB8AC3E}">
        <p14:creationId xmlns:p14="http://schemas.microsoft.com/office/powerpoint/2010/main" val="225599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4/15/2020</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‹Nº›</a:t>
            </a:fld>
            <a:endParaRPr lang="en-US" dirty="0"/>
          </a:p>
        </p:txBody>
      </p:sp>
    </p:spTree>
    <p:extLst>
      <p:ext uri="{BB962C8B-B14F-4D97-AF65-F5344CB8AC3E}">
        <p14:creationId xmlns:p14="http://schemas.microsoft.com/office/powerpoint/2010/main" val="2178431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4/15/2020</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‹Nº›</a:t>
            </a:fld>
            <a:endParaRPr lang="en-US" dirty="0"/>
          </a:p>
        </p:txBody>
      </p:sp>
    </p:spTree>
    <p:extLst>
      <p:ext uri="{BB962C8B-B14F-4D97-AF65-F5344CB8AC3E}">
        <p14:creationId xmlns:p14="http://schemas.microsoft.com/office/powerpoint/2010/main" val="1143086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4/15/2020</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‹Nº›</a:t>
            </a:fld>
            <a:endParaRPr lang="en-US" dirty="0"/>
          </a:p>
        </p:txBody>
      </p:sp>
    </p:spTree>
    <p:extLst>
      <p:ext uri="{BB962C8B-B14F-4D97-AF65-F5344CB8AC3E}">
        <p14:creationId xmlns:p14="http://schemas.microsoft.com/office/powerpoint/2010/main" val="2176718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800">
                <a:solidFill>
                  <a:srgbClr val="FFFFFF"/>
                </a:solidFill>
              </a:defRPr>
            </a:lvl1pPr>
          </a:lstStyle>
          <a:p>
            <a:fld id="{62D6E202-B606-4609-B914-27C9371A1F6D}" type="datetime1">
              <a:rPr lang="en-US" smtClean="0"/>
              <a:t>4/15/2020</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8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800">
                <a:solidFill>
                  <a:srgbClr val="FFFFFF"/>
                </a:solidFill>
              </a:defRPr>
            </a:lvl1pPr>
          </a:lstStyle>
          <a:p>
            <a:fld id="{3A98EE3D-8CD1-4C3F-BD1C-C98C9596463C}" type="slidenum">
              <a:rPr lang="en-US" smtClean="0"/>
              <a:t>‹Nº›</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2287567"/>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66" r:id="rId6"/>
    <p:sldLayoutId id="2147483662" r:id="rId7"/>
    <p:sldLayoutId id="2147483663" r:id="rId8"/>
    <p:sldLayoutId id="2147483664" r:id="rId9"/>
    <p:sldLayoutId id="2147483665" r:id="rId10"/>
    <p:sldLayoutId id="2147483667" r:id="rId11"/>
  </p:sldLayoutIdLst>
  <p:hf sldNum="0" hdr="0" ftr="0" dt="0"/>
  <p:txStyles>
    <p:titleStyle>
      <a:lvl1pPr algn="l" defTabSz="914400" rtl="0" eaLnBrk="1" latinLnBrk="0" hangingPunct="1">
        <a:lnSpc>
          <a:spcPct val="90000"/>
        </a:lnSpc>
        <a:spcBef>
          <a:spcPct val="0"/>
        </a:spcBef>
        <a:buNone/>
        <a:defRPr sz="42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20000"/>
        </a:lnSpc>
        <a:spcBef>
          <a:spcPts val="1200"/>
        </a:spcBef>
        <a:spcAft>
          <a:spcPts val="200"/>
        </a:spcAft>
        <a:buClr>
          <a:schemeClr val="accent1"/>
        </a:buClr>
        <a:buSzPct val="100000"/>
        <a:buFont typeface="Calibri" panose="020F0502020204030204" pitchFamily="34" charset="0"/>
        <a:buChar char=" "/>
        <a:defRPr sz="18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2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2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2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E9958D08-D20B-42D1-B0F8-E08B6A389B68}"/>
              </a:ext>
            </a:extLst>
          </p:cNvPr>
          <p:cNvPicPr>
            <a:picLocks noChangeAspect="1"/>
          </p:cNvPicPr>
          <p:nvPr/>
        </p:nvPicPr>
        <p:blipFill rotWithShape="1">
          <a:blip r:embed="rId2">
            <a:alphaModFix amt="35000"/>
          </a:blip>
          <a:srcRect b="6250"/>
          <a:stretch/>
        </p:blipFill>
        <p:spPr>
          <a:xfrm>
            <a:off x="20" y="10"/>
            <a:ext cx="12191980" cy="6857990"/>
          </a:xfrm>
          <a:prstGeom prst="rect">
            <a:avLst/>
          </a:prstGeom>
        </p:spPr>
      </p:pic>
      <p:sp>
        <p:nvSpPr>
          <p:cNvPr id="2" name="Título 1">
            <a:extLst>
              <a:ext uri="{FF2B5EF4-FFF2-40B4-BE49-F238E27FC236}">
                <a16:creationId xmlns:a16="http://schemas.microsoft.com/office/drawing/2014/main" id="{21D3FDCC-7C9A-484A-9325-06BA1E39F4D8}"/>
              </a:ext>
            </a:extLst>
          </p:cNvPr>
          <p:cNvSpPr>
            <a:spLocks noGrp="1"/>
          </p:cNvSpPr>
          <p:nvPr>
            <p:ph type="ctrTitle" idx="4294967295"/>
          </p:nvPr>
        </p:nvSpPr>
        <p:spPr>
          <a:xfrm>
            <a:off x="1066800" y="936379"/>
            <a:ext cx="10058400" cy="3565525"/>
          </a:xfrm>
        </p:spPr>
        <p:txBody>
          <a:bodyPr>
            <a:normAutofit fontScale="90000"/>
          </a:bodyPr>
          <a:lstStyle/>
          <a:p>
            <a:pPr algn="ctr"/>
            <a:r>
              <a:rPr lang="es-419" sz="6600" dirty="0">
                <a:solidFill>
                  <a:srgbClr val="FFFFFF"/>
                </a:solidFill>
              </a:rPr>
              <a:t>Distribuciones de carga</a:t>
            </a:r>
            <a:r>
              <a:rPr lang="es-419" dirty="0">
                <a:solidFill>
                  <a:srgbClr val="FFFFFF"/>
                </a:solidFill>
              </a:rPr>
              <a:t>, </a:t>
            </a:r>
            <a:br>
              <a:rPr lang="es-419" dirty="0">
                <a:solidFill>
                  <a:srgbClr val="FFFFFF"/>
                </a:solidFill>
              </a:rPr>
            </a:br>
            <a:r>
              <a:rPr lang="es-419" sz="7300" dirty="0">
                <a:solidFill>
                  <a:srgbClr val="FFFFFF"/>
                </a:solidFill>
              </a:rPr>
              <a:t>líneas de Campo </a:t>
            </a:r>
            <a:r>
              <a:rPr lang="es-419" sz="6000" dirty="0">
                <a:solidFill>
                  <a:srgbClr val="FFFFFF"/>
                </a:solidFill>
              </a:rPr>
              <a:t>y</a:t>
            </a:r>
            <a:r>
              <a:rPr lang="es-419" sz="4900" dirty="0">
                <a:solidFill>
                  <a:srgbClr val="FFFFFF"/>
                </a:solidFill>
              </a:rPr>
              <a:t>                      </a:t>
            </a:r>
            <a:r>
              <a:rPr lang="es-419" sz="7300" dirty="0">
                <a:solidFill>
                  <a:srgbClr val="FFFFFF"/>
                </a:solidFill>
              </a:rPr>
              <a:t>Principio de Superposición</a:t>
            </a:r>
            <a:endParaRPr lang="es-UY" dirty="0">
              <a:solidFill>
                <a:srgbClr val="FFFFFF"/>
              </a:solidFill>
            </a:endParaRPr>
          </a:p>
        </p:txBody>
      </p:sp>
    </p:spTree>
    <p:extLst>
      <p:ext uri="{BB962C8B-B14F-4D97-AF65-F5344CB8AC3E}">
        <p14:creationId xmlns:p14="http://schemas.microsoft.com/office/powerpoint/2010/main" val="3804241277"/>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F45F4C-63C9-40C3-BB96-3B57DD466860}"/>
              </a:ext>
            </a:extLst>
          </p:cNvPr>
          <p:cNvSpPr>
            <a:spLocks noGrp="1"/>
          </p:cNvSpPr>
          <p:nvPr>
            <p:ph type="ctrTitle"/>
          </p:nvPr>
        </p:nvSpPr>
        <p:spPr/>
        <p:txBody>
          <a:bodyPr>
            <a:noAutofit/>
          </a:bodyPr>
          <a:lstStyle/>
          <a:p>
            <a:r>
              <a:rPr lang="es-UY" sz="4400" dirty="0"/>
              <a:t>Los átomos, iones y moléculas presentes en los medios materiales suministran numerosos ejemplos de distribuciones de carga, según sea la simetría y naturaleza del enlace químico.</a:t>
            </a:r>
          </a:p>
        </p:txBody>
      </p:sp>
    </p:spTree>
    <p:extLst>
      <p:ext uri="{BB962C8B-B14F-4D97-AF65-F5344CB8AC3E}">
        <p14:creationId xmlns:p14="http://schemas.microsoft.com/office/powerpoint/2010/main" val="4293968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a:extLst>
              <a:ext uri="{FF2B5EF4-FFF2-40B4-BE49-F238E27FC236}">
                <a16:creationId xmlns:a16="http://schemas.microsoft.com/office/drawing/2014/main" id="{38A94E86-07B2-4B7C-9BA0-3118FA5A5C0B}"/>
              </a:ext>
            </a:extLst>
          </p:cNvPr>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630314" y="851548"/>
            <a:ext cx="5278438" cy="4598988"/>
          </a:xfrm>
        </p:spPr>
      </p:pic>
      <p:sp>
        <p:nvSpPr>
          <p:cNvPr id="6" name="CuadroTexto 5">
            <a:extLst>
              <a:ext uri="{FF2B5EF4-FFF2-40B4-BE49-F238E27FC236}">
                <a16:creationId xmlns:a16="http://schemas.microsoft.com/office/drawing/2014/main" id="{8B224A88-2A3C-45BB-8631-61C10B628ECB}"/>
              </a:ext>
            </a:extLst>
          </p:cNvPr>
          <p:cNvSpPr txBox="1"/>
          <p:nvPr/>
        </p:nvSpPr>
        <p:spPr>
          <a:xfrm>
            <a:off x="6356411" y="2352583"/>
            <a:ext cx="4635742" cy="1200329"/>
          </a:xfrm>
          <a:prstGeom prst="rect">
            <a:avLst/>
          </a:prstGeom>
          <a:noFill/>
        </p:spPr>
        <p:txBody>
          <a:bodyPr wrap="square" rtlCol="0">
            <a:spAutoFit/>
          </a:bodyPr>
          <a:lstStyle/>
          <a:p>
            <a:r>
              <a:rPr lang="es-419"/>
              <a:t>Si consideramos estas partículas como objeto de estudio, podemos considerarlas cargas puntuales o distribuciones de carga discretas.</a:t>
            </a:r>
            <a:endParaRPr lang="es-UY" dirty="0"/>
          </a:p>
        </p:txBody>
      </p:sp>
    </p:spTree>
    <p:extLst>
      <p:ext uri="{BB962C8B-B14F-4D97-AF65-F5344CB8AC3E}">
        <p14:creationId xmlns:p14="http://schemas.microsoft.com/office/powerpoint/2010/main" val="2361913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45F43E-8AB3-452B-93AA-D3FA57E4466D}"/>
              </a:ext>
            </a:extLst>
          </p:cNvPr>
          <p:cNvSpPr>
            <a:spLocks noGrp="1"/>
          </p:cNvSpPr>
          <p:nvPr>
            <p:ph type="title"/>
          </p:nvPr>
        </p:nvSpPr>
        <p:spPr>
          <a:xfrm>
            <a:off x="1066800" y="1138563"/>
            <a:ext cx="10058400" cy="4117018"/>
          </a:xfrm>
        </p:spPr>
        <p:txBody>
          <a:bodyPr>
            <a:noAutofit/>
          </a:bodyPr>
          <a:lstStyle/>
          <a:p>
            <a:r>
              <a:rPr lang="es-UY" sz="1800" b="1" i="1" dirty="0"/>
              <a:t>Líneas de campo eléctrico </a:t>
            </a:r>
            <a:br>
              <a:rPr lang="es-UY" sz="1800" b="1" i="1" dirty="0"/>
            </a:br>
            <a:br>
              <a:rPr lang="es-UY" sz="1800" b="1" i="1" dirty="0"/>
            </a:br>
            <a:r>
              <a:rPr lang="es-UY" sz="1800" dirty="0"/>
              <a:t>Hasta ahora representamos el campo eléctrico mediante un vector, lo cual nos permite indicar con precisión las características del campo en un punto del espacio. Si quisiéramos ampliar la imagen a una zona del espacio, este método resultaría poco conveniente, ya que deberíamos representar un vector para cada punto de la zona. </a:t>
            </a:r>
            <a:br>
              <a:rPr lang="es-UY" sz="1800" dirty="0"/>
            </a:br>
            <a:r>
              <a:rPr lang="es-UY" sz="1800" dirty="0"/>
              <a:t>Existe una forma alternativa de representar un campo en una zona del espacio mediante una herramienta ideada por Michael Faraday (1791-1867) denominada </a:t>
            </a:r>
            <a:r>
              <a:rPr lang="es-UY" sz="1800" i="1" dirty="0"/>
              <a:t>líneas de campo eléctrico</a:t>
            </a:r>
            <a:r>
              <a:rPr lang="es-UY" sz="1800" dirty="0"/>
              <a:t>. </a:t>
            </a:r>
            <a:br>
              <a:rPr lang="es-UY" sz="1800" dirty="0"/>
            </a:br>
            <a:r>
              <a:rPr lang="es-UY" sz="1800" dirty="0"/>
              <a:t>Estas líneas tienen las siguientes características: </a:t>
            </a:r>
            <a:br>
              <a:rPr lang="es-UY" sz="1800" dirty="0"/>
            </a:br>
            <a:r>
              <a:rPr lang="es-UY" sz="1800" dirty="0"/>
              <a:t>- Tienen su origen en los cuerpos con carga positiva y terminan en aquellos con carga negativa. </a:t>
            </a:r>
            <a:br>
              <a:rPr lang="es-UY" sz="1800" dirty="0"/>
            </a:br>
            <a:r>
              <a:rPr lang="es-UY" sz="1800" dirty="0"/>
              <a:t>- El vector campo eléctrico en cualquier punto de una línea de campo es tangente a dicha línea. </a:t>
            </a:r>
            <a:br>
              <a:rPr lang="es-UY" sz="1800" dirty="0"/>
            </a:br>
            <a:r>
              <a:rPr lang="es-UY" sz="1800" dirty="0"/>
              <a:t>- Las líneas de campo eléctrico no se cortan, o no se cruzan unas con otras. </a:t>
            </a:r>
            <a:br>
              <a:rPr lang="es-UY" sz="1800" dirty="0"/>
            </a:br>
            <a:r>
              <a:rPr lang="es-UY" sz="1800" dirty="0"/>
              <a:t>- La densidad de líneas en determinada zona del espacio es proporcional al módulo del campo eléctrico (están más juntas donde el campo es más intenso). </a:t>
            </a:r>
            <a:br>
              <a:rPr lang="es-UY" sz="1800" dirty="0"/>
            </a:br>
            <a:r>
              <a:rPr lang="es-UY" sz="1800" dirty="0"/>
              <a:t>- La cantidad de líneas que salen o llegan a un cuerpo cargado es proporcional al valor de su carga. </a:t>
            </a:r>
          </a:p>
        </p:txBody>
      </p:sp>
    </p:spTree>
    <p:extLst>
      <p:ext uri="{BB962C8B-B14F-4D97-AF65-F5344CB8AC3E}">
        <p14:creationId xmlns:p14="http://schemas.microsoft.com/office/powerpoint/2010/main" val="1178499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F4E64F7E-0173-4C8A-AC6F-AD84A1E253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70704" y="1346241"/>
            <a:ext cx="3939836" cy="3939836"/>
          </a:xfrm>
          <a:prstGeom prst="rect">
            <a:avLst/>
          </a:prstGeom>
        </p:spPr>
      </p:pic>
      <p:pic>
        <p:nvPicPr>
          <p:cNvPr id="8" name="Imagen 7">
            <a:extLst>
              <a:ext uri="{FF2B5EF4-FFF2-40B4-BE49-F238E27FC236}">
                <a16:creationId xmlns:a16="http://schemas.microsoft.com/office/drawing/2014/main" id="{B59C1483-BF4E-4B48-82EE-A805B8B65F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51558" y="1287334"/>
            <a:ext cx="4819650" cy="4057650"/>
          </a:xfrm>
          <a:prstGeom prst="rect">
            <a:avLst/>
          </a:prstGeom>
        </p:spPr>
      </p:pic>
    </p:spTree>
    <p:extLst>
      <p:ext uri="{BB962C8B-B14F-4D97-AF65-F5344CB8AC3E}">
        <p14:creationId xmlns:p14="http://schemas.microsoft.com/office/powerpoint/2010/main" val="2626622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a:extLst>
              <a:ext uri="{FF2B5EF4-FFF2-40B4-BE49-F238E27FC236}">
                <a16:creationId xmlns:a16="http://schemas.microsoft.com/office/drawing/2014/main" id="{4A41C594-F3AF-495F-84ED-F5768906AA06}"/>
              </a:ext>
            </a:extLst>
          </p:cNvPr>
          <p:cNvPicPr>
            <a:picLocks noGrp="1" noChangeAspect="1"/>
          </p:cNvPicPr>
          <p:nvPr>
            <p:ph idx="1"/>
          </p:nvPr>
        </p:nvPicPr>
        <p:blipFill rotWithShape="1">
          <a:blip r:embed="rId2"/>
          <a:srcRect t="50667"/>
          <a:stretch/>
        </p:blipFill>
        <p:spPr>
          <a:xfrm>
            <a:off x="1216580" y="1349405"/>
            <a:ext cx="7208329" cy="3242203"/>
          </a:xfrm>
          <a:prstGeom prst="rect">
            <a:avLst/>
          </a:prstGeom>
        </p:spPr>
      </p:pic>
      <p:pic>
        <p:nvPicPr>
          <p:cNvPr id="5" name="Imagen 4">
            <a:extLst>
              <a:ext uri="{FF2B5EF4-FFF2-40B4-BE49-F238E27FC236}">
                <a16:creationId xmlns:a16="http://schemas.microsoft.com/office/drawing/2014/main" id="{4EE12C7E-B2AD-48E7-BB20-FA64575075DD}"/>
              </a:ext>
            </a:extLst>
          </p:cNvPr>
          <p:cNvPicPr>
            <a:picLocks noChangeAspect="1"/>
          </p:cNvPicPr>
          <p:nvPr/>
        </p:nvPicPr>
        <p:blipFill>
          <a:blip r:embed="rId3"/>
          <a:stretch>
            <a:fillRect/>
          </a:stretch>
        </p:blipFill>
        <p:spPr>
          <a:xfrm>
            <a:off x="8424909" y="784195"/>
            <a:ext cx="3048000" cy="4724400"/>
          </a:xfrm>
          <a:prstGeom prst="rect">
            <a:avLst/>
          </a:prstGeom>
        </p:spPr>
      </p:pic>
      <p:sp>
        <p:nvSpPr>
          <p:cNvPr id="6" name="Rectángulo 5">
            <a:extLst>
              <a:ext uri="{FF2B5EF4-FFF2-40B4-BE49-F238E27FC236}">
                <a16:creationId xmlns:a16="http://schemas.microsoft.com/office/drawing/2014/main" id="{25E6365D-B8D3-4F95-8C79-472680E38439}"/>
              </a:ext>
            </a:extLst>
          </p:cNvPr>
          <p:cNvSpPr/>
          <p:nvPr/>
        </p:nvSpPr>
        <p:spPr>
          <a:xfrm>
            <a:off x="754903" y="5597756"/>
            <a:ext cx="9725739" cy="369332"/>
          </a:xfrm>
          <a:prstGeom prst="rect">
            <a:avLst/>
          </a:prstGeom>
        </p:spPr>
        <p:txBody>
          <a:bodyPr wrap="none">
            <a:spAutoFit/>
          </a:bodyPr>
          <a:lstStyle/>
          <a:p>
            <a:r>
              <a:rPr lang="es-UY" dirty="0">
                <a:latin typeface="Arial" panose="020B0604020202020204" pitchFamily="34" charset="0"/>
              </a:rPr>
              <a:t> En este link aparece un video sobre líneas de capo eléctrico   </a:t>
            </a:r>
            <a:r>
              <a:rPr lang="es-UY" dirty="0">
                <a:solidFill>
                  <a:srgbClr val="0000FF"/>
                </a:solidFill>
                <a:latin typeface="Arial" panose="020B0604020202020204" pitchFamily="34" charset="0"/>
              </a:rPr>
              <a:t>https://youtu.be/dtKeuPKcbYQ</a:t>
            </a:r>
            <a:endParaRPr lang="es-UY" dirty="0"/>
          </a:p>
        </p:txBody>
      </p:sp>
      <p:sp>
        <p:nvSpPr>
          <p:cNvPr id="7" name="CuadroTexto 6">
            <a:extLst>
              <a:ext uri="{FF2B5EF4-FFF2-40B4-BE49-F238E27FC236}">
                <a16:creationId xmlns:a16="http://schemas.microsoft.com/office/drawing/2014/main" id="{5FC59671-72B8-4D33-85C5-D2F21714780D}"/>
              </a:ext>
            </a:extLst>
          </p:cNvPr>
          <p:cNvSpPr txBox="1"/>
          <p:nvPr/>
        </p:nvSpPr>
        <p:spPr>
          <a:xfrm>
            <a:off x="8753383" y="5069150"/>
            <a:ext cx="2505301" cy="369332"/>
          </a:xfrm>
          <a:prstGeom prst="rect">
            <a:avLst/>
          </a:prstGeom>
          <a:noFill/>
        </p:spPr>
        <p:txBody>
          <a:bodyPr wrap="none" rtlCol="0">
            <a:spAutoFit/>
          </a:bodyPr>
          <a:lstStyle/>
          <a:p>
            <a:r>
              <a:rPr lang="es-419" dirty="0"/>
              <a:t>Línea de carga </a:t>
            </a:r>
            <a:r>
              <a:rPr lang="es-419" dirty="0" err="1"/>
              <a:t>léctrica</a:t>
            </a:r>
            <a:endParaRPr lang="es-UY" dirty="0"/>
          </a:p>
        </p:txBody>
      </p:sp>
    </p:spTree>
    <p:extLst>
      <p:ext uri="{BB962C8B-B14F-4D97-AF65-F5344CB8AC3E}">
        <p14:creationId xmlns:p14="http://schemas.microsoft.com/office/powerpoint/2010/main" val="2530621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AD0AED-097A-482B-ACD7-38BF31C75526}"/>
              </a:ext>
            </a:extLst>
          </p:cNvPr>
          <p:cNvSpPr>
            <a:spLocks noGrp="1"/>
          </p:cNvSpPr>
          <p:nvPr>
            <p:ph type="ctrTitle"/>
          </p:nvPr>
        </p:nvSpPr>
        <p:spPr>
          <a:xfrm>
            <a:off x="1066800" y="514905"/>
            <a:ext cx="10058400" cy="1040374"/>
          </a:xfrm>
        </p:spPr>
        <p:txBody>
          <a:bodyPr>
            <a:noAutofit/>
          </a:bodyPr>
          <a:lstStyle/>
          <a:p>
            <a:r>
              <a:rPr lang="es-UY" sz="3200" dirty="0"/>
              <a:t>En un punto del espacio, el campo eléctrico se representa</a:t>
            </a:r>
            <a:br>
              <a:rPr lang="es-UY" sz="3200" dirty="0"/>
            </a:br>
            <a:r>
              <a:rPr lang="es-UY" sz="3200" dirty="0"/>
              <a:t>mediante vectores como se ve en la figura</a:t>
            </a:r>
          </a:p>
        </p:txBody>
      </p:sp>
      <p:pic>
        <p:nvPicPr>
          <p:cNvPr id="4" name="Imagen 3">
            <a:extLst>
              <a:ext uri="{FF2B5EF4-FFF2-40B4-BE49-F238E27FC236}">
                <a16:creationId xmlns:a16="http://schemas.microsoft.com/office/drawing/2014/main" id="{FBA61A62-61A6-442B-96FD-27FC23DCC6CF}"/>
              </a:ext>
            </a:extLst>
          </p:cNvPr>
          <p:cNvPicPr>
            <a:picLocks noChangeAspect="1"/>
          </p:cNvPicPr>
          <p:nvPr/>
        </p:nvPicPr>
        <p:blipFill>
          <a:blip r:embed="rId2"/>
          <a:stretch>
            <a:fillRect/>
          </a:stretch>
        </p:blipFill>
        <p:spPr>
          <a:xfrm>
            <a:off x="1160760" y="1908700"/>
            <a:ext cx="4116606" cy="2048774"/>
          </a:xfrm>
          <a:prstGeom prst="rect">
            <a:avLst/>
          </a:prstGeom>
        </p:spPr>
      </p:pic>
      <p:sp>
        <p:nvSpPr>
          <p:cNvPr id="5" name="Rectángulo 4">
            <a:extLst>
              <a:ext uri="{FF2B5EF4-FFF2-40B4-BE49-F238E27FC236}">
                <a16:creationId xmlns:a16="http://schemas.microsoft.com/office/drawing/2014/main" id="{5578C3A4-7A2A-4747-8BB3-6C1DF05E5A7B}"/>
              </a:ext>
            </a:extLst>
          </p:cNvPr>
          <p:cNvSpPr/>
          <p:nvPr/>
        </p:nvSpPr>
        <p:spPr>
          <a:xfrm>
            <a:off x="6412635" y="2383132"/>
            <a:ext cx="3175247" cy="1323439"/>
          </a:xfrm>
          <a:prstGeom prst="rect">
            <a:avLst/>
          </a:prstGeom>
        </p:spPr>
        <p:txBody>
          <a:bodyPr wrap="square">
            <a:spAutoFit/>
          </a:bodyPr>
          <a:lstStyle/>
          <a:p>
            <a:r>
              <a:rPr lang="es-UY" sz="1600" b="1" i="1" u="none" strike="noStrike" baseline="0" dirty="0">
                <a:latin typeface="Arial" panose="020B0604020202020204" pitchFamily="34" charset="0"/>
              </a:rPr>
              <a:t>La dirección del</a:t>
            </a:r>
          </a:p>
          <a:p>
            <a:r>
              <a:rPr lang="es-UY" sz="1600" b="1" i="1" u="none" strike="noStrike" baseline="0" dirty="0">
                <a:latin typeface="Arial" panose="020B0604020202020204" pitchFamily="34" charset="0"/>
              </a:rPr>
              <a:t>vector campo E, es tangente</a:t>
            </a:r>
          </a:p>
          <a:p>
            <a:r>
              <a:rPr lang="es-UY" sz="1600" b="1" i="1" u="none" strike="noStrike" baseline="0" dirty="0">
                <a:latin typeface="Arial" panose="020B0604020202020204" pitchFamily="34" charset="0"/>
              </a:rPr>
              <a:t>a las líneas de campo y tiene</a:t>
            </a:r>
          </a:p>
          <a:p>
            <a:r>
              <a:rPr lang="es-UY" sz="1600" b="1" i="1" u="none" strike="noStrike" baseline="0" dirty="0">
                <a:latin typeface="Arial" panose="020B0604020202020204" pitchFamily="34" charset="0"/>
              </a:rPr>
              <a:t>el sentido de la línea en el</a:t>
            </a:r>
          </a:p>
          <a:p>
            <a:r>
              <a:rPr lang="es-UY" sz="1600" b="1" i="1" u="none" strike="noStrike" baseline="0" dirty="0">
                <a:latin typeface="Arial" panose="020B0604020202020204" pitchFamily="34" charset="0"/>
              </a:rPr>
              <a:t>punto de contacto.</a:t>
            </a:r>
            <a:endParaRPr lang="es-UY" sz="4400" b="1" dirty="0"/>
          </a:p>
        </p:txBody>
      </p:sp>
    </p:spTree>
    <p:extLst>
      <p:ext uri="{BB962C8B-B14F-4D97-AF65-F5344CB8AC3E}">
        <p14:creationId xmlns:p14="http://schemas.microsoft.com/office/powerpoint/2010/main" val="1834656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4AD6DB-B439-4339-82EF-072087760C0A}"/>
              </a:ext>
            </a:extLst>
          </p:cNvPr>
          <p:cNvSpPr>
            <a:spLocks noGrp="1"/>
          </p:cNvSpPr>
          <p:nvPr>
            <p:ph type="title" idx="4294967295"/>
          </p:nvPr>
        </p:nvSpPr>
        <p:spPr>
          <a:xfrm>
            <a:off x="1460085" y="-142042"/>
            <a:ext cx="8501849" cy="1109975"/>
          </a:xfrm>
        </p:spPr>
        <p:txBody>
          <a:bodyPr>
            <a:normAutofit/>
          </a:bodyPr>
          <a:lstStyle/>
          <a:p>
            <a:r>
              <a:rPr lang="es-419" dirty="0"/>
              <a:t>Superposición de campos eléctricos</a:t>
            </a:r>
            <a:endParaRPr lang="es-UY" dirty="0"/>
          </a:p>
        </p:txBody>
      </p:sp>
      <p:pic>
        <p:nvPicPr>
          <p:cNvPr id="1026" name="Picture 2" descr="SUPERPOSICIÓN DE LOS CAMPOS ELÉCTRICOS">
            <a:extLst>
              <a:ext uri="{FF2B5EF4-FFF2-40B4-BE49-F238E27FC236}">
                <a16:creationId xmlns:a16="http://schemas.microsoft.com/office/drawing/2014/main" id="{E924A760-70AD-420B-AD0C-D0D48A4A31AF}"/>
              </a:ext>
            </a:extLst>
          </p:cNvPr>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1156447" y="2168262"/>
            <a:ext cx="4402137" cy="3760788"/>
          </a:xfrm>
          <a:prstGeom prst="rect">
            <a:avLst/>
          </a:prstGeom>
          <a:noFill/>
          <a:extLst>
            <a:ext uri="{909E8E84-426E-40DD-AFC4-6F175D3DCCD1}">
              <a14:hiddenFill xmlns:a14="http://schemas.microsoft.com/office/drawing/2010/main">
                <a:solidFill>
                  <a:srgbClr val="FFFFFF"/>
                </a:solidFill>
              </a14:hiddenFill>
            </a:ext>
          </a:extLst>
        </p:spPr>
      </p:pic>
      <p:sp>
        <p:nvSpPr>
          <p:cNvPr id="4" name="CuadroTexto 3">
            <a:extLst>
              <a:ext uri="{FF2B5EF4-FFF2-40B4-BE49-F238E27FC236}">
                <a16:creationId xmlns:a16="http://schemas.microsoft.com/office/drawing/2014/main" id="{54EECCEB-B985-4AA0-B25D-88ECC32D4306}"/>
              </a:ext>
            </a:extLst>
          </p:cNvPr>
          <p:cNvSpPr txBox="1"/>
          <p:nvPr/>
        </p:nvSpPr>
        <p:spPr>
          <a:xfrm>
            <a:off x="934505" y="967933"/>
            <a:ext cx="10180338" cy="1200329"/>
          </a:xfrm>
          <a:prstGeom prst="rect">
            <a:avLst/>
          </a:prstGeom>
          <a:noFill/>
        </p:spPr>
        <p:txBody>
          <a:bodyPr wrap="square" rtlCol="0">
            <a:spAutoFit/>
          </a:bodyPr>
          <a:lstStyle/>
          <a:p>
            <a:r>
              <a:rPr lang="es-UY" dirty="0"/>
              <a:t>Cando dos o más cargas puntuales se encuentran fijas en el espacio, estas crean campos </a:t>
            </a:r>
            <a:r>
              <a:rPr lang="es-UY" b="1" dirty="0"/>
              <a:t>E1</a:t>
            </a:r>
            <a:r>
              <a:rPr lang="es-UY" dirty="0"/>
              <a:t>, </a:t>
            </a:r>
            <a:r>
              <a:rPr lang="es-UY" b="1" dirty="0"/>
              <a:t>E</a:t>
            </a:r>
            <a:r>
              <a:rPr lang="es-UY" dirty="0"/>
              <a:t>2, </a:t>
            </a:r>
            <a:r>
              <a:rPr lang="es-UY" b="1" dirty="0"/>
              <a:t>E</a:t>
            </a:r>
            <a:r>
              <a:rPr lang="es-UY" dirty="0"/>
              <a:t>3…. etc. En un punto cualquiera esos campos podrán tener distintos módulos y direcciones, sin embargo el módulo, dirección y sentido de E resultante será la suma vectorial de todos los campos en dicho punto</a:t>
            </a:r>
          </a:p>
        </p:txBody>
      </p:sp>
      <p:pic>
        <p:nvPicPr>
          <p:cNvPr id="7" name="Imagen 6">
            <a:extLst>
              <a:ext uri="{FF2B5EF4-FFF2-40B4-BE49-F238E27FC236}">
                <a16:creationId xmlns:a16="http://schemas.microsoft.com/office/drawing/2014/main" id="{29F84F2C-2137-4584-8DD1-3DAA423A83DD}"/>
              </a:ext>
            </a:extLst>
          </p:cNvPr>
          <p:cNvPicPr>
            <a:picLocks noChangeAspect="1"/>
          </p:cNvPicPr>
          <p:nvPr/>
        </p:nvPicPr>
        <p:blipFill>
          <a:blip r:embed="rId3"/>
          <a:stretch>
            <a:fillRect/>
          </a:stretch>
        </p:blipFill>
        <p:spPr>
          <a:xfrm>
            <a:off x="6668010" y="2052602"/>
            <a:ext cx="3558813" cy="3790135"/>
          </a:xfrm>
          <a:prstGeom prst="rect">
            <a:avLst/>
          </a:prstGeom>
        </p:spPr>
      </p:pic>
    </p:spTree>
    <p:extLst>
      <p:ext uri="{BB962C8B-B14F-4D97-AF65-F5344CB8AC3E}">
        <p14:creationId xmlns:p14="http://schemas.microsoft.com/office/powerpoint/2010/main" val="3387727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a:extLst>
              <a:ext uri="{FF2B5EF4-FFF2-40B4-BE49-F238E27FC236}">
                <a16:creationId xmlns:a16="http://schemas.microsoft.com/office/drawing/2014/main" id="{E1540AF8-30F4-4A13-8A55-558C51400F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1694230"/>
            <a:ext cx="4371975" cy="2247900"/>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mc:Choice xmlns:a14="http://schemas.microsoft.com/office/drawing/2010/main" Requires="a14">
          <p:sp>
            <p:nvSpPr>
              <p:cNvPr id="7" name="CuadroTexto 6">
                <a:extLst>
                  <a:ext uri="{FF2B5EF4-FFF2-40B4-BE49-F238E27FC236}">
                    <a16:creationId xmlns:a16="http://schemas.microsoft.com/office/drawing/2014/main" id="{4D9B3C8F-50DB-46BE-ABB8-2B96C53696DF}"/>
                  </a:ext>
                </a:extLst>
              </p:cNvPr>
              <p:cNvSpPr txBox="1"/>
              <p:nvPr/>
            </p:nvSpPr>
            <p:spPr>
              <a:xfrm>
                <a:off x="1025147" y="2317073"/>
                <a:ext cx="3422565" cy="1043363"/>
              </a:xfrm>
              <a:prstGeom prst="rect">
                <a:avLst/>
              </a:prstGeom>
              <a:noFill/>
            </p:spPr>
            <p:txBody>
              <a:bodyPr wrap="square" lIns="0" tIns="0" rIns="0" bIns="0" rtlCol="0">
                <a:spAutoFit/>
              </a:bodyPr>
              <a:lstStyle/>
              <a:p>
                <a14:m>
                  <m:oMathPara xmlns:m="http://schemas.openxmlformats.org/officeDocument/2006/math">
                    <m:oMathParaPr>
                      <m:jc m:val="centerGroup"/>
                    </m:oMathParaPr>
                    <m:oMath xmlns:m="http://schemas.openxmlformats.org/officeDocument/2006/math">
                      <m:acc>
                        <m:accPr>
                          <m:chr m:val="⃗"/>
                          <m:ctrlPr>
                            <a:rPr lang="es-UY" sz="2800" i="1" smtClean="0">
                              <a:latin typeface="Cambria Math" panose="02040503050406030204" pitchFamily="18" charset="0"/>
                            </a:rPr>
                          </m:ctrlPr>
                        </m:accPr>
                        <m:e>
                          <m:sSub>
                            <m:sSubPr>
                              <m:ctrlPr>
                                <a:rPr lang="es-419" sz="2800" b="0" i="1" smtClean="0">
                                  <a:latin typeface="Cambria Math" panose="02040503050406030204" pitchFamily="18" charset="0"/>
                                </a:rPr>
                              </m:ctrlPr>
                            </m:sSubPr>
                            <m:e>
                              <m:r>
                                <a:rPr lang="es-419" sz="2800" b="0" i="1" smtClean="0">
                                  <a:latin typeface="Cambria Math" panose="02040503050406030204" pitchFamily="18" charset="0"/>
                                </a:rPr>
                                <m:t>𝐸</m:t>
                              </m:r>
                            </m:e>
                            <m:sub>
                              <m:r>
                                <a:rPr lang="es-419" sz="2800" b="0" i="1" smtClean="0">
                                  <a:latin typeface="Cambria Math" panose="02040503050406030204" pitchFamily="18" charset="0"/>
                                </a:rPr>
                                <m:t>𝑅𝑒𝑠</m:t>
                              </m:r>
                            </m:sub>
                          </m:sSub>
                          <m:r>
                            <a:rPr lang="es-419" sz="2800" b="0" i="1" smtClean="0">
                              <a:latin typeface="Cambria Math" panose="02040503050406030204" pitchFamily="18" charset="0"/>
                            </a:rPr>
                            <m:t> </m:t>
                          </m:r>
                        </m:e>
                      </m:acc>
                      <m:r>
                        <a:rPr lang="es-419" sz="2800" b="0" i="1" smtClean="0">
                          <a:latin typeface="Cambria Math" panose="02040503050406030204" pitchFamily="18" charset="0"/>
                        </a:rPr>
                        <m:t>=</m:t>
                      </m:r>
                      <m:nary>
                        <m:naryPr>
                          <m:chr m:val="∑"/>
                          <m:subHide m:val="on"/>
                          <m:supHide m:val="on"/>
                          <m:ctrlPr>
                            <a:rPr lang="es-419" sz="2800" b="0" i="1" smtClean="0">
                              <a:latin typeface="Cambria Math" panose="02040503050406030204" pitchFamily="18" charset="0"/>
                            </a:rPr>
                          </m:ctrlPr>
                        </m:naryPr>
                        <m:sub/>
                        <m:sup/>
                        <m:e>
                          <m:acc>
                            <m:accPr>
                              <m:chr m:val="⃗"/>
                              <m:ctrlPr>
                                <a:rPr lang="es-419" sz="2800" b="0" i="1" smtClean="0">
                                  <a:latin typeface="Cambria Math" panose="02040503050406030204" pitchFamily="18" charset="0"/>
                                </a:rPr>
                              </m:ctrlPr>
                            </m:accPr>
                            <m:e>
                              <m:sSub>
                                <m:sSubPr>
                                  <m:ctrlPr>
                                    <a:rPr lang="es-419" sz="2800" b="0" i="1" smtClean="0">
                                      <a:latin typeface="Cambria Math" panose="02040503050406030204" pitchFamily="18" charset="0"/>
                                    </a:rPr>
                                  </m:ctrlPr>
                                </m:sSubPr>
                                <m:e>
                                  <m:r>
                                    <a:rPr lang="es-419" sz="2800" b="0" i="1" smtClean="0">
                                      <a:latin typeface="Cambria Math" panose="02040503050406030204" pitchFamily="18" charset="0"/>
                                    </a:rPr>
                                    <m:t>𝐸</m:t>
                                  </m:r>
                                </m:e>
                                <m:sub>
                                  <m:r>
                                    <a:rPr lang="es-419" sz="2800" b="0" i="1" smtClean="0">
                                      <a:latin typeface="Cambria Math" panose="02040503050406030204" pitchFamily="18" charset="0"/>
                                    </a:rPr>
                                    <m:t>𝑖</m:t>
                                  </m:r>
                                </m:sub>
                              </m:sSub>
                            </m:e>
                          </m:acc>
                        </m:e>
                      </m:nary>
                    </m:oMath>
                  </m:oMathPara>
                </a14:m>
                <a:endParaRPr lang="es-UY" dirty="0"/>
              </a:p>
            </p:txBody>
          </p:sp>
        </mc:Choice>
        <mc:Fallback>
          <p:sp>
            <p:nvSpPr>
              <p:cNvPr id="7" name="CuadroTexto 6">
                <a:extLst>
                  <a:ext uri="{FF2B5EF4-FFF2-40B4-BE49-F238E27FC236}">
                    <a16:creationId xmlns:a16="http://schemas.microsoft.com/office/drawing/2014/main" id="{4D9B3C8F-50DB-46BE-ABB8-2B96C53696DF}"/>
                  </a:ext>
                </a:extLst>
              </p:cNvPr>
              <p:cNvSpPr txBox="1">
                <a:spLocks noRot="1" noChangeAspect="1" noMove="1" noResize="1" noEditPoints="1" noAdjustHandles="1" noChangeArrowheads="1" noChangeShapeType="1" noTextEdit="1"/>
              </p:cNvSpPr>
              <p:nvPr/>
            </p:nvSpPr>
            <p:spPr>
              <a:xfrm>
                <a:off x="1025147" y="2317073"/>
                <a:ext cx="3422565" cy="1043363"/>
              </a:xfrm>
              <a:prstGeom prst="rect">
                <a:avLst/>
              </a:prstGeom>
              <a:blipFill>
                <a:blip r:embed="rId3"/>
                <a:stretch>
                  <a:fillRect/>
                </a:stretch>
              </a:blipFill>
            </p:spPr>
            <p:txBody>
              <a:bodyPr/>
              <a:lstStyle/>
              <a:p>
                <a:r>
                  <a:rPr lang="es-UY">
                    <a:noFill/>
                  </a:rPr>
                  <a:t> </a:t>
                </a:r>
              </a:p>
            </p:txBody>
          </p:sp>
        </mc:Fallback>
      </mc:AlternateContent>
      <p:sp>
        <p:nvSpPr>
          <p:cNvPr id="8" name="CuadroTexto 7">
            <a:extLst>
              <a:ext uri="{FF2B5EF4-FFF2-40B4-BE49-F238E27FC236}">
                <a16:creationId xmlns:a16="http://schemas.microsoft.com/office/drawing/2014/main" id="{05FEB55E-02B3-4897-8C76-0BD11B10A3DC}"/>
              </a:ext>
            </a:extLst>
          </p:cNvPr>
          <p:cNvSpPr txBox="1"/>
          <p:nvPr/>
        </p:nvSpPr>
        <p:spPr>
          <a:xfrm>
            <a:off x="2024109" y="4794438"/>
            <a:ext cx="7047635" cy="369332"/>
          </a:xfrm>
          <a:prstGeom prst="rect">
            <a:avLst/>
          </a:prstGeom>
          <a:noFill/>
        </p:spPr>
        <p:txBody>
          <a:bodyPr wrap="none" rtlCol="0">
            <a:spAutoFit/>
          </a:bodyPr>
          <a:lstStyle/>
          <a:p>
            <a:r>
              <a:rPr lang="es-419" dirty="0"/>
              <a:t>No olvidemos, que esta suma corresponde a una suma de vectores</a:t>
            </a:r>
            <a:endParaRPr lang="es-UY" dirty="0"/>
          </a:p>
        </p:txBody>
      </p:sp>
    </p:spTree>
    <p:extLst>
      <p:ext uri="{BB962C8B-B14F-4D97-AF65-F5344CB8AC3E}">
        <p14:creationId xmlns:p14="http://schemas.microsoft.com/office/powerpoint/2010/main" val="4278976015"/>
      </p:ext>
    </p:extLst>
  </p:cSld>
  <p:clrMapOvr>
    <a:masterClrMapping/>
  </p:clrMapOvr>
</p:sld>
</file>

<file path=ppt/theme/theme1.xml><?xml version="1.0" encoding="utf-8"?>
<a:theme xmlns:a="http://schemas.openxmlformats.org/drawingml/2006/main" name="RetrospectVTI">
  <a:themeElements>
    <a:clrScheme name="AnalogousFromLightSeedLeftStep">
      <a:dk1>
        <a:srgbClr val="000000"/>
      </a:dk1>
      <a:lt1>
        <a:srgbClr val="FFFFFF"/>
      </a:lt1>
      <a:dk2>
        <a:srgbClr val="243A41"/>
      </a:dk2>
      <a:lt2>
        <a:srgbClr val="E8E6E2"/>
      </a:lt2>
      <a:accent1>
        <a:srgbClr val="6E9BEE"/>
      </a:accent1>
      <a:accent2>
        <a:srgbClr val="25B1DB"/>
      </a:accent2>
      <a:accent3>
        <a:srgbClr val="36B59E"/>
      </a:accent3>
      <a:accent4>
        <a:srgbClr val="31B967"/>
      </a:accent4>
      <a:accent5>
        <a:srgbClr val="2FBB2D"/>
      </a:accent5>
      <a:accent6>
        <a:srgbClr val="70B53C"/>
      </a:accent6>
      <a:hlink>
        <a:srgbClr val="94805A"/>
      </a:hlink>
      <a:folHlink>
        <a:srgbClr val="828282"/>
      </a:folHlink>
    </a:clrScheme>
    <a:fontScheme name="Retrospect">
      <a:majorFont>
        <a:latin typeface="Arial Nova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Nova"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docProps/app.xml><?xml version="1.0" encoding="utf-8"?>
<Properties xmlns="http://schemas.openxmlformats.org/officeDocument/2006/extended-properties" xmlns:vt="http://schemas.openxmlformats.org/officeDocument/2006/docPropsVTypes">
  <TotalTime>978</TotalTime>
  <Words>418</Words>
  <Application>Microsoft Office PowerPoint</Application>
  <PresentationFormat>Panorámica</PresentationFormat>
  <Paragraphs>16</Paragraphs>
  <Slides>9</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9</vt:i4>
      </vt:variant>
    </vt:vector>
  </HeadingPairs>
  <TitlesOfParts>
    <vt:vector size="15" baseType="lpstr">
      <vt:lpstr>Arial</vt:lpstr>
      <vt:lpstr>Arial Nova</vt:lpstr>
      <vt:lpstr>Arial Nova Light</vt:lpstr>
      <vt:lpstr>Calibri</vt:lpstr>
      <vt:lpstr>Cambria Math</vt:lpstr>
      <vt:lpstr>RetrospectVTI</vt:lpstr>
      <vt:lpstr>Distribuciones de carga,  líneas de Campo y                      Principio de Superposición</vt:lpstr>
      <vt:lpstr>Los átomos, iones y moléculas presentes en los medios materiales suministran numerosos ejemplos de distribuciones de carga, según sea la simetría y naturaleza del enlace químico.</vt:lpstr>
      <vt:lpstr>Presentación de PowerPoint</vt:lpstr>
      <vt:lpstr>Líneas de campo eléctrico   Hasta ahora representamos el campo eléctrico mediante un vector, lo cual nos permite indicar con precisión las características del campo en un punto del espacio. Si quisiéramos ampliar la imagen a una zona del espacio, este método resultaría poco conveniente, ya que deberíamos representar un vector para cada punto de la zona.  Existe una forma alternativa de representar un campo en una zona del espacio mediante una herramienta ideada por Michael Faraday (1791-1867) denominada líneas de campo eléctrico.  Estas líneas tienen las siguientes características:  - Tienen su origen en los cuerpos con carga positiva y terminan en aquellos con carga negativa.  - El vector campo eléctrico en cualquier punto de una línea de campo es tangente a dicha línea.  - Las líneas de campo eléctrico no se cortan, o no se cruzan unas con otras.  - La densidad de líneas en determinada zona del espacio es proporcional al módulo del campo eléctrico (están más juntas donde el campo es más intenso).  - La cantidad de líneas que salen o llegan a un cuerpo cargado es proporcional al valor de su carga. </vt:lpstr>
      <vt:lpstr>Presentación de PowerPoint</vt:lpstr>
      <vt:lpstr>Presentación de PowerPoint</vt:lpstr>
      <vt:lpstr>En un punto del espacio, el campo eléctrico se representa mediante vectores como se ve en la figura</vt:lpstr>
      <vt:lpstr>Superposición de campos eléctricos</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Distribuciones de carga eléctrica</dc:title>
  <dc:creator>USER</dc:creator>
  <cp:lastModifiedBy>USER</cp:lastModifiedBy>
  <cp:revision>9</cp:revision>
  <dcterms:created xsi:type="dcterms:W3CDTF">2020-04-15T06:12:46Z</dcterms:created>
  <dcterms:modified xsi:type="dcterms:W3CDTF">2020-04-15T22:31:32Z</dcterms:modified>
</cp:coreProperties>
</file>