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3" r:id="rId4"/>
    <p:sldId id="284" r:id="rId5"/>
    <p:sldId id="280"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4660"/>
  </p:normalViewPr>
  <p:slideViewPr>
    <p:cSldViewPr>
      <p:cViewPr varScale="1">
        <p:scale>
          <a:sx n="70" d="100"/>
          <a:sy n="70" d="100"/>
        </p:scale>
        <p:origin x="15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FE87AB-E171-44D9-96C4-AE053FA07A91}" type="datetimeFigureOut">
              <a:rPr lang="es-MX" smtClean="0"/>
              <a:pPr/>
              <a:t>11/08/2020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F020C8F-9589-4A92-ABBA-40F24738285B}"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E87AB-E171-44D9-96C4-AE053FA07A91}" type="datetimeFigureOut">
              <a:rPr lang="es-MX" smtClean="0"/>
              <a:pPr/>
              <a:t>11/08/2020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20C8F-9589-4A92-ABBA-40F24738285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www.google.com/imgres?imgurl=http://www.umm.edu/graphics/images/es/1679.jpg&amp;imgrefurl=http://www.umm.edu/esp_imagepages/1679.htm&amp;docid=6XHOzS9Mi4GCcM&amp;tbnid=0C921ZivsxWMQM:&amp;w=306&amp;h=226&amp;ei=HTBvUfyNOq7A4APXjIDQDQ&amp;ved=0CAIQxiAwAA&amp;iact=rics"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sz="2800" b="1" dirty="0" smtClean="0">
                <a:solidFill>
                  <a:srgbClr val="002060"/>
                </a:solidFill>
              </a:rPr>
              <a:t>TEJIDOS CONECTIVOS ESPECIALES:</a:t>
            </a:r>
            <a:br>
              <a:rPr lang="es-UY" sz="2800" b="1" dirty="0" smtClean="0">
                <a:solidFill>
                  <a:srgbClr val="002060"/>
                </a:solidFill>
              </a:rPr>
            </a:br>
            <a:r>
              <a:rPr lang="es-UY" sz="2800" b="1" dirty="0" smtClean="0">
                <a:solidFill>
                  <a:srgbClr val="002060"/>
                </a:solidFill>
              </a:rPr>
              <a:t>TEJIDO CONECTIVO ÓSEO</a:t>
            </a:r>
            <a:br>
              <a:rPr lang="es-UY" sz="2800" b="1" dirty="0" smtClean="0">
                <a:solidFill>
                  <a:srgbClr val="002060"/>
                </a:solidFill>
              </a:rPr>
            </a:br>
            <a:r>
              <a:rPr lang="es-UY" sz="2800" b="1" dirty="0" smtClean="0">
                <a:solidFill>
                  <a:srgbClr val="002060"/>
                </a:solidFill>
              </a:rPr>
              <a:t/>
            </a:r>
            <a:br>
              <a:rPr lang="es-UY" sz="2800" b="1" dirty="0" smtClean="0">
                <a:solidFill>
                  <a:srgbClr val="002060"/>
                </a:solidFill>
              </a:rPr>
            </a:br>
            <a:r>
              <a:rPr lang="es-UY" sz="2400" b="1" dirty="0" smtClean="0"/>
              <a:t>LOCALIZACIÓN DE HUESO COMPACTO Y HUESO ESPONJOSO</a:t>
            </a:r>
            <a:endParaRPr lang="es-UY" sz="2800" b="1" dirty="0">
              <a:solidFill>
                <a:srgbClr val="002060"/>
              </a:solidFill>
            </a:endParaRPr>
          </a:p>
        </p:txBody>
      </p:sp>
      <p:pic>
        <p:nvPicPr>
          <p:cNvPr id="27650" name="Picture 2" descr="http://www.monografias.com/trabajos83/anatomia-del-sistema-oseo/image006.jpg"/>
          <p:cNvPicPr>
            <a:picLocks noChangeAspect="1" noChangeArrowheads="1"/>
          </p:cNvPicPr>
          <p:nvPr/>
        </p:nvPicPr>
        <p:blipFill>
          <a:blip r:embed="rId2" cstate="print"/>
          <a:srcRect/>
          <a:stretch>
            <a:fillRect/>
          </a:stretch>
        </p:blipFill>
        <p:spPr bwMode="auto">
          <a:xfrm>
            <a:off x="0" y="1844824"/>
            <a:ext cx="4427984" cy="4602982"/>
          </a:xfrm>
          <a:prstGeom prst="rect">
            <a:avLst/>
          </a:prstGeom>
          <a:noFill/>
        </p:spPr>
      </p:pic>
      <p:pic>
        <p:nvPicPr>
          <p:cNvPr id="5" name="4 Imagen" descr="tejido oseo HISTOLOGIA PRIMER SEMESTRE"/>
          <p:cNvPicPr/>
          <p:nvPr/>
        </p:nvPicPr>
        <p:blipFill rotWithShape="1">
          <a:blip r:embed="rId3">
            <a:extLst>
              <a:ext uri="{28A0092B-C50C-407E-A947-70E740481C1C}">
                <a14:useLocalDpi xmlns:a14="http://schemas.microsoft.com/office/drawing/2010/main" val="0"/>
              </a:ext>
            </a:extLst>
          </a:blip>
          <a:srcRect l="61315" t="12029" r="8410" b="6772"/>
          <a:stretch/>
        </p:blipFill>
        <p:spPr bwMode="auto">
          <a:xfrm>
            <a:off x="4644008" y="2009800"/>
            <a:ext cx="3096344" cy="4458966"/>
          </a:xfrm>
          <a:prstGeom prst="rect">
            <a:avLst/>
          </a:prstGeom>
          <a:noFill/>
          <a:ln w="3175">
            <a:solidFill>
              <a:schemeClr val="tx1"/>
            </a:solidFill>
          </a:ln>
          <a:extLst>
            <a:ext uri="{53640926-AAD7-44D8-BBD7-CCE9431645EC}">
              <a14:shadowObscured xmlns:a14="http://schemas.microsoft.com/office/drawing/2010/main"/>
            </a:ext>
          </a:extLst>
        </p:spPr>
      </p:pic>
      <p:sp>
        <p:nvSpPr>
          <p:cNvPr id="4" name="3 CuadroTexto"/>
          <p:cNvSpPr txBox="1"/>
          <p:nvPr/>
        </p:nvSpPr>
        <p:spPr>
          <a:xfrm>
            <a:off x="7812360" y="2996952"/>
            <a:ext cx="1331640" cy="646331"/>
          </a:xfrm>
          <a:prstGeom prst="rect">
            <a:avLst/>
          </a:prstGeom>
          <a:noFill/>
          <a:ln>
            <a:solidFill>
              <a:schemeClr val="tx1"/>
            </a:solidFill>
            <a:prstDash val="dash"/>
          </a:ln>
        </p:spPr>
        <p:txBody>
          <a:bodyPr wrap="square" rtlCol="0">
            <a:spAutoFit/>
          </a:bodyPr>
          <a:lstStyle/>
          <a:p>
            <a:r>
              <a:rPr lang="es-UY" b="1" dirty="0" smtClean="0"/>
              <a:t>HUESO COMPACTO</a:t>
            </a:r>
            <a:endParaRPr lang="es-UY" b="1" dirty="0"/>
          </a:p>
        </p:txBody>
      </p:sp>
      <p:sp>
        <p:nvSpPr>
          <p:cNvPr id="7" name="6 CuadroTexto"/>
          <p:cNvSpPr txBox="1"/>
          <p:nvPr/>
        </p:nvSpPr>
        <p:spPr>
          <a:xfrm>
            <a:off x="7740352" y="5085184"/>
            <a:ext cx="1331640" cy="646331"/>
          </a:xfrm>
          <a:prstGeom prst="rect">
            <a:avLst/>
          </a:prstGeom>
          <a:noFill/>
          <a:ln>
            <a:solidFill>
              <a:schemeClr val="tx1"/>
            </a:solidFill>
            <a:prstDash val="dash"/>
          </a:ln>
        </p:spPr>
        <p:txBody>
          <a:bodyPr wrap="square" rtlCol="0">
            <a:spAutoFit/>
          </a:bodyPr>
          <a:lstStyle/>
          <a:p>
            <a:r>
              <a:rPr lang="es-UY" b="1" dirty="0" smtClean="0"/>
              <a:t>HUESO ESPONJOSO</a:t>
            </a:r>
            <a:endParaRPr lang="es-UY" b="1" dirty="0"/>
          </a:p>
        </p:txBody>
      </p:sp>
    </p:spTree>
    <p:extLst>
      <p:ext uri="{BB962C8B-B14F-4D97-AF65-F5344CB8AC3E}">
        <p14:creationId xmlns:p14="http://schemas.microsoft.com/office/powerpoint/2010/main" val="222183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36712"/>
          </a:xfrm>
        </p:spPr>
        <p:txBody>
          <a:bodyPr>
            <a:noAutofit/>
          </a:bodyPr>
          <a:lstStyle/>
          <a:p>
            <a:r>
              <a:rPr lang="es-MX" sz="2800" b="1" dirty="0">
                <a:solidFill>
                  <a:srgbClr val="002060"/>
                </a:solidFill>
              </a:rPr>
              <a:t/>
            </a:r>
            <a:br>
              <a:rPr lang="es-MX" sz="2800" b="1" dirty="0">
                <a:solidFill>
                  <a:srgbClr val="002060"/>
                </a:solidFill>
              </a:rPr>
            </a:br>
            <a:r>
              <a:rPr lang="es-MX" sz="2800" b="1" dirty="0" smtClean="0">
                <a:solidFill>
                  <a:srgbClr val="002060"/>
                </a:solidFill>
              </a:rPr>
              <a:t>TEJIDO ÓSEO ESPONJOSO</a:t>
            </a:r>
            <a:endParaRPr lang="es-MX" sz="2800" b="1" dirty="0">
              <a:solidFill>
                <a:srgbClr val="002060"/>
              </a:solidFill>
            </a:endParaRPr>
          </a:p>
        </p:txBody>
      </p:sp>
      <p:pic>
        <p:nvPicPr>
          <p:cNvPr id="19458" name="Picture 2" descr="http://t1.gstatic.com/images?q=tbn:ANd9GcQXaI4IKsNgHTl3rl1FUH7_BfxHu2JJKvdNOLzj1HodOkFLbrco"/>
          <p:cNvPicPr>
            <a:picLocks noChangeAspect="1" noChangeArrowheads="1"/>
          </p:cNvPicPr>
          <p:nvPr/>
        </p:nvPicPr>
        <p:blipFill>
          <a:blip r:embed="rId2" cstate="print"/>
          <a:srcRect/>
          <a:stretch>
            <a:fillRect/>
          </a:stretch>
        </p:blipFill>
        <p:spPr bwMode="auto">
          <a:xfrm>
            <a:off x="251520" y="908720"/>
            <a:ext cx="3206555" cy="2133818"/>
          </a:xfrm>
          <a:prstGeom prst="rect">
            <a:avLst/>
          </a:prstGeom>
          <a:noFill/>
        </p:spPr>
      </p:pic>
      <p:pic>
        <p:nvPicPr>
          <p:cNvPr id="19460" name="Picture 4"/>
          <p:cNvPicPr>
            <a:picLocks noChangeAspect="1" noChangeArrowheads="1"/>
          </p:cNvPicPr>
          <p:nvPr/>
        </p:nvPicPr>
        <p:blipFill>
          <a:blip r:embed="rId3" cstate="print"/>
          <a:srcRect/>
          <a:stretch>
            <a:fillRect/>
          </a:stretch>
        </p:blipFill>
        <p:spPr bwMode="auto">
          <a:xfrm>
            <a:off x="5476403" y="1020123"/>
            <a:ext cx="3207947" cy="1649402"/>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2398440" y="4077072"/>
            <a:ext cx="4247964" cy="2238759"/>
          </a:xfrm>
          <a:prstGeom prst="rect">
            <a:avLst/>
          </a:prstGeom>
          <a:noFill/>
          <a:ln w="9525">
            <a:noFill/>
            <a:miter lim="800000"/>
            <a:headEnd/>
            <a:tailEnd/>
          </a:ln>
        </p:spPr>
      </p:pic>
      <p:sp>
        <p:nvSpPr>
          <p:cNvPr id="19463" name="AutoShape 7" descr="data:image/jpeg;base64,/9j/4AAQSkZJRgABAQAAAQABAAD/2wBDAAkGBwgHBgkIBwgKCgkLDRYPDQwMDRsUFRAWIB0iIiAdHx8kKDQsJCYxJx8fLT0tMTU3Ojo6Iys/RD84QzQ5Ojf/2wBDAQoKCg0MDRoPDxo3JR8lNzc3Nzc3Nzc3Nzc3Nzc3Nzc3Nzc3Nzc3Nzc3Nzc3Nzc3Nzc3Nzc3Nzc3Nzc3Nzc3Nzf/wAARCAC0APQDASIAAhEBAxEB/8QAHAAAAgMBAQEBAAAAAAAAAAAABQYDBAcAAgEI/8QASRAAAgEDAwIEBAMEBgUKBwAAAQIDAAQRBRIhBjETQVFhBxQicTKBkSNCwdIVM6GisdEWQ1KSlCQ0YnKCsrPh8PE1RVVjg8LD/8QAGAEAAwEBAAAAAAAAAAAAAAAAAQIDAAT/xAAhEQACAwEBAAMBAQEBAAAAAAAAAQIRITESIkFRA2ETMv/aAAwDAQACEQMRAD8AW7CDT00W2M8NtukRSGa3UnhR549atNbaNdvDClrBE3eRoo14H6etQxWyT9KxPNOsZjgUryPSkCy1S6sLktE5AZhuBGcjNLRzP1KTpmtaRpNpZRO97bWV3Efw77SMOPb8NeZLG0SYi802yRScxGO2jxj0bjvVXTtetprNSk6DI+pmH1L7AetFYSb+MLdYFsfxAnBUHzJPmf7KwPf0npYsrTTLiP8AZ6RYSFT9T/KR4z/u1aTSNJMmbjTrEKx+kJaR8f3eakt0h0xR4f7aEDMY2lh9qtjUHV90iMjN2AUZx6AUoycgLrXT+nSafKLbT7JGwcMLddw/QVmvTVzBZa8LHUra2aJyU3PArbT5dxWxpF4svjTtIMjCp50J1bpq0upUvBbbpoW3DAzjzzWM2zzPoelSWRKWlmGcAbxax/R5jnHerul6fpi6chutI00yR43ZtIix/u9qu2FnJ8uH2ttxkZ9ftUskXhKxJQBhnk5BoMybLMWmaPOIzFoekbXP1P8AJRHaPb6aHdQ6Tplnb/stFsHlb6QVs4gAPU/TVfpO/j2zRTu26OciMKeAueKpdbdQxW8iIMBgQTliOM1q0Lm6GLROmNPuIllOk6WS0f71pEQD9ttFdH0XQrpZI7rp/Sknibay/JR/y13ReoQ3+nxzpgFlAIpiSBTMJ2H1gYoKT9Dwtqwd/ov0756FpX/BRfy1TuemdAMoVdD0wgjgCziA/wC7zU/U2vwaNayyPyY13OPb1rFdU+Ieo6xqIttGQuJfpyA30rnvj1rfJhlOsRsjaJ0zFDufQ9K+nvizi4/PbS/eXXSkE/gDRNHDsv0L8nGST+lCb+31SfRA0c0kcqgA787ifIkUt6X0pqUGoDUb67aaQ8xoEY5GcHv2ooi/6yfDUNO0XRLy1WX+hNHHqTYxf4Yqa66a0f5V/A0nRRLkAMbGLj+7VFNF1C7KM0yWUJXkb8sf4VbaxW1VII5yzM4bcASDx370jf8ApRSdCn1T8PLHX5nS2FrZmBBt+VhSIbvPOAM0H6L+Gb6fqFxcXEkFyyA7I54kkRl+zAjPHen/AOWls0ZoUMqs+/IOD7j+ypYWngtmLwMm1SAfPGSc03rBbf6TWXT+jPEGuum9JQn/AGbSIjH+7VkdOdNH/wCSaT/wcX8tfU1MpbrutZNgGCcj0rwuo2t06IyKhJBAfg0qnJsdTpEg6X6dbtoelf8ABRfy16/0W6e/+haX/wAFF/LUyPG6oynBzhdrcVdjLBRuO4+1FT0dSsDydPdMwqWm0PSox6myi/lr0nTXTTglNE0kj1+Si/lorOYsftCuPehjXNgWYLKjGN+V3YANH0xZSoil6a0DGF0DSyDxn5KP+Ws/606P05LWaS10+C3ZQxysKDI/StMe8kbaYli8PsWdqzz4t6p8roDIJVSSQEfRwRmgm7Em86YHcoiTukb7lBwCeDXVNJpstvDbvMdpuIvFUexJA/wrqpRZc6OGgrbyWEMjqhfAURyvjgDk486pFtPsJHlv7XxkYExsFHBz2x5V907XLI6bFbTwst1CoGQoG7AAXH5VXu3k1CGd55MW0YP1+Hn6j5Zo3lHHNVMoHXUudTSSZRDFvHKDlBnuPetG0ye3ljVkDzRnBWIHcF9znuayi30+Q3MYYFYy342GAK1TQLaKCDIl8fPO4SY4x29K2DSUU15C9/KHtGE0lwzL/VoHwF9zXnT72CKKRg3iuoAaQShiDjPPvVPUdPj1Cxnjt4irupCmNsnNZHcJqOh3zRsZbeZT643D1961DqNm+2d20qByoAI7kEs1F1dp4goiZV8wp/xNKXSeuNf2UNwGkWWRASo4UH0zTbaxzSKviTIAzf1SHZ+p86SWGR8X5ZYvpQiTkMN5AqDUpVmtSsSKu1fw7qIjSljGwXBZ2O4jIOaq3OmYRwH5Ck5OD/hSqUTUxL0NprLVrqORQ7CQbQnZePP9ag6j0q61nU4Wk2IisCx2HJwaK6baPH1BcyW/1oYxuYjOT50fkmuX2j5SWRy2P2KDcPU/YU90T83Yd6OgWC1eMx42AYbbgHjyo7NK6Qs/08E/pQO06j0eO3gha9DfThdzgs3lyB50cEiywgxDII+kEVNyOiFKNITeoNHj1hkjvJZZTMdrKmVG0+mKr6J0npugLILC3WKQHBDDJb0yTTZKyxIyBg0qrgKvAB9aHqkhIN6qjcmGZeR7Gl9k2t0+3UqS2cykYlIwwA9KHOtxc2y29s4jlHDOw8sdwK96hqaxTNBZRNdzsMOwH0KfUmoNH03UDqTz6ndrlxjZGMAL6UU/sBe0qCO3gC3FxJLIpBLuxOf08vaiq7I8lSzlsDyqj8pBaFS03GSCvtmpjNsbagGAA5Ygnsam9Zj7KZY4WcRnDc7T5VXXUL1o5mWJGKNt2YP/AK86syvI0JYspIjYAk4BOari5ctefLqmCyBQDk7uB/nRWGJLbVTbo0WoW0kbg4+hcrXNLZ3FxEFDRbgT9QAxVuOZ9wYRctHlsn0PrVK5YiVgYGkO4YBOfvijf4FnS6YyzJJbzS8tnKnj8/WiPzKwRZkYqEHJIxmgd9cmRre20+cwHeC4POB3NS3N9YTL4bMzmPjfu7+v5e9FRdmTorazqU72z+Nc+EhP4UH4h3x71jWv9YX+k9SRtAiGyRg3hBfxjz5+9aRrd3cS/R4KqiIRFk/h/Lz486SNU0a217NusTo0KZWQDAz5k/wqyRNyXrTXul746tpFtdAcSBWBwOBjNAtW0Nr6/c3eZnRyQduQa99BQT6bo8duyDDRrs5x7Aj9KZdWkFtYpvcCdzgEH8VJJtcHWowH4kWi2WuQQKThbUY9Pxv2rqufFhTH1Daqd275Jc+md79q6mVlopULctvFeadbGDHjRxKNqKWJPvirUFlqssCSBSLeJsGIjge+3uTTb03Ei6NamLbGphQsEUZY45JNErbT7OK9kl3zxs+C25e32p20zmlBuQuy9OJe2qgvJ+IOwP7wHf7UzaVaWbafHFBdL4Sn6QyA1bh021kdzBiT1zIRn8qksdFkszK0Voixkl9oXd9VLaGjGiYWLhiPDQKByxb29BVHV9Ag1WArsikcKUBlX/CiazPIDGyvHyPoRSCaupaCSNZCJWHo64PFK5NDUKOh6YNIsxHhlCNsYlCCPXBFMVjcWhziSQup9SQPvxRVbPS5EzLbANjnJIH3qFdHhR2ltJi8ZA+lVztH3NBzT6ZQaWFgojlGijyo4Lk8ihOv6pbafbr4900aHIbeAvFFm0V0QSeG5A5L+LwfypC+KFk1zos9wo3iBQMs2cEny9TQjV4HQx0Dq1rcXd5LbzNJDHhEZkOWHtj3rQ4JkuIWe3XfMinA24yfLvWRfBqGVdLLs++RZmXwXJQxjz5862awkBQqo5HetPJBgumQ6h0jrEvW9vqYWK0hj/aNIsYQk55+nJp0k1m+tbofLjx4G7ySRkbRjGBijerpJuml27yFAjQ4II8//XtWO/ETrIWccun2rSx3u7hdu3wQe/PnmjF+nQPLTNI0zUYtRvQuQVQb2k9M9xXnVdRF9P8AI2krLBn9rIoJ4HkP86zPoS31T+j2up9QmAmT6YcgbxnsSa0OwuVtoQvhCAIozLG28D3IrOKuxbsY7C0s7WNIoolDMpYcZz9/eo55Gnk2REjaOFRfq9waEajrsNpaCe9uobaMOSkztgMCPL2NQ6RqNzeXa3WdkrxBhEwP1j1pPD6wjG6wmz3ylIwvcuKr3ZmvolNiviIUKMXTGf18qux2IkdJr6XxSOVQcKPy86sTtL4DmIKACc59PWl4MombdTWnV9tADZy2srMSFtgnby75oLp8HxM+cktjZ2KIzhmZgCuV8uDmtKubO5uLuKYXaADhVYe9XrO3nS5lYyRNubLHGP0qnvBUKujar1AkRj1W3jWbIBCnK89vemR2n2J+yt5PqBbaxBBPNEXCsHE8QxuA3KM5qN4dm7wm3Ehi3qT7UjkvpG8tGR9SdRX+iayZdQtgdOnbmRB9SLVqx1G3v7SKe2YBHA2hWycD196Na5osmvAWF3ArRt+Wwebk/wCApb0/pqPpydzFvls5m2gcsUPlz7+dWTRKVh5JbWaURzO8hPck9/ahOoavaWvUFrbwIQJCQSWCK4Huf0qbUFYRIsMDAdlijOCR96Q+rtKvzPYXFpaySyJJhooWLsrZyAcZwaYyVujetLtp4NKhOxGk3b8d+5Jxn2qC6me6lVRE0wVSVl8lP8an6X+Zl0mKSdWg3jPhnlh9zRFIF8KSJgCOeFPI/wDOoOVMrWH53+JVz4muW4DZ2WoXv2+tz/Gur38UtOa06lVG/fgDDJwfxuP4V1VTVFo8GLoy2Emi2zRs27wlwQgOOKY4dDmvJFkWUgKpDM5xn/s0vdB2qtYQvbOUZoUJw/Gdo705rvaJU4Vhy758qWc2nRNRtlOG0+SkKXMniOfwLEPxH+FEYUukJmn8UAL/AFceBx/GqsupQxSYtIFmmxgHPc1N4LyxM17MUL4YqDhf7am3Y6VcIpNct0Rjbw3sgHdtgPPpVC66jSeB3Q3LIoyQODn05os13anaAudrFmLD07UP1K6tbud4IbCIOTuZzgg+1OqYrszLVfiDcw3Di1tZDDkqrTEjJ8+1Hejuu9VmhVriJjD42GZeNqgdvU80Ym0a1uraVLizULGjMNwBBJPBFWeldGhW+LBVKJgvHtGCSMfrTtRrSbk/oaoOstNa0UyOPEf/AFbqRj+yg/UUtnr1jbx2EgZTcDcDwMjnkGvGumOSQ2sCEBTjI7Csu6rl1Tp68ins7pQmcFFO8Z780sILqHbfDbtI09bK0bYFI7kBSCCe/wB6ZLCMRWwO3Bbk1l/w+6yh17TvCvSUmXbFtLD8yPatNvLqKysfELDHCrk96nJNS0aGYD+obiF9Pngd8My8KMZA9ax286Rudd6lW+vGUxrhjGowQo9c5otf9YW03UEtrcQySNGrs/h8hvMZwO1NWgo89mki48WXmbPGfMAe1UivKtiTlbogsoLdEwoCuD/VzLwT7GoZtXXTlMbKImz+Acn7UyBEP1MYjKmSQ2Pq9v8A3qs9ja3Mxnnj8N1IyhXac+Q+1BSX2LVCNLoN91Bq0Goa+6pZxHNrYL9Sqvkx/wASKeo86dEI0KGVE3R9sfl7VaeBowPEZUu87gM/Sw9vb2oVqssfyrGJPElXhAnf3oe/ToH2XJ+oIrN/EupoYjjcBI+APWvNjqt31BG501z8tuBEzxldwzyBny96TNK6Qv8AVNUh1DXpTLHG+Io2GFT07dz96022LfKZgjw8Z2sM+nehLzEMW2e5bUxQsxiEzH6iP4CpEFuLlE4RwoIQHGfyoZquv2mmXEUWoX9vb+IwP1SY+49uOe9LZ696WTVHiOrQpJBKQ8kgJDoOcBgOcnFBRf0Nn0aCkQRmZGJz5Z4GKEa7M0TbIfpkYbWYHBIPZR7k0Kj6mt0RZLC7hulcqx8KQPuYnc2Pt2q503fy60s1xfqm4SEQIB2T1+9OoroXJVSJYFnaL5eFF8V/65wfpUf7I9a6a08ZTbLGGA48RlyB9hVt1YS7diLHnCoh8h3LEcVYnRnhKRSBf+qccfepy6BKxSvdJhRN0srEryYoeGb7nyqLpvp5xGWlPgRFiyKHOQPTPn96Y4YSrMkKsuOSQuB+vnUMRZECLcKzgEKPDzW9OhKCNuVS1URbgsbYG8/lULSJ/SUsb+W0tj7VHCWW1lcvvJbGGbgHNfLCQT6lqbRqrOjKgPuF9aBVajFfjHNFL1ZG0Lhl+VX8JPB3vXV4+L1u1v1NbpJgP8mpYA558R66rLhWN0HugYreDRYbuUpEBEu5iceVMKM2rSeHbJstv35G4L0g9CyzX1rFHcgiCIABSOOB3960CGNTtRZ9iY4c8AUs1tsne0R3d3aaUjeE8cKRgs8pAyB+dIeqfERTcSW1jHLfTEFI5SQF3HsQKaNZtLaciDUB45ydgQcN/wBb1FL0kGl2ytbXEEEMDMDkoAM9jmmjFdYPdLCbprUdT1CKS71CCGSXziEZBC+uPypourpldJPlJVDIAnKgdvQUC0C4sjcQyIVCb9uFHdT5UWnaSSRFz4eCVVWPYZpnVk0/0uxTxTtIJUJj8QYDAgYAH61Y09WkeeS1/ZRtgnb7CoLX5kIn7IPG8h+lW8h51P8AMRKNkKqssjEuTxgGksZCzqWpTRSBcLI784XsAfM+lDrmxiu7eZBGjySKBKSMEA+Q/wA69dZxGFDcaSjeOWw4J+h8Dy96GdJX7zhzPDtw2GkmfnefICqqqwl/SxRhSbp3qJJbctJHBJ9R2nBHn9623TeqE1fpcTxTmQxMyFFj+rI7DB9qHxdM2l+0CXqxF3JZljJ4X3po0fozRtL065WwtixuXXeGOf0pJOP2PGUmzKeldJ1G46oa6v7V1a6YtuWQKEUHkMBx6cVtMM0ez6EIkVQudgIA/Khul2fyepXk8Fv4Nuh8NU2grkd6NRJG2Ha1iw2OYTz+lTnJPgVF3bIpLS3LI0Eqqc5YMoIb/Kpo1S53fMgKi8LIh7HzqyIY43d43QnbyH558q8Pan5BiAyOwywXtmpjuLKt9YfNRBJSBHHgrMp5FRaalqZ3t33PIRkv+64ojZwyw2YieT6gcBx5j1odrAhg2zCZISvmwO0epopviF85Ze8ApC8JA8LGxHQk/YkeoqG3026jlnL3LbZsfSq48sHJ96E9Ja4b62UxEtFLK3hEA425700SulrBgyheM5Y0aroYpMDXPTmlzQxJND4wiJBRRncPQ5oRd/Dbpy8u1uDpEceSCxDbduPQDijM904VWWYQWqndnu0gHepNL1jSr1We3vI18LIZZJAD9yCaZWuG+IHl+H+kJIX0tEspOdzhfqGfMGjNho72EKhp5GVECbY+C+PM0TUyvGJIJo54yMjjv9iK+JKn1MQwbsy47n2FF+q0bxFOz0UEqAtHgdwpOTn3qGMNtLTqTjlQF5/SrJZFj3lginzbih0t/aBnUztI/fbGCxH6UjNLD1JIHnfHA24ww7VRsthkdFeM4c8oMD7VaEwGX8B42btuXBx7Cqksw+ZdFZBk5JZO1KTfS3bxsqypICFLZGRihWhuV1W9VAoUXbkjHI4GK9i5t/m5IpMNIw7ysTnPp6UAN6NK1W8m3YUXP4VkODlR608YtmvBJ+OUQHWEDAj67FG/vuP4V1Q/GC7F/wBQ2Nwg+ltPTGT/APckrqqlhdSwt9GokVrbQL3eFHZs+oHFHrnUGWd7aOP8K5DY70q9H3Es2nI8UKsqRqhbfyuODTRK/wAxEots5xjd3OP4Usq9EX1gbW9Rmu7JrWzjY3A7zk4x6UHt+m5L+NbjVbhvFRvqic8EenH8KcVWJV8GOItPLwFPf8z6UQs9NitgpkDPfjIQYyMeh9qdtJCNWxZs9Ee1iEUUgSJCJIxsKkc8HdyTilTV5erW1QzG6EkSsdjblCAZ7EcVp2pQahKscaeEsvH0L/s98ZqFdPufBkjuY43kYFmCgY3Zzjmtf6Ml54BtK1e6htrdtTuUjuJFAEe4BBxR1MlPHbJLA4cgYX3Ipa6s0SDWIpJIGMc6E+Hbg5BI8z7UsaJq+t2+oS6fezbIxgOmwHaP+jWSvgOLTSpEjlj2q2QfLH4veoJunLSW4S8IjicEEgKBk+uPX3qbRhDdIDHeYYDbggZ/SmN7WJLYKYlmJIPJ/tpJyp4ZR9EvTECLNM0YGxkwo98eVXIHddGadZCZI+4B7Y45qDThJ8xvUKYxyV9vKpLa9s01GbTrqeMNcKZYoiDkr5/21Ju2XiqQvR6jd6e8KRyZtrhy0jYzsfz/AFpqsjKQWicAZJ/DnNL1te2kIurVYjLCCwXAIq1ot/qDwNGGRI0xjecsRWaEUqejFbySSxnxkVmJwMpUl4+xNozgIfpUfpQ3RzcyI63E2SGIAQ4Aq3ft4NvJ4qylQB9fGP8AGhQylaJNwVWdY2QxrtXe1JXxEiW/sobK0lk+ZnIV2RwwCDvnmm1rm4YKkCxOhX6jID39KqLZwvc+Pfx2542x+Cp45orHYkpJlfQ7a06c0HxfDEZjj/B2z6cUr6x15Y3FjJdR3g3Kv9UOVzRv4o2882gpBZM6STPsBVgvl/bWA9STanp0Q0u4BSEdj4e0t+dVhG3ottfFFzqTr7UNTlIt3MIB/Ehxn7Co+kb/AEWfWbeLWNKluhKgjOyU7nkzw3fjNLdlDASs12/7EOFZVI3H1rSNP666U05bVrXRZGltnGDJjJXBz+ecVV/4M0liRqujRt0nokbJBHa6eJNzRGSSZ1Un1PA757U5QSw3MSTQsrowyrDzFfmHXPiH1Lrc0pjcmyYkJB4YIQflWxfCG+v7/p+GW/nMh2bcbQNuD6D2papaFOsHdXWWWSGVQSOQpHdfWs413WruPqSGxtJ7dQXbIgkO4e7elaW6qHDcbgvesf6osxfde2y3gRU3M+0T4Pt2/jSYgf04OkUN7Ixle5k2lRgqQ/H68V9laOOPcIzInIXcPxN65BqsthDDHgoxJ43NJvx9hmp30uKFgwlSRSM7CMfl3pcYhW8e/ikDfJJIoUFhEQx/zpJ611drf55roPHloykcibSTjyJp6ukBmZbdYlGOVBOR6dqw/wCKb3rdQFZzMU2gDdnBNUitCleEvWGpDU5tNuf2YBsVAVSDt/aPwfeupaa5aW2tFZseHFsACdhuY9/PvXU5VRpF7pC2uri4mFvLsC8suT/CtK0Y6hBCROEmzyVA2Mo9s96HdGaXb2+nQTwxKHljVmfzORmm6WAuIUuIl+obgcZ/tqc2r0nJW2fbKxSSI3AeUXbnCRsgUCj+mWskcRFwD43cvg8faqFlK1pKS+wx4wmSSc1713qJNM0mS4lBO0FiMgGp9Y6igVrPVFl067vfzRoefDULl2/Ksl1T4j63fBwHWPLllYckD0oB1Fq02tavcXszswdjsDfur5ChuPPNXjBdY1JDj011nPb3Qi1SX/k0h+uRUyw9BjPbNaGvTcF74d7A2AUDFlYdjzWFA1vvwqt4tS6StXe7lSRC0bA4xhTwBRnisnOCZ66ejFpetH4Kgnt4j4zTe8l5EhlitY5Pp+kIwNUeoNIhgaF4XcHIOdtS2SJ4RjFwHORkEEVzyaegVxwuWdwzXGydVikC8ps4x+tVdb0O21DVNNv7VNtzbs53h2XuPQHGK+X+oQ2N4qysVAXad44K/ejGnXCTJZyQuuJXPPfK47UpRO1QgLqslj1I2mXrgG4UyQysdo7/AFLz3NWreO5ttRluQm6EgEYyR2/IUO+J+m3sU1vc2qRNNbXYkUiP6iv3z29qN2c1zLMsdwMROoPMRYf5VRP7JNUH9EvJZ3IUR+G6iQAsADn9aqdS3txbwywxLatM/wC4BuI574B4x70NEa6VeRAiV7aQYUIpAU57UavY7t42j0+KOD6D9b8sAaXLs15QD0a5u7nWL+0uIkWSAIVKMQcMPxYFNumyNDEtuXZ5N37zbjist097mH4gzifxG8ezORHMxJKkYzT1pnzEM8j+CUAPBY4H25ppxQA9rNimoRRmcHYh75HHPfHrWc/GHpK3l0OK5hkuJr1G/ZoWByPOtQYG80/AUBj5HkAih2q6Y+r6cqJtWTGGzxj1xSxk0UaV2fkmSyuYpvBkiKyf7J700W/QN81ks1zMsErj6Y28j6GtR1TpK36V0lrplNzL4u9nlRW8+2PaqVlqGpa5byXslosLk/smwqgjy4qym2Tl/SXBP0fS9R0BJrcwSTSSjafDhJP2BNbX0Va/0Hog+ZXw1OGBZhyTSHpOtxaffPc9RSrCsePDBz9RHlRvXOp9N1hbeVbknTpZFhhjWN1cyk98Y7UrtsWHbNIEyzW7SQfWSOAD3NZ1PY3U3UzXZt2V41CrKi9ucnPAzWgaXElvYRKudqoO/eoLiBJEPCoXOSc80rlRWSckgRAsuVk3ozluQ0bKRXi+xNNIhRNxOA7OQD65q7JI8EyhyxROQRzxQ+4ulmLeGGZt+M4z70ibEIXtpEkZykLRFeOAQKWYun11Dqqe+mtCqQR4XPKAle/PGaZ5b65hDJHE2CAAxUDHvQrUb660y1urnxmdGcb1JXsBzTxvhjGurLFrbVSNjKrqXUeWN7Dj24rqN/ESXxdR059pAaxUgdv9ZJXVWi0aoYNFkuE6ftGigE3h2yHG7HG0UyWk9pctb/W+XQFlHday/S9Qu/6LSC1jlkTYqN4chznHbHYCnG0mN1p6wQxBJNuDsyB+bd6nNaJ6+THMCJAYo3YnjI9Ko9T6LDrWg3Vsio0rr9B2gEH70jWGuTaHrbWepqbaFwPDk3s6bs+ZPatS0+6ivbYTQlDxyVwRmlacR07Z+VriF7eaSGVdskbFWHoRXhcYIOa2jrv4cDU735/TdsMkhJmUDhj6/equifCqDwSb2djOy8CRcInPfjv9qt/1VGbozXRendU1u4ji06zll3tjft+kepJr9AdOdPQ6H0zaafclGlB+p0GAW8/fNXekembTprTflbFzcSMzNJOBhefL29KsX2rW098gESusI2+GzbWB+3mPepTm5YgK5ayS6toBwkbs4TJIJBH2zVFJxDbshjkkZj2cfxqJitz4pjmeDxSQisxZftUTk2UHh3sSGRBxskLqR6jzpKZpUIvWWsXNrqUI2SursB4U/wCE+1aX0fOW0S18SFYpY2yfBG5Vz5VmmtRjVrqQSq0kgYeG/IWMA+XrWm9PW5s9ChjaRwRt/wBYTmmmqokv/Ze6hhtLyCKeNfmMOVITnt3zUdtbGCMF0UN5BU5HpnNH47KIWhiCqoc7zs4ye+aH3NvG8sa7hv8APLUhZxsE69Z/NaeZGkeRoSXUfhUDzGBXuC6uZbOMQq2GADy8Mv2FWbnToRGWuJjOoyNhP0D8h3qjoUzIr2RQW8cRLJvUDv2wPMUdom00wVdWRh1yC4ihdXYbd4OGZT/gMjinKGEQqqBdztxluQp9SfWhj3qSyOYnB2Nhj55+/rVmzubmJRCziR2Y7mI/BnkD3rSlZo1ehG0laFmSV8pnCsa+snyMjTLvaF/xKOcH1qRhuhCxqsqk8jtj1r6kzBCJYGUA48jWRXAP1Npll1JolxBn9oyHY4OCprDdH03q7p7V2trCyivyfInco54PJGDW/wB2lpbxTMVLcFjHH+9QuK8tbG+VobGUeKNpeTC8j39KZN/gkugWz6Y1PXFi/wBIo4IbY4me2RAR4nufT2FNtpomnWaJ4UKBYzlcgcGo7PUDqk7pGxWOM90PDH7+dXhMJW/ZEGNfMHuaVsMYRJZAzRhV43HHPpVe9i3sHQooQYz5/aoZrqTJxlCRheM/eo/msBYJyN7nhgfxD86UZtcKE7iKIvKMu58hz+lV1iDIhMbszDcMriiWo28cjbo42ebbtXDZGftUSG3hd8K+5F+rGBj25rEnGmC5oJPAZj4y/VwBnHf1pG+JipDpEvh3EglxwBJuySa0ma6gfw0wGyRg7uf0qvqFnaXkyb7TcRkZ2gYOO9Ug6ZnGjBepZpJk0iSbesh09NwZs/vvXUY+Jum/Ia1aRqx2tZhwNoG3MknHH2rqqmUisB2lW2rm2tJreaJ0wNkIUAHjz8yab4pryzminIHh42zFFACH+NeOm4oLfQ7aURhpGt1ZmyMDj18qmOp28sRWXeig7UZhwD7DzpJPSbVM8axpFp1ZD9bNEI+VIP1A/n3op0dbPo2lixvTvkhyV9SvlihVsZElH7RyhPL7f7aLwXUTXGEmWZkGA7qRxjtn0rS4ZPRngkZoHkViFxnDHFQ37RENm4wwUHahJJ9qGX+pWMGmO03hEldo586GQ6jJPBJNYw+E6Lw5bHHtSUysmkXtf6yTRbPwrmPwYHTCoFy8p7DFKfT19qOq75rzIjC4j3JgxDPHP+dWk6Isr+9W71O6IcsXbkkY8qbrdbd/BtNJiI2Da1wOAR6YPentR4Tcm8QHii1CBi1u6SRYxtZsHPqDjBpG6x6s1OC9bTLQCIjG5lO4nPl7Vq+pQWkNodzyJOv4gowKzK90t5NaGsLLNcGU7QAoyvl5eVNB3oH8ejd0vp6S6IHYjxyu/cCTnA4xn3p70sqywxEfR4fIx9qzV+o7bR7CLTpFeO6lbJLsMYJ9fXntTjo1wyfKIoxNvwSTwwzU5JvTQddG7SrneHtpGBkhO3K9iPKvOpQRvbyRBhGSMk8ZH2qtetJBKs8LDAYAhfPPerd1bG8CzQy7GAwQFBBpC30JFw+oLerCbhhn8Evn/u0F6pcWqR30M/iXMJAkhjDbpYvMY9addT0iKW3LyySyOg5G4Ak/aoLTR7Ur81Fjkctt5/WnUqItSYrdOdRWOq26rpNuvjBvrR+CuO7MT5+1O+m3Vvbkq8qrL+8GbsTSH/Qw0PqO7e1jAsNRYFWIz4cgHOR5A0xW/Tkd9AXjlYTcNGyseD7/AH9K0vLAsY220wnjAizEc4Br1fXsdvEUkYs+M/gJoX/SK2SC3voUgdEGGB+k8etRS3Nt4Ia1lSRpcZGcnFJX4VcsAut9QPJKY9GANz4ZzvGAeO/rSlY9L9Sajdxy6pqjNHC2WgwQvryc81oklnAZ2ZQCVYZ4AAooIIg7Syk7GAyvkeKb3SpEabZR0axEVksFgrQoDl/q+lvtV6VvCjEVqxMYyH4/jXrx0kU+EpSEDAYHBaqlxd/LsIYSAvv+/wD5UnWVVJHXEqy5ZdyrH9IYHkVRju3cs8rGUngZUcV9e5SdCIy6qoyxHJ79wKpzBpJwY/qXgRjOM++KJNuwjaXojjZ5IHXYTsD8DPqPOoZnWaKMSyKs27JAPNRXpMywwpvMY+tgVHOKgsrtZZJLjawIO1cj9KxixBGrzxuxDbOQSOP1q9LKYpPECkgjgZ8zXm3hRCGaQ/tDnA7flXvU7q3KqPEwqjlyDgfeitYTH/i/cGbqO0bZtAsVAH/5JK6qHxP1GC46hiC3MbmG2EbbG3AHe5x+hH611WSLxugRBra22lFrLPjpEiuhJxgDBJFQ6b1RE7sNTh3LnKlWPB9qe9K0Ox1jpyzivok3C3jKsqnd+H1pM1noHVLW7Z7W1kntWb6SnBUe+aKUbJVT0adL1CG5uPDtbguqruKE7c/nTBHb+LD40sbRk88cik7pfxbNRY6ppbDyjm4GfIZ960CzSB/2ds0kXh4BEg4P2/zqcu4CMbEnqXok3aPcR3sgmLZ2t+H9M11lpWvWunxos8DIEH0lyCPI80/SIZHVJdjjPl50B1SYWscjrbMwXgqD3rKbNOOYVbORraQi9kyUIXYH3DHqKYLC5eG3UxtsHJVyO4rN7rWBDI0zeCsTPggNkg4zk0e0XX9LmjDT6hEWiYEIW4I9AtM94In+Dte2w1KKK4tSSykMxJO0n096VOo45tGBv0RElQb9ocqsn5CmzTNQe7hUadhlBODjGP8AKvVzptpcsHvbpJHU4MSDeefWkTplWrVmY9EaZqet65Lrd2U8PcymOU5474Fa/pheTVIXSEfKQxHBJzh/P8qo3s1joen+JAGWKMZfCeVV9B6k0rXYJH06UkKSHQfSST6itJt6BRrWN8bmQv8AtIzn8PlgelfLGYWp8NWLxMfpY+R9KF280iop2BVHG3gkn2qc3GCESAg+x/CaQoGLqCM/tAic8kn1peE0VrfSRT5RZORnIAzRmyvEMTC5YRqPpYO3Y1HqFpBcxmO4CtB3Vt3IoGKN1bwWtuzfS8L5LfVkn7V4splRgkIKk/UFHb/3oLNLNol/8tcljZyj9k7fVge58qYIdhZZFdWVgHycdvb2oi0m8POoF79hERtc/wC1yB/51UfToYwsbKAwIORwR9jU0rrdKbncBJGdq49PeopXkLFXYhV/EufOjYril0rfIqyXEq3EgXeB9THgjzolEQyxmNZ7uUjhm4UVUSQoZ/D2P9ZxnJ8qim1CcwweNcAIpwyRDBx961MVYW5JJ1nYSoA4AGxTgIar3pMyHbuCk/USB39ftXXDC4AlhDgDIds/21RUygukhEgA/ETyftWMRweI4dGfY8Q5bIG4VLHI0R8fG4ngL2JH+0BXzw0lQFo9qqcwk8GQ+lQeLNDI00jKXJ+kZ/APQe1M/kKEsbmASQMr8yOM5/8AevaorTYIHgqCwZR+I+tBZrox/wDNSNzcylTwvrVaDqGK7vv6JsoXLxENOw4wp963hjesHZTE8SyNCnHEeRyF9ar3CsFLwABjheONor1GhMYaZQEH+FVbt2bMswMcIziNcBnpVFj0qMW+Jek29h1GFjiAMsAldsn62LMMn9BXVd+KjiXXrRxkZsl4buPreuqyuiqToaulf/gVhICAwt4xkngfSKYoZY2ZvFQ3Bxx5LS30ZBLPpFm9wAkQhQRgef0jk0xzrCu1Fdyf3hzwKEkrA9JGt4WhZvk4iT5YwM1Tg0u2eXxIpZraZhyu/wCnNXIbWMkFWZVI77j/AIV0lkVcvDdMrr2CnNToVIG3ul6ocvZ3YZgeCwzWc9T6N1us0rKJpbdyeLY8fpWvJJdJjfKTt74QVPLegoPDLEgZORiipV9Go/NVn0/q1/ceElpMGydxkUjH3p46b+HbRQx3epLIZvE+hFXK8evqK2NJUMfiJAjPnCsyjNQLdzNdqHjwqj6ad/1Yri2R2Fm81oluW8BFGP2eVJr1bWVpp9wwQMS4/G5HBq1LcY8z6EAUJvZEkdjNvZCOAvYH7VLWMlSItbC3UcsEkuCwwQo3k/5Vk3TyTdN9bm3uImMNzuQEkdjyDk8cYrVjeoVCxwtjABJ8zQfVtP8A6RnjxGC6EEBB2H8arFutEkxmspfoDSSJAMdsqSf07V9n1KVI/DtfE3L5qeTUNrbmJ+Yppm4HC9v8KIrIoKeKFQknaGBz/ZU6rpop0Q6c1277pIVaKYYmUfib3+9GLi6trWOPxZVW1/CFI5BHlVJLshgVLIG45AXjz7mqd5br8wSqpNCwz4YYEg+oFCMbYbcSSWYTPKJY3aGRuSTyfQD2oSI9Q0+7Bt83FpLnEGRuQffz+1V7jWV0uVbK6Xaoz4UhPBzU1pfz3UscNq4V25MgOQfSn8NCOQUt7y3uo1hhcRsp3zIw2kflUMt1DNPsWReD3fjNW20iG8lMsrN8yoA8cLyf/Kqv9Cyz3YMqQ3IQ4DMu04/LvSqrGabR5heH51v2kaqx52uM1OBE6FgPEGexb/Kqmo6Xbaeru9nECTjhRnNfLW3lWZDHGYi4wduMUWlViV+hSYMsaAjahGCqjvQkSHcI2YMyE4ULjt2zReYGJVVo5XJb8bkkA1VmEVkSxUSSODuC84/OsuDPpB8ntma7uZZH8QfRGncH2FD76Rd6ETo8zkgAAhk+4ogb4pIjRkPM524AIA+9Rag1tYuZYVD3xGcxr29qMe6KZf1trt9Hd/0XpavDNKMyyRkjd7DPanD4Z9Lrpdq99ftvmmIKsx7+x9696VpMmoypqOpwql94jMrP5c8DFM8l5b2CblbeWUkt2VKMneI2vC/d3EdtGqsFVSfpGaHzXiTRAzbRIhwBjj/s0KudbRg/zISSNgQu0Zz6MPalePqywt9aS2UvdyMQoVPwofQ0VAb1SAfxSkJ6gt1dVQraKNo/67n+NdXz4mXJutbtJWiVCbNcgD/pvXUxaLwj0nr3U9P0+C1gtbEpFGqKWV84Ax5PVxPiRq+G/wCSWBzj92T+eurqD6Oeh8SdWJBay08+22X+evrfErV8hlstPUj0WX+eurqAKJD8T9YIGbHTc477Jf56jb4lattAFjpw+ySfz11dS0aj0vxO1kR7fk9OIPqkn89fD8TNYwcWWnDPc7JP566upkjUeB8StYWLwxaaftHb6JP56qy/ELVpWUyW1icdhsf+eurqyRmj6fiBqaKVSy08Ase0b8f36+j4h6sCCtrYpgfurIM/366uooWkSL8RtY8QubezLEekv89Tt8TNYkUI9np7KDnlZf566uoNaNSIJ/iLqs2PEstPYAjgpIf/AN6vWXxQ1a2V1i03Svq7kxy5/wDErq6shEtA2sdcX+rJsu7KwIByu1HBX7fXU+jdfalptiIYbHT5MD+slSQt/wB+urqaXBWlYUg+KetQoAtjppwO7LKf/wClen+KWssDjT9MQnksiyg/+JXV1TpFaIrr4oaxNGFk0/TDjByUlJ4+8lfG+KestIjDT9LUjH4Y5Bn+/XV1akCkSD4r64sRjWy00A9zslz/AOJVST4lasgIisNMQEfuxyfxeurq1IEkqAdx13rSXiPC0EWP3UQkH9STRSD4i6u0iSy21jI6jjckn8Hrq6qk6Vkmo/ErWbmVJDa2EZHBEaSYb75c0l3mvapfXxurq9mkYkfQWITHpj0rq6tEdJByHqq8FsI/lrUlQAr4fcB6fioVbagLe6+YS0tzJuJy288/71dXUZcJSSo+65rNxqlxDLcRxK0cIjGwNyMk5OSeea6urqUtFKj/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7" name="AutoShape 11" descr="data:image/jpeg;base64,/9j/4AAQSkZJRgABAQAAAQABAAD/2wCEAAkGBhQSEBUUEhMWFRUUFhcVFBUVFxcXGBUVGBQYGhgXFRUXGyYfGBkjGRkXHy8gIycpLCwsGx8xNTAqNSYrLCkBCQoKDgwOGg8PGikkHyQqLCwsNC4sKSktLCwpLCwsLCkqLCwtLCwpLC0sKSwsLCwsLCwsLCwsKSwsKSwtLCwsKf/AABEIAMABBgMBIgACEQEDEQH/xAAcAAEAAgMBAQEAAAAAAAAAAAAABQYDBAcBAgj/xABLEAACAQIEAwQFBgkKBgMBAAABAhEAAwQSITEFIkEGE1FhMnGBkaEUI0JSscEHFSQzVHKSstQlU2JzgpOj0dLwNEOUorPTwuHxFv/EABoBAQACAwEAAAAAAAAAAAAAAAAEBQIDBgH/xAAzEQACAQMCAggFBAIDAAAAAAAAAQIDBBEhMRJBBRMiUWFxgbEykcHR8CNCoeE0UhQkM//aAAwDAQACEQMRAD8A7jSlKAUpSgFKVrYniNu3o7gHw3PuGtYykorMng9Sb0Rs0rRTjVo/SPtVh8SK3EuAiQZB6jUVjCpCfwtM9cXHdH1Ste7j7a+lcRfWyj7TWs3aPDAx8osz4C4hPuBmthiSNKjB2hsn0e8b9Wzeb4hIp+PAfRs32P8AVMvxuZRQEnSo0cTunbC3f7T2AP8AtusfhT5ViTtYtj9e+R+7aagJKlRk4s/zCe25d+5K1uH8UvNdIIF21JQ3baFFW4JkAM7F1EFSw2aBrzZQJytTi2N7mxduxm7u29zLMZsiFomDExvBr7xOOS2JZgPbqfUKq3aTtSr2btm2ktct3EXMwUsWQgQvUa+NaalxTpvEmbIUpz+FE38oxf8AMYf/AKm5/C178oxn8xh/+pufwtR6drjOtkx5Hp5Arr76lsDxq3dMKSG3ysIb3VhTu6NR4jI9lRnHVow/KMZ/MYf/AKm5/C18YnEYju5ZFTnUMbLNfYW9ZZVa0smYEZW0JPSKl5pUk1FX/GuMAjuS2USOQzcEPAbUBWPJIExrMTAzLxbFkCLABKk8yvpCyCdfpGRkmVjWZFSycVsmIuLrqJMTzFevmCPZWVsdaG9xBpm1ZfRga77QRr5igM1syBIjQaeFfVaq8StTHeJ0HpDckgCfGQdN6+hj7ZUMHUqTlBBBBbwkUBsUrWPE7UT3tuIBnOsQTAO/Ug18Jxmydr1s6kekJkEgiJndWHsNAblKxYXFLcUMjBgeorLQClKUApSlAKUpQClKUBocdxxs4e5cG6rpHiSBOvhM1yvtF2w7nDu9tT3mnM+skmCSQd9Z9ldO7T25wd4f0J9xB+6uJ9uLMYVj5j94eP3eVUPSLzc04Pb+y2sIxcG3ufPDu3OJUB2ctnyzKKUQNe7sMAGBMHNofD2i64K3ZbEWHNs3WZwlw3wrhluQPRIyoVYKRlUDcfSrlvBkzWMQD/NIAPE96Dp8ffXSODYFPmmUdUdYZz1BES1a601Rqw4NNcMk1qcWpZ2xp8jptrhNlfRs2x6kUfYK2gsbVjwp5F9QrLXRFAR3HuKfJ7DXAAYKLzNlUZ7ipmdoOVFzZmMaAGoQdvkBCm3nchI7m5bZHZ7iIuRnKkoS685ULuJkVO8es3Hwt5bJi61pxbIIEOUOXU7axrVdWxxIkAsighBmiySq98kyMsG6LecmOTaBNAej8JdiELW7ihlL6m1IUIHGguc0oynlnLPNEGvvDfhDt3Mgt2ml2tKQ72lK95fWyTlzFmCk7gZSdJBrP2aweL764+NW1+btpbKBZ9Gbgkaxm3B67aVtXbjYi49q3C2FhXuqYZiCc1m3poQd3B5dQIaSoGS/ebEMbaEraUlbtwEgsw0a1aI2jZnG3ojmkpCcb4/obGG+bW2AucLCkAbW4+gNjHh4b5uM8UGUWcOQltYVmUDLlGmRY9FfMVAqrWwzNLCQQIllGnvjcHeJB2qkvb3P6dN+bLG2t/3TNpcGxZWZ2PKAddCSdC06QBoPAmYrV4thMSLc2VR2Z+YcqMtvwQvoxn6RJ8hWbhHEyBlcZgpIBBggTtPUVtveGacxCfU7sSDJ1DBvPaKroTi9c/Mm6xexA4bs/cCPcxFq1duOylc6o3djKqnvLuWCoiYAPXxNZ7vZjDswbuba5eae7UeuY3UefsrNxPtAEHIk+bf5DX41A2eL3LzAO2gMhQIE/efMzXlS4y21/B7Ck8HS+Gdn8Lcs23OEsAsisfmbXUfq1J4LhVmzPdWrdvNGbIipMTE5QJiTVW4B2pCxZcMAo0aDlI1+l/v1VbcPilcSDXR29xCpFYepTVaUoSeUUjiKYAKM3fKCGMoFm4vzjhiIk5sz5SR06dci4bBG8tsC6XLZCpIABFwg5hqJTPkj6pWJgGra3B7JMmzaJkmSibnc7bmvscMtZ8/dW88zmyLmmZnNEzUo0kNc7C2GnmuCWDQGUARJAC5YABM6DfXcmdh+ylru+7EhSwY69PkwwxAiIm18dfKpsUoCBbsbZLl2LsxkmSsFimUtlCwCVA2AGm2847nYiwRGa4ObNoy6wZAPLrB26766mrFSgNPhfDhZQqCTJnXwChVH7Kr6zJ0mK3KUoBSlKAUpSgFKUoBSlKA0OPj8lvf1bfZXGO36fkT+tfH6w/3rXaOOf8Nd/Ub7K49+EC3+QXD4FfdnAPSqHpD/ACqX5zLaxfYfmVPhrZO7WCcyI0Abyw0M7AQT7a6Z2ZT5q0Oqnu9RB5LmTb1LXOcOZxCj6tqyP8K39810zgKwzrvFxGHqdEPX+kG+NYXclUqxaX+r9kS6keGkl4P3f0Oh4T0F9QrNVN41xXF2Lha0pe0mHL5cq5A4t3SCxjM0sLawGU67MJK5E41xBiFGGUSF52RoAN4L3jL3unISxtTIicx2roTni3V5VBPbXG5ynye2HAsA2yGkXLwRQM+eDDuWIgEJbfferBieJd9d+T27kDMy3XQnMuVQe7Uj0GaH5ztkcDmHKBsYi+19jatMVtqSt66uhJG9q031ujOPR2HNqkB2k7TJaQ2MOsrbRcwtwoCklUVT0kgjTwOwGu1xni6ogsWIVRC8mm0ci+AyzJ9dVheAWGUhhm6GbjLpmZgrQQSBnbfoYqnur6PF1a25/YsLe2/dP0+5l4NxRL6KQIJBIUkNor5ZB6qeh9db2HtqkWuZoQmW10DkCSfIx6hWPBYa2jkIFDZFWAIyopIQR9FBJgHetq7ZJKkaKpBPiyhWAHtcqfZ51Uvhy+HRE3lhkXhVi448Hb941JXF5KxDDAucpHeAAunXwDADaY61sXLTAag1oUHHOTNyTKrxnaorg/p1O8VwjnZG/ZP21F4XAshg+kdgPvNatk8klSWCVwd9s7Axl0KxoRJaZ+BB8zUzw/GX7a6FXbeNUDa9N4MdfGoO1hHLLDZQJZjAMwV010Ua771NKQpVfpMYHKT6ydCQIk6kbVtpOSeUaJpMuPDeLZwMwg+caeRjT21JVScESj5TdzMedVIAIWfIAlekwal7XaAA6kaNkM7BtNJ+iSCD7R5V0lrc8S4ZlPWo4eY7E/SsNrFBvL19fUdjWarBMiilKV6BSvJpNAe0pSgFKUoD5dwASTAGpPgBWLD4+3cAZHVgQCCpBBDKGBBG4KkH1V937eZSp0zAiRvqI0qvHsNZ2D3AssQgIyqGRAVURospmgzGYjaAALF3w8RrtqNd9vcfdX1NQT9kbRuBwzrDhwqmAACDkUAaLnBb+00abe8R4NaS0zG/et6QHbF4gAHp6V2N68bwgjd4835Nd/VNcp7dL/J971D94eVbnZjiHfYXFLir97v7TgZWxF9TkOXUJn1B11ioftQLdzCvbtteuO8KoNy+VmRvnbLpv7Ko77DuKbz3e5cWtKcFKLXP89CuYS2VvjMcxKWWmANCogCPAQJ8q6dgNL6Tp3lpdtptXRpp5Xa5lhxF5hmzZSEkeCALp47GunEw2GbT85kMbRcU/DMqGtdb/wBorwX3JNw+x+ctCfx/ZVr93vlvm3NlLZCh5bK1ww5W4s2z3mqwG0EMK0cT+D24yEDG3VYhQzDPqFWwACO82BtOw1mbmpMHNcMN6A9VfdxZBGuummh9h6V0JzxCX7ly9cFqzcZbaApiLgAknTktvuLm+Ztln60ZdPjd+3aRLdpNDNibayVU5ZSd1U7k+U15xrHPw/BoFRriIcrNbABRPos4gifEiATrpNc+4tx0MC7WbyBGItpmuW7bi4Z7y84A1DGYXx3qvu60sdXFMnW1Di7b2J75ApC23YMyZdSeaVEK2hlWjrGutbWEYkkFCoWApzIZ32KyR7ddarPy+xdxLMEtlltoi3rjlbYvKPm1toCLjIWJljrEabzvWOK37PLjbiJcckqttAzwDEhBy93vqxBqjdFpbllrsTmKR9O7ygkiZBJgeX0j01IFbL3QuWQTLQAomT1M9AOrdK9x1lmQdzEtlgnYAkc3rCkkDxozlsyIQGAESCQAZCAnqJEny9dIxNeTBiMPcDDuQgDHM7GRpAB0EFmidWYD11sLeOczlVBpOgJMDcECN5617c5LS95L5iFJAg6kLmMbdST0A0qop20ZEW4LdtLDiUtsrZiktlJfNBLR9EGCY1gmpEKcpJtLY8Xaaity2WcMFLMXOXU6gDKNzGUAke/alsEtJgrEoRr6QgZh4jxBgydiKj73awZYW2Z0gsQIlZEZevTpURjuPXgoW0BbVg/5sejFsvBLTGoER4Vo6yGcGapTZZzzIWW2AZgBoH08omeggtHWofj+JDEW7RXlR7zxz6IygCNmYgsY12A0mai7mOlpuMzfOKgkzB71l1101rDdY27kEM3zTA5QCSO8OupAisqM1Koo8PM9nScY5yS/CO0ne2wxQFlZlzHlIYDdViZjQxExXzjeJO2cZVhlYswUDVUUgHqdzr0ioLs9fBQk2rpi/cKwFiSpH1hrBreuYi5DfNXYkxyr6HciQeffN18Io+PrNNjZONNN4L92WLPh1liJT0tJBI3GYESPMGttuGXAdcZf125cL/D1GcB4p3WHT8nxHogeinh/WVIWeJtOY4bEEn+jb0/xK6TXRI5+W7M34nu/pl/9nC/w9PxPd/TL/wCzhf4evfx236LiP2bf/sp+O2/RsR+zb/8AZW0wNHH9mHa5evW7uW47KUiAAoS0rKzKufXI3WBMxOtfX4ixAIPygk6ZiS2+dzm03AUqMnonWa+Md2sNm+9t7fKJyMCTnC2lZwQBoyll8ZUk/RIoe2aZQ3dXIYMV2JOVFd9BqIDe2D7QMdvs7iQVb5RryBjmckqty42pOjGH2gA7RoKyJwLEkS+IIYZQMr3I5bZWSJEktlcz5jXrNcOxovWluAEBhMH1x7q2aAUpSgMOLUlGC6MVIBmIMGDPTWqxw7h+ORBL66CC+aOQCTnZ9O8BJhiSDpGwtV+yHUqwkMCCPEEQfhVbfsQCNbzklQCWAJL5gxY69SJy7Ak9NKAy91i5U3LmVFaXIa2IAXmJ5dVmSo3A9KdhJ4bgttWDmblwbXLhzsP1Z0QeSgDyqJfsUCZ754zXGgAf8wCfbI1Ox1EAVZaAqnbfshh8Taa69v51FGW4hKvAOxI9IRO4Ncq4/wBkbVmw1wPdkZd2SNXUa/Nz18a7pxcfMXP1TXK/wgW/5PvepT6vnF2+yqa9q1IV4Ri8J7/MtrKTcGm2UC1dW3ccDQd5lUR4tEeGnrrrONJGGLEybeW5JAH5q4r7DpCx6q5VgfTbc6nU6k+ZPjXW8Fbz4fKSTmUqZM6MsRPhB91Rrl8NWPesfQm19YZ8y9YM8g9VZTUZ2YxBfCWWO+RQ36wEN/3A1JmuiOcObfhD7dLYxFpR347pizd36F3TKUcyBAP/AOVV+HcXw15otXMXauMdJuvcGuuqkmR7a3uJ3GTF42GK5brtoTuWHTbrVZucevF8puGCdQAon2qAfjVV/wA6cJPH5g6ml0ZSqUllclrlrcneLrbGCxLTZe4AH7y0FklGEMYHKw1EiCZgzTB49FwGHuvZW/cDXFc3bxVkzPm0gyVMjfYjzqFvGOGYo9SEH7V9R99ZeEWGGC9FbuaOQnUqDDe3r5Vh0hJRqNpLXH8pP6kC0hmGG9mWN+01xXspYy27ZTvHEZ5cuSyh3+iBGo118hWxje0tzvIQKp5DCgFozRqT06TpUG1vILNsYcM3M6rmMIJ+l06zrppS5xmwtznuW++hQVSbh0uEhSEzagGY31qplxy+FP0JajCOrHEsdcuFVdnkwxObMBkvpp6yD4bVFcVv/wAnoo+hbVR/Za5Pxk+2trFPFoqljFPMkHI9sT363Bq5EDQj0fDetDilkjBSwgrbVW/rMpLAeMff51Y29OdOnLiTWcb+aPYyjKrHHLPsWz5JL3Gz6NGm4TS4NPPyjwrKuHy2QpIYhACdj+ZYSQep++trEWSWWOWCuu8iHkeIGo1r4fL3feLlCsql3MgFBaaDJ2if96VUNNsy4tAqQ7k5QgymTpBzuXLHoIK/GoW5dLPmE5Cosh2hSxuO5zBSZCBRoTEx7a2sTjs0synJICWyNXb6JdTrmJIIX6IykjMQBFNdu3bii6FAZLeItheisxQ5h0OoMEk+JmamUodXq/i09PuzFdtrOi9yZ7Hw2H8M119PGUn7KmEtqsWgdchyjU8q20Hwke+obsgxFhYsu8XGgr3UAm2Pr3FM+yKmvlbBlPyW8dxP5PI+aXf57bQfCkaTczC4muOS8y6YC3OVeiKPaY/37qk4qv8ADOL3AgjCXz1PNhf4itz8cXf0O/8AtYX+IrpYLCyc9J5JWlRX44u/oeI/awv8RQ8Yu/oeI/awv8RWZiShWvMtV/G9o3tuwyA5THdExcy9zn70tmyhM3JO39KdKwr2y5oNk8wzKQT6PdK/NmUREmfAZTrMACzgV7VcbtWQJ7oxMZs0gwqEmY0TnBD66AmKncJfzoracwB0MjUdDAkedAZqUpQCk141V2xxPEhVJR3Y5c6m0yhHM5kQjdR0cyunpGdALHSqyeO4lWVXsiX2Crc1gElesEmBmMAbmvF45inRosFGGbLmtXTmgTt0I2gnmJ02IoCc4t+YufqmuY/hAbLw+60SBkkTuO9SRt1+FX7jDYnu7kCxk1iWuZonSYWJqhfhDT+TL8x6Kk+vOm3xqmvl/wBiHp7llZ7PzOc8JulhmMSWM+s6/efdXXeDGcOnTl8IjT4+vrXIjg8psIAVzYdGLDTOWBYnzAnL7K6/woRYT9Qfug/fNR7tpuMu/wCmhY1vhx4++pZeypi1cT6l+6B6nbvR8LkVMmoPgZy37g6XLdu5/aBe23/atsVO10C2OcOO9q1y4/GD62U+9ENUFni6PXXRO2i/yjif1bX/AIlrnOLU97pvNc9NfqyXn7ne2TzQj5L2LBash8JdtO4QPlOeJy5biuNDH1QPbWl2Quraz37rQiKFnU5ZYLAAknXr5152e4CLud75kRcCr45RM5t5gfGtjs5w/vcLcJ5VYTKrpE52QKPExtsABW68qN9iosPs5x4/0inpwpRz1beM8/MmL9i4y6q2IV9VYEd2QdRydPaDXwoxCDJaVLcwAtu3d0nxi2qD2mPOo21jjeyW3td0SEtWkR7guOq7tC9Oskaa61cr6KpJJJA7tdTvFwquviZGpqPK4qQWM/LQ9xGP7Vn5lebgd6C2aSBJm4qGZjZLTga/0qg8fZLWbjksQynIGMkDUjX9WKumRkDAKXMlgxMb4naesKZ84qu3LHe4eyqgkultdN9mVj7Cre6lKaabl+am+nVm5qOdNe7uLXxHErafNddVVggVdS7EM0hVHM8yNAPdUZiMS10CRlVYy2xzQw1BcDR7kbJJVd9YLLFcP4eoLujd6QG73EuWNu2ApLDP6VyADyWyB4kVa7NhbQZCSSyXArZY0FpSRAEIN4A36knWscRp6x1ff9l9X8iI99fzz+x9YDhjWyjlVZ8yADNpaU3CGymOZ4klupJjTesXVIe2fq4C18bxP/xq74YFrkgyudQIg697cDTPSQB76qFy1+bG84OzPjHeXIHxpSWU0eRl+os/mpK9jtMNbXXnd4IExFn4bVYeH4dlhSdBAXxI7lNW8Wmai+x9n8iUgahnjbcIYknpNSuGJL2gxh1TvWUbGbQWJ6gEn3CsqazJGFxLMpepZOErv6vvqSrQ4Xt7PvNb9dFHYonuK8Ne0rI8IHiXEMUrMLdnMAy5eXQrEk5s+pO0ZdPHWtbE4/HAQLWrKeZV9Em1IGrkStzSTodPOrPSgPIr2KUoBSlKA+XEiq3Y4Ji1tqvfxC5Z7xmy8kEyU58zc2sZOk1ZqUBD8N4fiEvMbl0PaghFklhqMsyIJAB5tzm1mAal4r2lAaPGDFlvZ+8K5x+EETw3Eb6KD7mE/Ca6B2kxASzr1dRoCSdZiB6q512yxobB3kVXLNacAZH390VRX0krmPp7lnaRbj6nP1us122QR+YsjmEhQbVsDL9UyeldZ4S04dP1B+4K5PhmAt2TMvctW1C9QttjJPhJW3HtrpvBOIoLKKZkKoIynw22HWtN7iMYLnj6snSzLLW2fZLP8lswvLdw7fWF2171W4D/AITftGp25cABJIAGpJ0AHrquC5+T27g/5d2y0+TMEf8Aw3atDt1xaSthWIEjvSozZRp0HXmEDqSPCuip6xTfcUGG5cK3Kh2o4ilzHYl0aV5AD4xaUfbVFuCb49dSvaLG2kvXO6JIJACzOUBQOdwYdiQTC6DxNQGGcm8pbcmufnFupKXLU7+0p8NGKfcvYuHARpbHj8pn1dyw++tLsnZc4dRbvZHMckiWUCSwn11I8EXkXzt4qPX3QNR/BL4w+DF8jmJVEOpC8h1ZV1MAHTzrb0gm6zXhH2Zzlq+w/N+5u4PtFdW6LbJJtFu9u3QDIzNIF3SF2A8delWbC3bd4lrZDKQPMSHG/TzqFTiIXDp8qQ3jeZe5tXQuZl0m4Vg5EgyJ1PgJFWLEoLRARAAoCqqKBHziaqB4SenSq+pHwwbm9dDGwKW37zmIzeiOnfggAeIB1PkTVI5jw+0qaS7pcgCWtNeflzb5ZG39Kr1icoJuFtkuJIPKJvW+njPXfU1UeFW/yO2DMsWUDxnEn7gT7KkUY5hJrw9zyMsSTfj7MuPyYW86OV7sEraRVCqqC0OQgDXWT7dq+7YjMJHNmyrEEDuhynx1BPq9VL+Ga7evBlBtqGAIEsxazzCNwQNBHjHq9tcCzMtwksVfOg1GQHDi2QdTm226E+VeRoTmyPKrGK1ZtJaIK5IUd4pbaCveOTp0161SbjzcsxOmDw49vfP8Ik10TAcHcPmicxST5KxIkbfSOtYeAdmku4Wy7qMzWLQzTrAEgCPMn3mpkLKfDjbY0K7hGaluQHZLvfkyRZchHuHS5aAJKFYILTpM+uprCteUn8ndp11uWeXkUQvPtpPtqzYXhCooA0A0AGmlbaYVR0qXC0S3ItS5cm2uZDYDH3gP+Ef+9s/662vxnf8A0R/7yz/rqTAr2pqIpF/jO/8Aoj/3ln/XT8Z3/wBEf+8s/wCupSlegrF/j2IXEugtEopWAEJMFbJPODB1e4sxEgeBrKO0dz+Y6TPzkRmIz6pOQddM2u0a1k4jcxouN3KoUDLlkqCQV1mTsrDXYkNpqK1++4h9RTo3W2v0tCOZoOXQLsN2JmABOcLvs9i27iGa2jMIIhioJEHUQZ3rarQ4OLvd/P6OSSQCCBIGgjpM1v0ApSlAKUpQClKUBXO27xZt/wBapHrCtVfxGOQLLrOmsf5Gpntu89ynizN7lj76rHFEhY8vtrl+kpZrvyRcWkf016nwrWSZFkeRgeM7zO9YOKY4KAEQLJifAeQ29vwrZwNjQVi41heQGNjUHR8iUt8F67OWVfDBWAIZVBB16dajOJ/g9tXrbIWdc103mcNLOxOufaRt6oXwqQ7H3Zsj1VP12NLtUku9IonJwqcUd0zgnGuyosYy/wApyqx7oHwIHN9tQGF4c7XxAO/37V+j8bwq3d9NQfWAftrTw3ZezbMqiqfIAfGoTsnxN50L2n024w4XHLwVTC9mjhcGzOEe4uUCNlDtlYK5HXNrA6VGWOxNrDtctxnQsuUMTBCwVJjrMj1DzroHaJIwrAbTb/8AKlbeI4ajtJFb69rGrLjb10/gpaVzOnojmmF7OC7fe7cslGLSWNwuxZTEDSBb02HjVkHDmYyAdvvB+6rVawKLstZwvlWCsaWcvU9ldVJeBWLHZmQRlADFifMswYn3ia2sN2UtplgAZPRgRGke/U++p6lSo0oQ0SNLqSluzSs8JRdvdWyuHUbAVkpWwwPIqM7Lj8iw/wDU2/3BUmai07M4cRltxGwDuAPUA0AeVAb74tA4QsociQpYZiNdQu52PuNZDcEgTqdh1MbwKieJdnFvXHdmYM1tUUgnkZe9h4nKx+cO40jzrR//AI4QCbssARmZCQQVtiIDiFHdyACIJHhqBZGeBJ09dA01W37I5yGF6VInVc2Ym53gYtn15oPsERXtzss6m33bgw6M5fMNFulyygE8+WEE6R7qAstKUoBSlKAUpSgFKUoBSlKAUpXzcaBJ2GpoCm9o73eY0KP+UgB/WY5j8MtQPFjLRUjhLveNcvH6bMw9X0R7oqJvNmue2uOuanHNz72X9GPDFR7kSGDtbf76Vn4lhZtsPbXmFG1SLJI9YrCKyg3qOwuJ5Cp3B+BH+Yq31zrgt3uMQROhPwNdDtPIB8a6Po6rx0Uu7QqruHDUb7z7pSlWJFNHjlsnDXcqhmCEoCGILrqshSCRmA0B1qGtdqL8hThWzEssEMAGUkHmg5lzCQwGqspFWelAQVjj903ltth2AZ2QvrEpuwkejOx6ip2lKAUpSgFKUoBSlKAhuMdnzfZj3mXMgX0AxADTAaRCnqB1gz0rTfsf6MXmBDKzHLJdluMwY80gw2Xfb4WWlAYcFhu7togMhFVZ2nKoG3srNSlAKUpQClKUApSlAKUpQClKUAqH7U4vJhmAMNcItj2+lH9kGpdjFUXF484q9n2trIQHqJ1Y+ZgewCoN9XVKnjm9ESbem5zzyRjvRbtRUZhUkz4198ZxWsT5VjweIGlcnKWZF0lhZJjCJtUoyaVFWHmPDw85qRv4np1Gv2/5VKhjBolnJC8VskMGFWjs3xPOmUnUVXcZdzAiRUdgse1pxlIMH3itlpc9RV8GY1qPWw8UdPr2tLhPEFvW1Ydfgeo99btdWmmsopmsaMUpSvTwUpSgFKUoBSlKAUpSgFKUoBSlKAUpSgFKUoBSlKAUpSgFKUoCP4/iMmFvN4W2+yKpWAf5oRvsPuq9cVwXfWblvbOjLPgSND765ngr5Rzab0kaD7DBqh6WT4ovlgs7LHDLvJizg1OoWfM6n47VgxeEBkRDRykDr09dTXDiO6nzqG4zigGEeNVsqaUUyVGTbK5w7ixc+lHiPPrU0MXpq2nXyqo4HgOJu4m8bQORbrgEDT0p3PrqRxOAxNnV80Doeo8qxqUJR1Wxv4ot4zqX7BYQEQNvt860OI4NSYYa9G6g+M9a2+yl+bCk/UX7P8qx8ccb1tcVwJkRNqbRt9isVKFeoJ9/+xVqqgdibhF64p+tnU+KsT9hkH1edX+uis3mjErbhYqMUpSpZoFKUoBSlKAUpSgFKUoBSlKAUpSgFKUoBSlKAUpSgFKUoBSlKA8Ncn7cWjZ4ixAgXFD+2IPxmus1Fcc4DbxAGZQWX0T/AL6VDvLfr6fCtyTbVlSnl7FFHGclsiozDM9+8DsAdKttzsiZ2+FSPCuzuQzER1P3CqeHR9aTxImu7ppNrckOF4FQgECF0gbT1PrJmvjtBwlbthljwP8An8JqVt2wBAr0iuglTThwcsYKtSalxHOVxpsyNv8AKojivaDMIEk10DivZ1XkgVCp2KEyR8KoJdH1k8LVFpG6pbvc1exzMIJG/wD9V0EGojhfBBbgnp0qYq7tqTpU1FldVnxzckKUpUg1ClKUApSlAKUpQClKUApSlAKUpQClKUApSlAKUpQClKUB/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2" name="11 CuadroTexto"/>
          <p:cNvSpPr txBox="1"/>
          <p:nvPr/>
        </p:nvSpPr>
        <p:spPr>
          <a:xfrm>
            <a:off x="283816" y="3220618"/>
            <a:ext cx="2628292" cy="523220"/>
          </a:xfrm>
          <a:prstGeom prst="rect">
            <a:avLst/>
          </a:prstGeom>
          <a:noFill/>
          <a:ln w="3175">
            <a:solidFill>
              <a:schemeClr val="tx1"/>
            </a:solidFill>
          </a:ln>
        </p:spPr>
        <p:txBody>
          <a:bodyPr wrap="square" rtlCol="0">
            <a:spAutoFit/>
          </a:bodyPr>
          <a:lstStyle/>
          <a:p>
            <a:r>
              <a:rPr lang="es-MX" sz="1400" b="1" dirty="0" smtClean="0"/>
              <a:t>Tejido óseo esponjoso  fresco –</a:t>
            </a:r>
            <a:r>
              <a:rPr lang="es-MX" sz="1400" b="1" dirty="0" err="1" smtClean="0"/>
              <a:t>trabécula</a:t>
            </a:r>
            <a:r>
              <a:rPr lang="es-MX" sz="1400" b="1" dirty="0" smtClean="0"/>
              <a:t> ósea  (MO 300x  - H/E) </a:t>
            </a:r>
            <a:endParaRPr lang="es-MX" sz="1400" b="1" dirty="0"/>
          </a:p>
        </p:txBody>
      </p:sp>
      <p:cxnSp>
        <p:nvCxnSpPr>
          <p:cNvPr id="15" name="14 Conector recto de flecha"/>
          <p:cNvCxnSpPr/>
          <p:nvPr/>
        </p:nvCxnSpPr>
        <p:spPr>
          <a:xfrm>
            <a:off x="2316510" y="1256129"/>
            <a:ext cx="1463402" cy="8463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28" idx="1"/>
          </p:cNvCxnSpPr>
          <p:nvPr/>
        </p:nvCxnSpPr>
        <p:spPr>
          <a:xfrm>
            <a:off x="1597962" y="2573510"/>
            <a:ext cx="1893918"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1835696" y="2060848"/>
            <a:ext cx="1728192" cy="10271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4499992" y="1751330"/>
            <a:ext cx="2232248" cy="8067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a:off x="5148783" y="1674386"/>
            <a:ext cx="648072"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7838107" y="2112206"/>
            <a:ext cx="313780" cy="65984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3779912" y="1171491"/>
            <a:ext cx="1224136" cy="338554"/>
          </a:xfrm>
          <a:prstGeom prst="rect">
            <a:avLst/>
          </a:prstGeom>
          <a:noFill/>
        </p:spPr>
        <p:txBody>
          <a:bodyPr wrap="square" rtlCol="0">
            <a:spAutoFit/>
          </a:bodyPr>
          <a:lstStyle/>
          <a:p>
            <a:r>
              <a:rPr lang="es-MX" sz="1600" b="1" dirty="0" smtClean="0"/>
              <a:t>osteoblasto</a:t>
            </a:r>
            <a:endParaRPr lang="es-MX" sz="1600" b="1" dirty="0"/>
          </a:p>
        </p:txBody>
      </p:sp>
      <p:sp>
        <p:nvSpPr>
          <p:cNvPr id="27" name="26 CuadroTexto"/>
          <p:cNvSpPr txBox="1"/>
          <p:nvPr/>
        </p:nvSpPr>
        <p:spPr>
          <a:xfrm>
            <a:off x="3419872" y="1848148"/>
            <a:ext cx="1944216" cy="307777"/>
          </a:xfrm>
          <a:prstGeom prst="rect">
            <a:avLst/>
          </a:prstGeom>
          <a:noFill/>
          <a:ln w="15875">
            <a:noFill/>
          </a:ln>
        </p:spPr>
        <p:txBody>
          <a:bodyPr wrap="square" rtlCol="0">
            <a:spAutoFit/>
          </a:bodyPr>
          <a:lstStyle/>
          <a:p>
            <a:r>
              <a:rPr lang="es-MX" sz="1400" b="1" dirty="0" smtClean="0"/>
              <a:t>Matriz ósea calcificada</a:t>
            </a:r>
            <a:endParaRPr lang="es-MX" sz="1400" b="1" dirty="0"/>
          </a:p>
        </p:txBody>
      </p:sp>
      <p:sp>
        <p:nvSpPr>
          <p:cNvPr id="28" name="27 CuadroTexto"/>
          <p:cNvSpPr txBox="1"/>
          <p:nvPr/>
        </p:nvSpPr>
        <p:spPr>
          <a:xfrm>
            <a:off x="3491880" y="2404233"/>
            <a:ext cx="1368152" cy="338554"/>
          </a:xfrm>
          <a:prstGeom prst="rect">
            <a:avLst/>
          </a:prstGeom>
          <a:noFill/>
        </p:spPr>
        <p:txBody>
          <a:bodyPr wrap="square" rtlCol="0">
            <a:spAutoFit/>
          </a:bodyPr>
          <a:lstStyle/>
          <a:p>
            <a:r>
              <a:rPr lang="es-MX" sz="1600" b="1" dirty="0" err="1" smtClean="0"/>
              <a:t>osteocito</a:t>
            </a:r>
            <a:endParaRPr lang="es-MX" sz="1600" b="1" dirty="0"/>
          </a:p>
        </p:txBody>
      </p:sp>
      <p:sp>
        <p:nvSpPr>
          <p:cNvPr id="30" name="29 CuadroTexto"/>
          <p:cNvSpPr txBox="1"/>
          <p:nvPr/>
        </p:nvSpPr>
        <p:spPr>
          <a:xfrm>
            <a:off x="7975624" y="2772047"/>
            <a:ext cx="1187624" cy="307777"/>
          </a:xfrm>
          <a:prstGeom prst="rect">
            <a:avLst/>
          </a:prstGeom>
          <a:noFill/>
        </p:spPr>
        <p:txBody>
          <a:bodyPr wrap="square" rtlCol="0">
            <a:spAutoFit/>
          </a:bodyPr>
          <a:lstStyle/>
          <a:p>
            <a:r>
              <a:rPr lang="es-MX" sz="1400" b="1" dirty="0" err="1" smtClean="0"/>
              <a:t>osteoplasto</a:t>
            </a:r>
            <a:endParaRPr lang="es-MX" sz="1400" b="1" dirty="0"/>
          </a:p>
        </p:txBody>
      </p:sp>
      <p:sp>
        <p:nvSpPr>
          <p:cNvPr id="31" name="30 CuadroTexto"/>
          <p:cNvSpPr txBox="1"/>
          <p:nvPr/>
        </p:nvSpPr>
        <p:spPr>
          <a:xfrm>
            <a:off x="1907704" y="6304002"/>
            <a:ext cx="6244183" cy="553998"/>
          </a:xfrm>
          <a:prstGeom prst="rect">
            <a:avLst/>
          </a:prstGeom>
          <a:noFill/>
          <a:ln w="3175">
            <a:solidFill>
              <a:schemeClr val="tx1"/>
            </a:solidFill>
          </a:ln>
        </p:spPr>
        <p:txBody>
          <a:bodyPr wrap="square" rtlCol="0">
            <a:spAutoFit/>
          </a:bodyPr>
          <a:lstStyle/>
          <a:p>
            <a:r>
              <a:rPr lang="es-MX" sz="1400" b="1" dirty="0" smtClean="0"/>
              <a:t>Tejido óseo esponjoso fresco (MO 400 x - H/E)   -    </a:t>
            </a:r>
            <a:r>
              <a:rPr lang="es-MX" sz="1600" b="1" dirty="0" smtClean="0"/>
              <a:t>Osteoclastos</a:t>
            </a:r>
            <a:r>
              <a:rPr lang="es-MX" sz="1400" b="1" dirty="0" smtClean="0"/>
              <a:t> en </a:t>
            </a:r>
            <a:r>
              <a:rPr lang="es-MX" sz="1400" b="1" dirty="0" err="1" smtClean="0"/>
              <a:t>trabécula</a:t>
            </a:r>
            <a:r>
              <a:rPr lang="es-MX" sz="1400" b="1" dirty="0" smtClean="0"/>
              <a:t>   (MO  500x</a:t>
            </a:r>
            <a:r>
              <a:rPr lang="es-MX" sz="1100" b="1" dirty="0" smtClean="0"/>
              <a:t>)  </a:t>
            </a:r>
            <a:endParaRPr lang="es-MX" sz="1100" b="1" dirty="0"/>
          </a:p>
        </p:txBody>
      </p:sp>
      <p:cxnSp>
        <p:nvCxnSpPr>
          <p:cNvPr id="33" name="32 Conector recto de flecha"/>
          <p:cNvCxnSpPr/>
          <p:nvPr/>
        </p:nvCxnSpPr>
        <p:spPr>
          <a:xfrm flipV="1">
            <a:off x="4175956" y="3825044"/>
            <a:ext cx="432048" cy="87302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flipV="1">
            <a:off x="5184068" y="3825044"/>
            <a:ext cx="504056" cy="8344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4201703" y="3482228"/>
            <a:ext cx="1656184" cy="338554"/>
          </a:xfrm>
          <a:prstGeom prst="rect">
            <a:avLst/>
          </a:prstGeom>
          <a:noFill/>
        </p:spPr>
        <p:txBody>
          <a:bodyPr wrap="square" rtlCol="0">
            <a:spAutoFit/>
          </a:bodyPr>
          <a:lstStyle/>
          <a:p>
            <a:r>
              <a:rPr lang="es-MX" sz="1600" b="1" dirty="0" smtClean="0"/>
              <a:t>osteoclasto</a:t>
            </a:r>
            <a:endParaRPr lang="es-MX" sz="1600" b="1" dirty="0"/>
          </a:p>
        </p:txBody>
      </p:sp>
      <p:sp>
        <p:nvSpPr>
          <p:cNvPr id="38" name="37 CuadroTexto"/>
          <p:cNvSpPr txBox="1"/>
          <p:nvPr/>
        </p:nvSpPr>
        <p:spPr>
          <a:xfrm>
            <a:off x="5364088" y="2780928"/>
            <a:ext cx="2232248" cy="523220"/>
          </a:xfrm>
          <a:prstGeom prst="rect">
            <a:avLst/>
          </a:prstGeom>
          <a:noFill/>
          <a:ln w="3175">
            <a:solidFill>
              <a:schemeClr val="tx1"/>
            </a:solidFill>
          </a:ln>
        </p:spPr>
        <p:txBody>
          <a:bodyPr wrap="square" rtlCol="0">
            <a:spAutoFit/>
          </a:bodyPr>
          <a:lstStyle/>
          <a:p>
            <a:r>
              <a:rPr lang="es-UY" sz="1400" b="1" dirty="0" err="1" smtClean="0"/>
              <a:t>Osteocito</a:t>
            </a:r>
            <a:r>
              <a:rPr lang="es-UY" sz="1400" b="1" dirty="0" smtClean="0"/>
              <a:t> en </a:t>
            </a:r>
            <a:r>
              <a:rPr lang="es-UY" sz="1400" b="1" dirty="0" err="1" smtClean="0"/>
              <a:t>osteoplasto</a:t>
            </a:r>
            <a:r>
              <a:rPr lang="es-UY" sz="1400" b="1" dirty="0" smtClean="0"/>
              <a:t>  (MET 3.400x)</a:t>
            </a:r>
            <a:endParaRPr lang="es-UY" sz="1400" b="1" dirty="0"/>
          </a:p>
        </p:txBody>
      </p:sp>
      <p:cxnSp>
        <p:nvCxnSpPr>
          <p:cNvPr id="48" name="47 Conector recto de flecha"/>
          <p:cNvCxnSpPr/>
          <p:nvPr/>
        </p:nvCxnSpPr>
        <p:spPr>
          <a:xfrm>
            <a:off x="7524327" y="2339604"/>
            <a:ext cx="470670" cy="96454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7797762" y="3292387"/>
            <a:ext cx="1187624" cy="307777"/>
          </a:xfrm>
          <a:prstGeom prst="rect">
            <a:avLst/>
          </a:prstGeom>
          <a:noFill/>
        </p:spPr>
        <p:txBody>
          <a:bodyPr wrap="square" rtlCol="0">
            <a:spAutoFit/>
          </a:bodyPr>
          <a:lstStyle/>
          <a:p>
            <a:r>
              <a:rPr lang="es-MX" sz="1400" b="1" dirty="0" smtClean="0"/>
              <a:t>canalículo</a:t>
            </a:r>
            <a:endParaRPr lang="es-MX" sz="1400" b="1" dirty="0"/>
          </a:p>
        </p:txBody>
      </p:sp>
    </p:spTree>
    <p:extLst>
      <p:ext uri="{BB962C8B-B14F-4D97-AF65-F5344CB8AC3E}">
        <p14:creationId xmlns:p14="http://schemas.microsoft.com/office/powerpoint/2010/main" val="8700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460"/>
                                        </p:tgtEl>
                                        <p:attrNameLst>
                                          <p:attrName>style.visibility</p:attrName>
                                        </p:attrNameLst>
                                      </p:cBhvr>
                                      <p:to>
                                        <p:strVal val="visible"/>
                                      </p:to>
                                    </p:set>
                                    <p:animEffect transition="in" filter="fade">
                                      <p:cBhvr>
                                        <p:cTn id="44" dur="500"/>
                                        <p:tgtEl>
                                          <p:spTgt spid="1946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barn(inVertical)">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barn(inVertical)">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461"/>
                                        </p:tgtEl>
                                        <p:attrNameLst>
                                          <p:attrName>style.visibility</p:attrName>
                                        </p:attrNameLst>
                                      </p:cBhvr>
                                      <p:to>
                                        <p:strVal val="visible"/>
                                      </p:to>
                                    </p:set>
                                    <p:anim calcmode="lin" valueType="num">
                                      <p:cBhvr additive="base">
                                        <p:cTn id="91" dur="500" fill="hold"/>
                                        <p:tgtEl>
                                          <p:spTgt spid="19461"/>
                                        </p:tgtEl>
                                        <p:attrNameLst>
                                          <p:attrName>ppt_x</p:attrName>
                                        </p:attrNameLst>
                                      </p:cBhvr>
                                      <p:tavLst>
                                        <p:tav tm="0">
                                          <p:val>
                                            <p:strVal val="#ppt_x"/>
                                          </p:val>
                                        </p:tav>
                                        <p:tav tm="100000">
                                          <p:val>
                                            <p:strVal val="#ppt_x"/>
                                          </p:val>
                                        </p:tav>
                                      </p:tavLst>
                                    </p:anim>
                                    <p:anim calcmode="lin" valueType="num">
                                      <p:cBhvr additive="base">
                                        <p:cTn id="92"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ppt_x"/>
                                          </p:val>
                                        </p:tav>
                                        <p:tav tm="100000">
                                          <p:val>
                                            <p:strVal val="#ppt_x"/>
                                          </p:val>
                                        </p:tav>
                                      </p:tavLst>
                                    </p:anim>
                                    <p:anim calcmode="lin" valueType="num">
                                      <p:cBhvr additive="base">
                                        <p:cTn id="105" dur="500" fill="hold"/>
                                        <p:tgtEl>
                                          <p:spTgt spid="33"/>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ppt_x"/>
                                          </p:val>
                                        </p:tav>
                                        <p:tav tm="100000">
                                          <p:val>
                                            <p:strVal val="#ppt_x"/>
                                          </p:val>
                                        </p:tav>
                                      </p:tavLst>
                                    </p:anim>
                                    <p:anim calcmode="lin" valueType="num">
                                      <p:cBhvr additive="base">
                                        <p:cTn id="10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additive="base">
                                        <p:cTn id="114" dur="500" fill="hold"/>
                                        <p:tgtEl>
                                          <p:spTgt spid="36"/>
                                        </p:tgtEl>
                                        <p:attrNameLst>
                                          <p:attrName>ppt_x</p:attrName>
                                        </p:attrNameLst>
                                      </p:cBhvr>
                                      <p:tavLst>
                                        <p:tav tm="0">
                                          <p:val>
                                            <p:strVal val="#ppt_x"/>
                                          </p:val>
                                        </p:tav>
                                        <p:tav tm="100000">
                                          <p:val>
                                            <p:strVal val="#ppt_x"/>
                                          </p:val>
                                        </p:tav>
                                      </p:tavLst>
                                    </p:anim>
                                    <p:anim calcmode="lin" valueType="num">
                                      <p:cBhvr additive="base">
                                        <p:cTn id="11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31" grpId="0" animBg="1"/>
      <p:bldP spid="36" grpId="0"/>
      <p:bldP spid="38"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1.gstatic.com/images?q=tbn:ANd9GcSoDXkXXEJEwY8kPLOK_mLKHkn98S38H5Hi9y1LARgRYpM-EME7Hg"/>
          <p:cNvPicPr>
            <a:picLocks noChangeAspect="1" noChangeArrowheads="1"/>
          </p:cNvPicPr>
          <p:nvPr/>
        </p:nvPicPr>
        <p:blipFill>
          <a:blip r:embed="rId2" cstate="print"/>
          <a:srcRect/>
          <a:stretch>
            <a:fillRect/>
          </a:stretch>
        </p:blipFill>
        <p:spPr bwMode="auto">
          <a:xfrm>
            <a:off x="156014" y="795621"/>
            <a:ext cx="4725158" cy="3065427"/>
          </a:xfrm>
          <a:prstGeom prst="rect">
            <a:avLst/>
          </a:prstGeom>
          <a:noFill/>
        </p:spPr>
      </p:pic>
      <p:pic>
        <p:nvPicPr>
          <p:cNvPr id="22534" name="Picture 6" descr="http://t2.gstatic.com/images?q=tbn:ANd9GcRRLPAAWGaXl4GYu6Q28i0OIc8Gx_XtW766nHoP5tAzOSyxpuhy"/>
          <p:cNvPicPr>
            <a:picLocks noChangeAspect="1" noChangeArrowheads="1"/>
          </p:cNvPicPr>
          <p:nvPr/>
        </p:nvPicPr>
        <p:blipFill>
          <a:blip r:embed="rId3" cstate="print"/>
          <a:srcRect/>
          <a:stretch>
            <a:fillRect/>
          </a:stretch>
        </p:blipFill>
        <p:spPr bwMode="auto">
          <a:xfrm>
            <a:off x="5004047" y="3717032"/>
            <a:ext cx="3965267" cy="2905845"/>
          </a:xfrm>
          <a:prstGeom prst="rect">
            <a:avLst/>
          </a:prstGeom>
          <a:noFill/>
        </p:spPr>
      </p:pic>
      <p:pic>
        <p:nvPicPr>
          <p:cNvPr id="22536" name="Picture 8" descr="http://t1.gstatic.com/images?q=tbn:ANd9GcStL8m7Vj8RWwWF6ktxN0Z-VM1nClEYeuuSIQYogcVU11Tu_w6LcQ"/>
          <p:cNvPicPr>
            <a:picLocks noChangeAspect="1" noChangeArrowheads="1"/>
          </p:cNvPicPr>
          <p:nvPr/>
        </p:nvPicPr>
        <p:blipFill>
          <a:blip r:embed="rId4" cstate="print"/>
          <a:srcRect/>
          <a:stretch>
            <a:fillRect/>
          </a:stretch>
        </p:blipFill>
        <p:spPr bwMode="auto">
          <a:xfrm>
            <a:off x="5076056" y="795621"/>
            <a:ext cx="2448272" cy="2849403"/>
          </a:xfrm>
          <a:prstGeom prst="rect">
            <a:avLst/>
          </a:prstGeom>
          <a:noFill/>
        </p:spPr>
      </p:pic>
      <p:sp>
        <p:nvSpPr>
          <p:cNvPr id="6" name="5 Título"/>
          <p:cNvSpPr>
            <a:spLocks noGrp="1"/>
          </p:cNvSpPr>
          <p:nvPr>
            <p:ph type="title"/>
          </p:nvPr>
        </p:nvSpPr>
        <p:spPr>
          <a:xfrm>
            <a:off x="327105" y="0"/>
            <a:ext cx="8229600" cy="1143000"/>
          </a:xfrm>
        </p:spPr>
        <p:txBody>
          <a:bodyPr>
            <a:normAutofit/>
          </a:bodyPr>
          <a:lstStyle/>
          <a:p>
            <a:r>
              <a:rPr lang="es-MX" sz="2800" b="1" dirty="0" smtClean="0">
                <a:solidFill>
                  <a:schemeClr val="tx2">
                    <a:lumMod val="75000"/>
                  </a:schemeClr>
                </a:solidFill>
              </a:rPr>
              <a:t>TEJIDO ÓSEO COMPACTO</a:t>
            </a:r>
            <a:endParaRPr lang="es-MX" sz="2800" b="1" dirty="0">
              <a:solidFill>
                <a:schemeClr val="tx2">
                  <a:lumMod val="75000"/>
                </a:schemeClr>
              </a:solidFill>
            </a:endParaRPr>
          </a:p>
        </p:txBody>
      </p:sp>
      <p:sp>
        <p:nvSpPr>
          <p:cNvPr id="7" name="6 CuadroTexto"/>
          <p:cNvSpPr txBox="1"/>
          <p:nvPr/>
        </p:nvSpPr>
        <p:spPr>
          <a:xfrm>
            <a:off x="624822" y="3870960"/>
            <a:ext cx="3625834" cy="523220"/>
          </a:xfrm>
          <a:prstGeom prst="rect">
            <a:avLst/>
          </a:prstGeom>
          <a:noFill/>
          <a:ln w="3175">
            <a:solidFill>
              <a:schemeClr val="tx1"/>
            </a:solidFill>
          </a:ln>
        </p:spPr>
        <p:txBody>
          <a:bodyPr wrap="square" rtlCol="0">
            <a:spAutoFit/>
          </a:bodyPr>
          <a:lstStyle/>
          <a:p>
            <a:r>
              <a:rPr lang="es-UY" sz="1400" b="1" dirty="0" smtClean="0"/>
              <a:t>Micrografía de corte transversal de hueso compacto (MO 100x)</a:t>
            </a:r>
            <a:endParaRPr lang="es-UY" sz="1400" b="1" dirty="0"/>
          </a:p>
        </p:txBody>
      </p:sp>
      <p:sp>
        <p:nvSpPr>
          <p:cNvPr id="8" name="7 CuadroTexto"/>
          <p:cNvSpPr txBox="1"/>
          <p:nvPr/>
        </p:nvSpPr>
        <p:spPr>
          <a:xfrm>
            <a:off x="7528028" y="1906086"/>
            <a:ext cx="1508467" cy="1384995"/>
          </a:xfrm>
          <a:prstGeom prst="rect">
            <a:avLst/>
          </a:prstGeom>
          <a:noFill/>
          <a:ln w="3175">
            <a:solidFill>
              <a:schemeClr val="tx1"/>
            </a:solidFill>
          </a:ln>
        </p:spPr>
        <p:txBody>
          <a:bodyPr wrap="square" rtlCol="0">
            <a:spAutoFit/>
          </a:bodyPr>
          <a:lstStyle/>
          <a:p>
            <a:r>
              <a:rPr lang="es-UY" sz="1400" b="1" dirty="0" smtClean="0"/>
              <a:t>Micrografía de un sistema de </a:t>
            </a:r>
            <a:r>
              <a:rPr lang="es-UY" sz="1400" b="1" dirty="0" err="1" smtClean="0"/>
              <a:t>Havers</a:t>
            </a:r>
            <a:r>
              <a:rPr lang="es-UY" sz="1400" b="1" dirty="0" smtClean="0"/>
              <a:t> u </a:t>
            </a:r>
            <a:r>
              <a:rPr lang="es-UY" sz="1400" b="1" dirty="0" err="1" smtClean="0"/>
              <a:t>osteona</a:t>
            </a:r>
            <a:r>
              <a:rPr lang="es-UY" sz="1400" b="1" dirty="0" smtClean="0"/>
              <a:t> en hueso compacto (MO 400x)</a:t>
            </a:r>
            <a:endParaRPr lang="es-UY" sz="1400" b="1" dirty="0"/>
          </a:p>
        </p:txBody>
      </p:sp>
      <p:pic>
        <p:nvPicPr>
          <p:cNvPr id="9" name="Picture 9" descr="http://t2.gstatic.com/images?q=tbn:ANd9GcQt82sdyZw7H4Kf1j-pQ73Xwl1lLqc5JRmWlDjlKPbG25Tv-2jA">
            <a:hlinkClick r:id="rId5"/>
          </p:cNvPr>
          <p:cNvPicPr>
            <a:picLocks noChangeAspect="1" noChangeArrowheads="1"/>
          </p:cNvPicPr>
          <p:nvPr/>
        </p:nvPicPr>
        <p:blipFill>
          <a:blip r:embed="rId6" cstate="print"/>
          <a:srcRect/>
          <a:stretch>
            <a:fillRect/>
          </a:stretch>
        </p:blipFill>
        <p:spPr bwMode="auto">
          <a:xfrm>
            <a:off x="467544" y="4533933"/>
            <a:ext cx="2983338" cy="2200825"/>
          </a:xfrm>
          <a:prstGeom prst="rect">
            <a:avLst/>
          </a:prstGeom>
          <a:noFill/>
        </p:spPr>
      </p:pic>
      <p:cxnSp>
        <p:nvCxnSpPr>
          <p:cNvPr id="12" name="11 Conector recto de flecha"/>
          <p:cNvCxnSpPr/>
          <p:nvPr/>
        </p:nvCxnSpPr>
        <p:spPr>
          <a:xfrm>
            <a:off x="3203848" y="6465386"/>
            <a:ext cx="64307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851298" y="6374880"/>
            <a:ext cx="1872830" cy="307777"/>
          </a:xfrm>
          <a:prstGeom prst="rect">
            <a:avLst/>
          </a:prstGeom>
          <a:noFill/>
        </p:spPr>
        <p:txBody>
          <a:bodyPr wrap="square" rtlCol="0">
            <a:spAutoFit/>
          </a:bodyPr>
          <a:lstStyle/>
          <a:p>
            <a:r>
              <a:rPr lang="es-UY" sz="1400" b="1" dirty="0" smtClean="0"/>
              <a:t>OSTEOPLASTO </a:t>
            </a:r>
            <a:endParaRPr lang="es-UY" sz="1400" b="1" dirty="0"/>
          </a:p>
        </p:txBody>
      </p:sp>
      <p:cxnSp>
        <p:nvCxnSpPr>
          <p:cNvPr id="4" name="3 Conector recto de flecha"/>
          <p:cNvCxnSpPr/>
          <p:nvPr/>
        </p:nvCxnSpPr>
        <p:spPr>
          <a:xfrm>
            <a:off x="2771800" y="5169954"/>
            <a:ext cx="107512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813390" y="5016065"/>
            <a:ext cx="1288382" cy="307777"/>
          </a:xfrm>
          <a:prstGeom prst="rect">
            <a:avLst/>
          </a:prstGeom>
          <a:noFill/>
        </p:spPr>
        <p:txBody>
          <a:bodyPr wrap="square" rtlCol="0">
            <a:spAutoFit/>
          </a:bodyPr>
          <a:lstStyle/>
          <a:p>
            <a:r>
              <a:rPr lang="es-UY" sz="1400" b="1" dirty="0" smtClean="0"/>
              <a:t>CANALÍCULOS</a:t>
            </a:r>
            <a:endParaRPr lang="es-UY" sz="1400" b="1" dirty="0"/>
          </a:p>
        </p:txBody>
      </p:sp>
      <p:cxnSp>
        <p:nvCxnSpPr>
          <p:cNvPr id="11" name="10 Conector recto de flecha"/>
          <p:cNvCxnSpPr/>
          <p:nvPr/>
        </p:nvCxnSpPr>
        <p:spPr>
          <a:xfrm flipV="1">
            <a:off x="2610488" y="5711551"/>
            <a:ext cx="124081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953992" y="5552726"/>
            <a:ext cx="1554112" cy="307777"/>
          </a:xfrm>
          <a:prstGeom prst="rect">
            <a:avLst/>
          </a:prstGeom>
          <a:noFill/>
        </p:spPr>
        <p:txBody>
          <a:bodyPr wrap="square" rtlCol="0">
            <a:spAutoFit/>
          </a:bodyPr>
          <a:lstStyle/>
          <a:p>
            <a:r>
              <a:rPr lang="es-UY" sz="1400" b="1" dirty="0" smtClean="0"/>
              <a:t>CANAL DE HAVERS</a:t>
            </a:r>
            <a:endParaRPr lang="es-UY" sz="1400" b="1" dirty="0"/>
          </a:p>
        </p:txBody>
      </p:sp>
    </p:spTree>
    <p:extLst>
      <p:ext uri="{BB962C8B-B14F-4D97-AF65-F5344CB8AC3E}">
        <p14:creationId xmlns:p14="http://schemas.microsoft.com/office/powerpoint/2010/main" val="26500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fade">
                                      <p:cBhvr>
                                        <p:cTn id="7" dur="500"/>
                                        <p:tgtEl>
                                          <p:spTgt spid="225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UY" sz="2000" b="1" dirty="0" smtClean="0"/>
              <a:t>TEJIDO ÓSEO COMPACTO</a:t>
            </a:r>
            <a:endParaRPr lang="es-UY" sz="2000" b="1" dirty="0"/>
          </a:p>
        </p:txBody>
      </p:sp>
      <p:sp>
        <p:nvSpPr>
          <p:cNvPr id="3" name="2 CuadroTexto"/>
          <p:cNvSpPr txBox="1"/>
          <p:nvPr/>
        </p:nvSpPr>
        <p:spPr>
          <a:xfrm>
            <a:off x="683568" y="1124744"/>
            <a:ext cx="6768752" cy="3416320"/>
          </a:xfrm>
          <a:prstGeom prst="rect">
            <a:avLst/>
          </a:prstGeom>
          <a:noFill/>
        </p:spPr>
        <p:txBody>
          <a:bodyPr wrap="square" rtlCol="0">
            <a:spAutoFit/>
          </a:bodyPr>
          <a:lstStyle/>
          <a:p>
            <a:pPr marL="285750" indent="-285750">
              <a:buFont typeface="Arial" pitchFamily="34" charset="0"/>
              <a:buChar char="•"/>
            </a:pPr>
            <a:r>
              <a:rPr lang="es-UY" dirty="0" smtClean="0"/>
              <a:t>Se ubica en la periferia de los huesos, haciéndose más grueso en la diáfisis (parte media) de los huesos largos.</a:t>
            </a:r>
          </a:p>
          <a:p>
            <a:pPr marL="285750" indent="-285750">
              <a:buFont typeface="Arial" pitchFamily="34" charset="0"/>
              <a:buChar char="•"/>
            </a:pPr>
            <a:r>
              <a:rPr lang="es-UY" dirty="0" smtClean="0"/>
              <a:t>Como su nombre lo indica  su aspecto es macizo. Ver </a:t>
            </a:r>
            <a:r>
              <a:rPr lang="es-UY" dirty="0" err="1" smtClean="0"/>
              <a:t>diapo</a:t>
            </a:r>
            <a:r>
              <a:rPr lang="es-UY" dirty="0" smtClean="0"/>
              <a:t> anterior</a:t>
            </a:r>
          </a:p>
          <a:p>
            <a:pPr marL="285750" indent="-285750">
              <a:buFont typeface="Arial" pitchFamily="34" charset="0"/>
              <a:buChar char="•"/>
            </a:pPr>
            <a:r>
              <a:rPr lang="es-UY" dirty="0" smtClean="0"/>
              <a:t>Está constituido por matriz ósea en forma de laminillas óseas concéntricas, sin espacio entre ellas. Cada grupo de laminillas óseas se disponen formando un sistema de </a:t>
            </a:r>
            <a:r>
              <a:rPr lang="es-UY" dirty="0" err="1" smtClean="0"/>
              <a:t>Havers</a:t>
            </a:r>
            <a:r>
              <a:rPr lang="es-UY" dirty="0" smtClean="0"/>
              <a:t> u OSTEONA, alrededor de un conducto de </a:t>
            </a:r>
            <a:r>
              <a:rPr lang="es-UY" dirty="0" err="1" smtClean="0"/>
              <a:t>Havers</a:t>
            </a:r>
            <a:r>
              <a:rPr lang="es-UY" dirty="0" smtClean="0"/>
              <a:t>, único espacio por donde pueden circular vasos y nervios. En las laminillas que rodean a cada conducto de </a:t>
            </a:r>
            <a:r>
              <a:rPr lang="es-UY" dirty="0" err="1" smtClean="0"/>
              <a:t>Havers</a:t>
            </a:r>
            <a:r>
              <a:rPr lang="es-UY" dirty="0" smtClean="0"/>
              <a:t> se ubican los </a:t>
            </a:r>
            <a:r>
              <a:rPr lang="es-UY" dirty="0" err="1" smtClean="0"/>
              <a:t>osteocitos</a:t>
            </a:r>
            <a:r>
              <a:rPr lang="es-UY" dirty="0" smtClean="0"/>
              <a:t>, en </a:t>
            </a:r>
            <a:r>
              <a:rPr lang="es-UY" dirty="0" err="1" smtClean="0"/>
              <a:t>osteoplastos</a:t>
            </a:r>
            <a:r>
              <a:rPr lang="es-UY" dirty="0" smtClean="0"/>
              <a:t>. De cada </a:t>
            </a:r>
            <a:r>
              <a:rPr lang="es-UY" dirty="0" err="1" smtClean="0"/>
              <a:t>osteoplasto</a:t>
            </a:r>
            <a:r>
              <a:rPr lang="es-UY" dirty="0" smtClean="0"/>
              <a:t> salen canalículos que atraviesan la matroz ósea para alcanzar al conducto de </a:t>
            </a:r>
            <a:r>
              <a:rPr lang="es-UY" dirty="0" err="1" smtClean="0"/>
              <a:t>Havers</a:t>
            </a:r>
            <a:r>
              <a:rPr lang="es-UY" dirty="0" smtClean="0"/>
              <a:t> y poder hacer llegar nutrientes de los vasos a los condrocitos.</a:t>
            </a:r>
            <a:endParaRPr lang="es-UY" dirty="0"/>
          </a:p>
        </p:txBody>
      </p:sp>
    </p:spTree>
    <p:extLst>
      <p:ext uri="{BB962C8B-B14F-4D97-AF65-F5344CB8AC3E}">
        <p14:creationId xmlns:p14="http://schemas.microsoft.com/office/powerpoint/2010/main" val="388213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62074"/>
          </a:xfrm>
        </p:spPr>
        <p:txBody>
          <a:bodyPr>
            <a:normAutofit/>
          </a:bodyPr>
          <a:lstStyle/>
          <a:p>
            <a:r>
              <a:rPr lang="es-UY" sz="2400" b="1" dirty="0" smtClean="0"/>
              <a:t>TEJIDO ÓSEO ESPONJOSO</a:t>
            </a:r>
            <a:endParaRPr lang="es-UY" sz="2400" b="1" dirty="0"/>
          </a:p>
        </p:txBody>
      </p:sp>
      <p:sp>
        <p:nvSpPr>
          <p:cNvPr id="5" name="4 CuadroTexto"/>
          <p:cNvSpPr txBox="1"/>
          <p:nvPr/>
        </p:nvSpPr>
        <p:spPr>
          <a:xfrm>
            <a:off x="467544" y="1124744"/>
            <a:ext cx="7992888" cy="5632311"/>
          </a:xfrm>
          <a:prstGeom prst="rect">
            <a:avLst/>
          </a:prstGeom>
          <a:noFill/>
        </p:spPr>
        <p:txBody>
          <a:bodyPr wrap="square" rtlCol="0">
            <a:spAutoFit/>
          </a:bodyPr>
          <a:lstStyle/>
          <a:p>
            <a:pPr marL="285750" indent="-285750">
              <a:buFont typeface="Arial" pitchFamily="34" charset="0"/>
              <a:buChar char="•"/>
            </a:pPr>
            <a:r>
              <a:rPr lang="es-UY" dirty="0" smtClean="0"/>
              <a:t>Se localiza en el interior de las epífisis  (extremos ensanchados) de los huesos largos.</a:t>
            </a:r>
          </a:p>
          <a:p>
            <a:pPr marL="285750" indent="-285750">
              <a:buFont typeface="Arial" pitchFamily="34" charset="0"/>
              <a:buChar char="•"/>
            </a:pPr>
            <a:r>
              <a:rPr lang="es-UY" dirty="0" smtClean="0"/>
              <a:t>Su aspecto es el de una red de láminas duras, llamadas trabéculas óseas, entrecruzadas. (ver en primera diapositiva). </a:t>
            </a:r>
          </a:p>
          <a:p>
            <a:r>
              <a:rPr lang="es-UY" dirty="0" smtClean="0"/>
              <a:t>Cuando el hueso está vivo los pequeños espacios entre ellas se denominan cavidades vasculares y en ellos se ubica la médula ósea roja, constituida por numerosos vasos sanguíneos y células hematopoyéticas.</a:t>
            </a:r>
          </a:p>
          <a:p>
            <a:pPr marL="285750" indent="-285750">
              <a:buFont typeface="Arial" pitchFamily="34" charset="0"/>
              <a:buChar char="•"/>
            </a:pPr>
            <a:r>
              <a:rPr lang="es-UY" dirty="0" smtClean="0"/>
              <a:t>En la segunda diapositiva se observa el tejido óseo esponjoso al M.O.. En estas microfotografías se destacan las trabéculas constituidas por matriz ósea, teñidas en color más fuerte. En el interior de las trabéculas, se ven las células más viejas de este tejido (</a:t>
            </a:r>
            <a:r>
              <a:rPr lang="es-UY" dirty="0" err="1" smtClean="0"/>
              <a:t>osteocitos</a:t>
            </a:r>
            <a:r>
              <a:rPr lang="es-UY" dirty="0" smtClean="0"/>
              <a:t>) atrapadas dentro de lagunas (</a:t>
            </a:r>
            <a:r>
              <a:rPr lang="es-UY" dirty="0" err="1" smtClean="0"/>
              <a:t>osteoplastos</a:t>
            </a:r>
            <a:r>
              <a:rPr lang="es-UY" dirty="0" smtClean="0"/>
              <a:t>) rodeadas de matriz ósea calcificada. En el borde de cada trabécula ósea se encuentran dos tipos celulares: los osteoblastos (células jóvenes, productoras de matriz ósea) y osteoclastos (grandes células provenientes de la unión de varias, con varios núcleos. Son responsables de la resorción ósea: digieren y destruyen matriz ósea mediante enzimas, de manera de ir tallando el borde de cada trabécula. Este proceso tiene como finalidad moldear los huesos y liberar hacia la sangre calcio y fósforo que el hueso necesita, cuando se precisan en algún proceso del organismo y faltan en sangre). El hueso está en constante remodelación, se construye y se destruye.</a:t>
            </a:r>
            <a:endParaRPr lang="es-UY" dirty="0"/>
          </a:p>
        </p:txBody>
      </p:sp>
    </p:spTree>
    <p:extLst>
      <p:ext uri="{BB962C8B-B14F-4D97-AF65-F5344CB8AC3E}">
        <p14:creationId xmlns:p14="http://schemas.microsoft.com/office/powerpoint/2010/main" val="2846215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476</Words>
  <Application>Microsoft Office PowerPoint</Application>
  <PresentationFormat>Presentación en pantalla (4:3)</PresentationFormat>
  <Paragraphs>28</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Calibri</vt:lpstr>
      <vt:lpstr>Tema de Office</vt:lpstr>
      <vt:lpstr>TEJIDOS CONECTIVOS ESPECIALES: TEJIDO CONECTIVO ÓSEO  LOCALIZACIÓN DE HUESO COMPACTO Y HUESO ESPONJOSO</vt:lpstr>
      <vt:lpstr> TEJIDO ÓSEO ESPONJOSO</vt:lpstr>
      <vt:lpstr>TEJIDO ÓSEO COMPACTO</vt:lpstr>
      <vt:lpstr>TEJIDO ÓSEO COMPACTO</vt:lpstr>
      <vt:lpstr>TEJIDO ÓSEO ESPONJOSO</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TEJIDOS CONJUNTIVOS</dc:title>
  <dc:creator>Malena</dc:creator>
  <cp:lastModifiedBy>user</cp:lastModifiedBy>
  <cp:revision>61</cp:revision>
  <dcterms:created xsi:type="dcterms:W3CDTF">2013-04-17T22:30:56Z</dcterms:created>
  <dcterms:modified xsi:type="dcterms:W3CDTF">2020-08-11T15:02:30Z</dcterms:modified>
</cp:coreProperties>
</file>