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66" r:id="rId5"/>
    <p:sldId id="260" r:id="rId6"/>
    <p:sldId id="257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45B-823C-4B1B-ADC2-7F4B3EDF57FF}" type="datetimeFigureOut">
              <a:rPr lang="es-UY" smtClean="0"/>
              <a:pPr/>
              <a:t>14/8/2016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DC2-F406-4052-93CF-38A5DBEA2FAC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45B-823C-4B1B-ADC2-7F4B3EDF57FF}" type="datetimeFigureOut">
              <a:rPr lang="es-UY" smtClean="0"/>
              <a:pPr/>
              <a:t>14/8/2016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DC2-F406-4052-93CF-38A5DBEA2FAC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45B-823C-4B1B-ADC2-7F4B3EDF57FF}" type="datetimeFigureOut">
              <a:rPr lang="es-UY" smtClean="0"/>
              <a:pPr/>
              <a:t>14/8/2016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DC2-F406-4052-93CF-38A5DBEA2FAC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45B-823C-4B1B-ADC2-7F4B3EDF57FF}" type="datetimeFigureOut">
              <a:rPr lang="es-UY" smtClean="0"/>
              <a:pPr/>
              <a:t>14/8/2016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DC2-F406-4052-93CF-38A5DBEA2FAC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45B-823C-4B1B-ADC2-7F4B3EDF57FF}" type="datetimeFigureOut">
              <a:rPr lang="es-UY" smtClean="0"/>
              <a:pPr/>
              <a:t>14/8/2016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DC2-F406-4052-93CF-38A5DBEA2FAC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45B-823C-4B1B-ADC2-7F4B3EDF57FF}" type="datetimeFigureOut">
              <a:rPr lang="es-UY" smtClean="0"/>
              <a:pPr/>
              <a:t>14/8/2016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DC2-F406-4052-93CF-38A5DBEA2FAC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45B-823C-4B1B-ADC2-7F4B3EDF57FF}" type="datetimeFigureOut">
              <a:rPr lang="es-UY" smtClean="0"/>
              <a:pPr/>
              <a:t>14/8/2016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DC2-F406-4052-93CF-38A5DBEA2FAC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45B-823C-4B1B-ADC2-7F4B3EDF57FF}" type="datetimeFigureOut">
              <a:rPr lang="es-UY" smtClean="0"/>
              <a:pPr/>
              <a:t>14/8/2016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DC2-F406-4052-93CF-38A5DBEA2FAC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45B-823C-4B1B-ADC2-7F4B3EDF57FF}" type="datetimeFigureOut">
              <a:rPr lang="es-UY" smtClean="0"/>
              <a:pPr/>
              <a:t>14/8/2016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DC2-F406-4052-93CF-38A5DBEA2FAC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45B-823C-4B1B-ADC2-7F4B3EDF57FF}" type="datetimeFigureOut">
              <a:rPr lang="es-UY" smtClean="0"/>
              <a:pPr/>
              <a:t>14/8/2016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DC2-F406-4052-93CF-38A5DBEA2FAC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045B-823C-4B1B-ADC2-7F4B3EDF57FF}" type="datetimeFigureOut">
              <a:rPr lang="es-UY" smtClean="0"/>
              <a:pPr/>
              <a:t>14/8/2016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9DC2-F406-4052-93CF-38A5DBEA2FAC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045B-823C-4B1B-ADC2-7F4B3EDF57FF}" type="datetimeFigureOut">
              <a:rPr lang="es-UY" smtClean="0"/>
              <a:pPr/>
              <a:t>14/8/2016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E9DC2-F406-4052-93CF-38A5DBEA2FAC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990656" cy="3195787"/>
          </a:xfrm>
        </p:spPr>
        <p:txBody>
          <a:bodyPr/>
          <a:lstStyle/>
          <a:p>
            <a:r>
              <a:rPr lang="es-UY" b="1" dirty="0" smtClean="0">
                <a:solidFill>
                  <a:schemeClr val="accent4">
                    <a:lumMod val="75000"/>
                  </a:schemeClr>
                </a:solidFill>
              </a:rPr>
              <a:t>TEJIDO </a:t>
            </a:r>
            <a:br>
              <a:rPr lang="es-UY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s-UY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s-UY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s-UY" b="1" dirty="0" smtClean="0">
                <a:solidFill>
                  <a:schemeClr val="accent4">
                    <a:lumMod val="75000"/>
                  </a:schemeClr>
                </a:solidFill>
              </a:rPr>
              <a:t>NERVIOSO</a:t>
            </a:r>
            <a:endParaRPr lang="es-UY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dirty="0" smtClean="0">
                <a:solidFill>
                  <a:schemeClr val="accent4">
                    <a:lumMod val="75000"/>
                  </a:schemeClr>
                </a:solidFill>
              </a:rPr>
              <a:t>MICROGLÍA</a:t>
            </a:r>
            <a:endParaRPr lang="es-UY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1506" name="Picture 2" descr="http://missinglink.ucsf.edu/lm/introductionneuropathology/Response%20_to_Injury/Injury_Images/microglial%20activation3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02629" cy="4504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clulasdelaglamcm-091019033145-phpapp01/95/celulas-d-ela-glia-16-728.jpg?cb=1255923200"/>
          <p:cNvPicPr>
            <a:picLocks noChangeAspect="1" noChangeArrowheads="1"/>
          </p:cNvPicPr>
          <p:nvPr/>
        </p:nvPicPr>
        <p:blipFill>
          <a:blip r:embed="rId2" cstate="print"/>
          <a:srcRect l="3115" t="11077" r="6540" b="21078"/>
          <a:stretch>
            <a:fillRect/>
          </a:stretch>
        </p:blipFill>
        <p:spPr bwMode="auto">
          <a:xfrm>
            <a:off x="436683" y="908720"/>
            <a:ext cx="8455797" cy="4762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vilchez.blogia.com/upload/20100630021019-neuron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810000" cy="2466975"/>
          </a:xfrm>
          <a:prstGeom prst="rect">
            <a:avLst/>
          </a:prstGeom>
          <a:noFill/>
        </p:spPr>
      </p:pic>
      <p:pic>
        <p:nvPicPr>
          <p:cNvPr id="4100" name="Picture 4" descr="http://www.joaquinrodriguezpiaya.es/1_Bachillerato_ByG/Organizacionpluricelular/Fotos/tejidos/Tejido_nervioso/tejido_nervioso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343985"/>
            <a:ext cx="3384376" cy="2317785"/>
          </a:xfrm>
          <a:prstGeom prst="rect">
            <a:avLst/>
          </a:prstGeom>
          <a:noFill/>
        </p:spPr>
      </p:pic>
      <p:pic>
        <p:nvPicPr>
          <p:cNvPr id="4102" name="Picture 6" descr="http://3.bp.blogspot.com/-OXcqUtGFPQ8/TplnZQNW27I/AAAAAAAAEbw/hNK7P5S5EXE/s1600/grupo+de+neuron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93096"/>
            <a:ext cx="3744416" cy="2431375"/>
          </a:xfrm>
          <a:prstGeom prst="rect">
            <a:avLst/>
          </a:prstGeom>
          <a:noFill/>
        </p:spPr>
      </p:pic>
      <p:pic>
        <p:nvPicPr>
          <p:cNvPr id="4104" name="Picture 8" descr="http://www.jardinesdesevilla.es/opo/JUEGOS%20VISU/tejanimal/Fotostejaniaml/tejido%20nervioso%20neurona%20corteza%20cerebral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4320480" cy="295176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755576" y="188640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>
                <a:solidFill>
                  <a:schemeClr val="accent4">
                    <a:lumMod val="75000"/>
                  </a:schemeClr>
                </a:solidFill>
              </a:rPr>
              <a:t>PREPARADOS HISTOLÓGICOS DE TEJIDO NERVIOSO</a:t>
            </a:r>
          </a:p>
          <a:p>
            <a:r>
              <a:rPr lang="es-UY" sz="2800" b="1" dirty="0" smtClean="0">
                <a:solidFill>
                  <a:schemeClr val="accent4">
                    <a:lumMod val="75000"/>
                  </a:schemeClr>
                </a:solidFill>
              </a:rPr>
              <a:t>               (con diferentes aumentos y tinciones)</a:t>
            </a:r>
            <a:endParaRPr lang="es-UY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tejidos-110709225420-phpapp02/95/clase-biologia-2tejidos-48-728.jpg?cb=1310252418"/>
          <p:cNvPicPr>
            <a:picLocks noChangeAspect="1" noChangeArrowheads="1"/>
          </p:cNvPicPr>
          <p:nvPr/>
        </p:nvPicPr>
        <p:blipFill>
          <a:blip r:embed="rId2" cstate="print"/>
          <a:srcRect l="25196" t="20769" r="23152" b="3913"/>
          <a:stretch>
            <a:fillRect/>
          </a:stretch>
        </p:blipFill>
        <p:spPr bwMode="auto">
          <a:xfrm>
            <a:off x="2627784" y="764704"/>
            <a:ext cx="6264696" cy="54006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27584" y="26064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b="1" dirty="0" smtClean="0">
                <a:solidFill>
                  <a:schemeClr val="accent4">
                    <a:lumMod val="75000"/>
                  </a:schemeClr>
                </a:solidFill>
              </a:rPr>
              <a:t>COMPONENTES CELULARES DEL TEJIDO </a:t>
            </a:r>
            <a:r>
              <a:rPr lang="es-UY" sz="2800" b="1" dirty="0" smtClean="0">
                <a:solidFill>
                  <a:schemeClr val="accent4">
                    <a:lumMod val="75000"/>
                  </a:schemeClr>
                </a:solidFill>
              </a:rPr>
              <a:t>NERVIOSO (en S.N. C)</a:t>
            </a:r>
            <a:endParaRPr lang="es-UY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1196752"/>
            <a:ext cx="252028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UY" b="1" dirty="0" smtClean="0">
                <a:solidFill>
                  <a:schemeClr val="accent4">
                    <a:lumMod val="75000"/>
                  </a:schemeClr>
                </a:solidFill>
              </a:rPr>
              <a:t>EPENDIMOCITOS</a:t>
            </a:r>
          </a:p>
          <a:p>
            <a:pPr marL="342900" indent="-342900">
              <a:buAutoNum type="arabicPeriod"/>
            </a:pPr>
            <a:r>
              <a:rPr lang="es-UY" b="1" dirty="0" smtClean="0">
                <a:solidFill>
                  <a:schemeClr val="accent4">
                    <a:lumMod val="75000"/>
                  </a:schemeClr>
                </a:solidFill>
              </a:rPr>
              <a:t>NEURONAS</a:t>
            </a:r>
          </a:p>
          <a:p>
            <a:pPr marL="342900" indent="-342900">
              <a:buAutoNum type="arabicPeriod" startAt="4"/>
            </a:pPr>
            <a:r>
              <a:rPr lang="es-UY" b="1" dirty="0" smtClean="0">
                <a:solidFill>
                  <a:schemeClr val="accent4">
                    <a:lumMod val="75000"/>
                  </a:schemeClr>
                </a:solidFill>
              </a:rPr>
              <a:t>OLIGODENDROCITOS</a:t>
            </a:r>
          </a:p>
          <a:p>
            <a:pPr marL="342900" indent="-342900">
              <a:buAutoNum type="arabicPeriod" startAt="4"/>
            </a:pPr>
            <a:r>
              <a:rPr lang="es-UY" b="1" dirty="0" smtClean="0">
                <a:solidFill>
                  <a:schemeClr val="accent4">
                    <a:lumMod val="75000"/>
                  </a:schemeClr>
                </a:solidFill>
              </a:rPr>
              <a:t>ASTROCITOS</a:t>
            </a:r>
          </a:p>
          <a:p>
            <a:pPr marL="342900" indent="-342900"/>
            <a:r>
              <a:rPr lang="es-UY" b="1" dirty="0" smtClean="0">
                <a:solidFill>
                  <a:schemeClr val="accent4">
                    <a:lumMod val="75000"/>
                  </a:schemeClr>
                </a:solidFill>
              </a:rPr>
              <a:t>7.   MICROGLIOCITOS</a:t>
            </a:r>
          </a:p>
          <a:p>
            <a:pPr marL="342900" indent="-342900">
              <a:buAutoNum type="arabicPeriod" startAt="4"/>
            </a:pPr>
            <a:endParaRPr lang="es-UY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/>
            <a:endParaRPr lang="es-UY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/>
            <a:endParaRPr lang="es-UY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/>
            <a:r>
              <a:rPr lang="es-UY" sz="1400" b="1" dirty="0" smtClean="0"/>
              <a:t>OTRAS ESTRUCTURAS</a:t>
            </a:r>
          </a:p>
          <a:p>
            <a:pPr marL="342900" indent="-342900"/>
            <a:r>
              <a:rPr lang="es-UY" sz="1400" b="1" dirty="0" smtClean="0"/>
              <a:t>SEÑALADAS:</a:t>
            </a:r>
          </a:p>
          <a:p>
            <a:pPr marL="342900" indent="-342900"/>
            <a:endParaRPr lang="es-UY" sz="1400" b="1" dirty="0" smtClean="0"/>
          </a:p>
          <a:p>
            <a:pPr marL="342900" indent="-342900">
              <a:buAutoNum type="arabicPeriod" startAt="3"/>
            </a:pPr>
            <a:r>
              <a:rPr lang="es-UY" b="1" dirty="0" smtClean="0"/>
              <a:t>Axón</a:t>
            </a:r>
          </a:p>
          <a:p>
            <a:pPr marL="342900" indent="-342900">
              <a:buAutoNum type="arabicPeriod" startAt="6"/>
            </a:pPr>
            <a:r>
              <a:rPr lang="es-UY" b="1" dirty="0" smtClean="0"/>
              <a:t>Vaina de mielina</a:t>
            </a:r>
          </a:p>
          <a:p>
            <a:pPr marL="342900" indent="-342900"/>
            <a:r>
              <a:rPr lang="es-UY" b="1" dirty="0" smtClean="0"/>
              <a:t>8.   Capilar sanguíneo</a:t>
            </a:r>
            <a:endParaRPr lang="es-UY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>
              <a:buAutoNum type="arabicPeriod" startAt="4"/>
            </a:pPr>
            <a:endParaRPr lang="es-UY" dirty="0" smtClean="0"/>
          </a:p>
          <a:p>
            <a:pPr marL="342900" indent="-342900">
              <a:buAutoNum type="arabicPeriod" startAt="4"/>
            </a:pPr>
            <a:endParaRPr lang="es-UY" dirty="0" smtClean="0"/>
          </a:p>
          <a:p>
            <a:pPr marL="342900" indent="-342900"/>
            <a:endParaRPr lang="es-UY" dirty="0" smtClean="0"/>
          </a:p>
          <a:p>
            <a:pPr marL="342900" indent="-342900">
              <a:buAutoNum type="arabicPeriod" startAt="4"/>
            </a:pPr>
            <a:endParaRPr lang="es-UY" dirty="0" smtClean="0"/>
          </a:p>
          <a:p>
            <a:pPr marL="342900" indent="-342900">
              <a:buAutoNum type="arabicPeriod"/>
            </a:pPr>
            <a:endParaRPr lang="es-UY" dirty="0"/>
          </a:p>
        </p:txBody>
      </p:sp>
      <p:cxnSp>
        <p:nvCxnSpPr>
          <p:cNvPr id="8" name="7 Conector recto"/>
          <p:cNvCxnSpPr/>
          <p:nvPr/>
        </p:nvCxnSpPr>
        <p:spPr>
          <a:xfrm flipH="1" flipV="1">
            <a:off x="7164288" y="5877272"/>
            <a:ext cx="648072" cy="1440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6948264" y="5733256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100" dirty="0" smtClean="0"/>
              <a:t>8</a:t>
            </a:r>
            <a:endParaRPr lang="es-UY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es-UY" b="1" dirty="0" smtClean="0">
                <a:solidFill>
                  <a:schemeClr val="accent4">
                    <a:lumMod val="50000"/>
                  </a:schemeClr>
                </a:solidFill>
              </a:rPr>
              <a:t>CÉLULAS </a:t>
            </a:r>
            <a:br>
              <a:rPr lang="es-UY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UY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s-UY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UY" b="1" dirty="0" smtClean="0">
                <a:solidFill>
                  <a:schemeClr val="accent4">
                    <a:lumMod val="50000"/>
                  </a:schemeClr>
                </a:solidFill>
              </a:rPr>
              <a:t>DE  LA</a:t>
            </a:r>
            <a:br>
              <a:rPr lang="es-UY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UY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s-UY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s-UY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s-UY" sz="5400" b="1" i="1" u="sng" dirty="0" smtClean="0">
                <a:solidFill>
                  <a:schemeClr val="accent4">
                    <a:lumMod val="50000"/>
                  </a:schemeClr>
                </a:solidFill>
              </a:rPr>
              <a:t>NEUROGLÍA</a:t>
            </a:r>
            <a:endParaRPr lang="es-UY" sz="5400" b="1" i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22114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solidFill>
                  <a:schemeClr val="accent4">
                    <a:lumMod val="75000"/>
                  </a:schemeClr>
                </a:solidFill>
              </a:rPr>
              <a:t>CÉLULAS DE LA NEUROGLÍA</a:t>
            </a:r>
            <a:endParaRPr lang="es-UY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410" name="Picture 2" descr="http://images.slideplayer.com.br/1/294050/slides/slide_19.jpg"/>
          <p:cNvPicPr>
            <a:picLocks noChangeAspect="1" noChangeArrowheads="1"/>
          </p:cNvPicPr>
          <p:nvPr/>
        </p:nvPicPr>
        <p:blipFill>
          <a:blip r:embed="rId2" cstate="print"/>
          <a:srcRect l="12822" t="19550" r="11695" b="11005"/>
          <a:stretch>
            <a:fillRect/>
          </a:stretch>
        </p:blipFill>
        <p:spPr bwMode="auto">
          <a:xfrm>
            <a:off x="3926029" y="3257600"/>
            <a:ext cx="5217971" cy="3600400"/>
          </a:xfrm>
          <a:prstGeom prst="rect">
            <a:avLst/>
          </a:prstGeom>
          <a:noFill/>
        </p:spPr>
      </p:pic>
      <p:pic>
        <p:nvPicPr>
          <p:cNvPr id="17412" name="Picture 4" descr="http://images.slideplayer.es/1/83354/slides/slide_15.jpg"/>
          <p:cNvPicPr>
            <a:picLocks noChangeAspect="1" noChangeArrowheads="1"/>
          </p:cNvPicPr>
          <p:nvPr/>
        </p:nvPicPr>
        <p:blipFill>
          <a:blip r:embed="rId3" cstate="print"/>
          <a:srcRect l="11413" t="4599" r="8263" b="7601"/>
          <a:stretch>
            <a:fillRect/>
          </a:stretch>
        </p:blipFill>
        <p:spPr bwMode="auto">
          <a:xfrm>
            <a:off x="179512" y="908720"/>
            <a:ext cx="4283968" cy="3512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.slidesharecdn.com/histologiatejidonerviosovd-121018203943-phpapp02/95/histologia-tejido-nervioso-vd-59-638.jpg?cb=1350592937"/>
          <p:cNvPicPr>
            <a:picLocks noChangeAspect="1" noChangeArrowheads="1"/>
          </p:cNvPicPr>
          <p:nvPr/>
        </p:nvPicPr>
        <p:blipFill>
          <a:blip r:embed="rId2" cstate="print"/>
          <a:srcRect l="32210" t="22223" r="17771" b="32445"/>
          <a:stretch>
            <a:fillRect/>
          </a:stretch>
        </p:blipFill>
        <p:spPr bwMode="auto">
          <a:xfrm>
            <a:off x="179512" y="1052736"/>
            <a:ext cx="4444546" cy="3024336"/>
          </a:xfrm>
          <a:prstGeom prst="rect">
            <a:avLst/>
          </a:prstGeom>
          <a:noFill/>
        </p:spPr>
      </p:pic>
      <p:pic>
        <p:nvPicPr>
          <p:cNvPr id="2054" name="Picture 6" descr="http://www.morfovirtual2012.sld.cu/index.php/morfovirtual/2012/paper/downloadSuppFile/240/4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437112"/>
            <a:ext cx="2160240" cy="2188571"/>
          </a:xfrm>
          <a:prstGeom prst="rect">
            <a:avLst/>
          </a:prstGeom>
          <a:noFill/>
        </p:spPr>
      </p:pic>
      <p:pic>
        <p:nvPicPr>
          <p:cNvPr id="2056" name="Picture 8" descr="http://www.efn.uncor.edu/departamentos/divbioeco/anatocom/Biologia/Index_archivos/Nervioso/astrocito.jpg"/>
          <p:cNvPicPr>
            <a:picLocks noChangeAspect="1" noChangeArrowheads="1"/>
          </p:cNvPicPr>
          <p:nvPr/>
        </p:nvPicPr>
        <p:blipFill>
          <a:blip r:embed="rId4" cstate="print"/>
          <a:srcRect l="35075" r="15720"/>
          <a:stretch>
            <a:fillRect/>
          </a:stretch>
        </p:blipFill>
        <p:spPr bwMode="auto">
          <a:xfrm rot="16200000">
            <a:off x="5497145" y="343615"/>
            <a:ext cx="3295127" cy="3417225"/>
          </a:xfrm>
          <a:prstGeom prst="rect">
            <a:avLst/>
          </a:prstGeom>
          <a:noFill/>
        </p:spPr>
      </p:pic>
      <p:pic>
        <p:nvPicPr>
          <p:cNvPr id="2058" name="Picture 10" descr="http://1.bp.blogspot.com/-K6QzbbO7lyM/VNvnZDTCvAI/AAAAAAAAAIM/gtxVkIUvuic/s1600/astrocito.jpg"/>
          <p:cNvPicPr>
            <a:picLocks noChangeAspect="1" noChangeArrowheads="1"/>
          </p:cNvPicPr>
          <p:nvPr/>
        </p:nvPicPr>
        <p:blipFill>
          <a:blip r:embed="rId5" cstate="print"/>
          <a:srcRect b="5438"/>
          <a:stretch>
            <a:fillRect/>
          </a:stretch>
        </p:blipFill>
        <p:spPr bwMode="auto">
          <a:xfrm>
            <a:off x="5580112" y="3573016"/>
            <a:ext cx="3024336" cy="3284984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611560" y="26064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             ASTROCITOS</a:t>
            </a:r>
            <a:endParaRPr lang="es-UY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3200" b="1" dirty="0" smtClean="0">
                <a:solidFill>
                  <a:schemeClr val="accent4">
                    <a:lumMod val="75000"/>
                  </a:schemeClr>
                </a:solidFill>
              </a:rPr>
              <a:t>OLIGODENDROCITOS (sólo en S.N.C.)</a:t>
            </a:r>
            <a:endParaRPr lang="es-UY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8434" name="Picture 2" descr="http://images.slideplayer.es/3/1477348/slides/slide_14.jpg"/>
          <p:cNvPicPr>
            <a:picLocks noChangeAspect="1" noChangeArrowheads="1"/>
          </p:cNvPicPr>
          <p:nvPr/>
        </p:nvPicPr>
        <p:blipFill>
          <a:blip r:embed="rId2" cstate="print"/>
          <a:srcRect l="14182" t="53549" r="10226"/>
          <a:stretch>
            <a:fillRect/>
          </a:stretch>
        </p:blipFill>
        <p:spPr bwMode="auto">
          <a:xfrm>
            <a:off x="251520" y="1988840"/>
            <a:ext cx="8437131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s-UY" sz="3200" b="1" dirty="0" smtClean="0">
                <a:solidFill>
                  <a:schemeClr val="accent4">
                    <a:lumMod val="75000"/>
                  </a:schemeClr>
                </a:solidFill>
              </a:rPr>
              <a:t>CÉLULAS DE </a:t>
            </a:r>
            <a:r>
              <a:rPr lang="es-UY" sz="3200" b="1" dirty="0" smtClean="0">
                <a:solidFill>
                  <a:schemeClr val="accent4">
                    <a:lumMod val="75000"/>
                  </a:schemeClr>
                </a:solidFill>
              </a:rPr>
              <a:t>SCHWANN (sólo en S.N.P.)</a:t>
            </a:r>
            <a:endParaRPr lang="es-UY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458" name="Picture 2" descr="http://www7.uc.cl/sw_educ/biologia/bio100/imagenes/5ac3dc3491efilenameF512typeimagegi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264696" cy="5125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chapter11a-131027120312-phpapp01/95/organizacin-y-tejidos-del-sistema-nervioso-2013-34-638.jpg?cb=13828805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2158"/>
            <a:ext cx="7745444" cy="5815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67</Words>
  <Application>Microsoft Office PowerPoint</Application>
  <PresentationFormat>Presentación en pantalla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TEJIDO   NERVIOSO</vt:lpstr>
      <vt:lpstr>Diapositiva 2</vt:lpstr>
      <vt:lpstr>Diapositiva 3</vt:lpstr>
      <vt:lpstr>CÉLULAS   DE  LA   NEUROGLÍA</vt:lpstr>
      <vt:lpstr>CÉLULAS DE LA NEUROGLÍA</vt:lpstr>
      <vt:lpstr>Diapositiva 6</vt:lpstr>
      <vt:lpstr>OLIGODENDROCITOS (sólo en S.N.C.)</vt:lpstr>
      <vt:lpstr>CÉLULAS DE SCHWANN (sólo en S.N.P.)</vt:lpstr>
      <vt:lpstr>Diapositiva 9</vt:lpstr>
      <vt:lpstr>MICROGLÍA</vt:lpstr>
      <vt:lpstr>Diapositiva 11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Malena</dc:creator>
  <cp:lastModifiedBy>Malena</cp:lastModifiedBy>
  <cp:revision>7</cp:revision>
  <dcterms:created xsi:type="dcterms:W3CDTF">2016-08-04T16:07:32Z</dcterms:created>
  <dcterms:modified xsi:type="dcterms:W3CDTF">2016-08-14T23:14:14Z</dcterms:modified>
</cp:coreProperties>
</file>