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61" r:id="rId5"/>
    <p:sldId id="263" r:id="rId6"/>
    <p:sldId id="264" r:id="rId7"/>
    <p:sldId id="265" r:id="rId8"/>
    <p:sldId id="267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0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BF4DB-20D8-4E44-AF39-092954A22031}" type="datetimeFigureOut">
              <a:rPr lang="es-MX" smtClean="0"/>
              <a:pPr/>
              <a:t>04/09/2019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45C46-7F88-4F8D-B68E-26CC40764FF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.uy/url?sa=i&amp;rct=j&amp;q=ESTRUCTURA+DE+UNA+SINAPSIS+QU%C3%8DMICA+NEURONEURONAL&amp;source=images&amp;cd=&amp;cad=rja&amp;docid=yWD6ANIFsU5RKM&amp;tbnid=I-r0CHJ6vcYZXM:&amp;ved=0CAUQjRw&amp;url=http://scykness.wordpress.com/tag/sinapsis/&amp;ei=0HTtUZi3GpPo8wTK3ICwAw&amp;bvm=bv.49478099,d.eWU&amp;psig=AFQjCNGg4xqGAlzWCQ62B0kQmKBbvpkkug&amp;ust=137460247218512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uy/url?sa=i&amp;rct=j&amp;q=ESTRUCTURA+DE+UNA+SINAPSIS+QU%C3%8DMICA+NEURONEURONAL&amp;source=images&amp;cd=&amp;cad=rja&amp;docid=yWD6ANIFsU5RKM&amp;tbnid=I-r0CHJ6vcYZXM:&amp;ved=0CAUQjRw&amp;url=http://scykness.wordpress.com/tag/isotropicos/&amp;ei=AXXtUYmRAoOa9QT2oIBg&amp;bvm=bv.49478099,d.eWU&amp;psig=AFQjCNGg4xqGAlzWCQ62B0kQmKBbvpkkug&amp;ust=137460247218512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.uy/imgres?q=CANALES+PROTEICOS+PARA+EL+SODIO+Y+EL+POTASIO&amp;start=156&amp;biw=1301&amp;bih=570&amp;tbm=isch&amp;tbnid=QZCODCiBqkxMUM:&amp;imgrefurl=http://www.javeriana.edu.co/Facultades/Ciencias/neurobioquimica/libros/neurobioquimica/receptores.htm&amp;docid=oFvJwMo7ryUNhM&amp;imgurl=http://www.javeriana.edu.co/Facultades/Ciencias/neurobioquimica/libros/neurobioquimica/ionotrop.jpg&amp;w=311&amp;h=405&amp;ei=b4LtUcqQE-7_4APX1YHABA&amp;zoom=1&amp;ved=1t:3588,r:56,s:100,i:172&amp;iact=rc&amp;page=11&amp;tbnh=174&amp;tbnw=134&amp;ndsp=21&amp;tx=74.66667175292969&amp;ty=119.3333435058593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uy/url?sa=i&amp;rct=j&amp;q=&amp;esrc=s&amp;source=images&amp;cd=&amp;cad=rja&amp;uact=8&amp;docid=xSiB5KCmvmRbDM&amp;tbnid=rJgkHzcYN6GJPM:&amp;ved=0CAUQjRw&amp;url=http://www.psicofarmacos.info/?contenido=drogas&amp;farma=dmt&amp;ei=4KPNU8TROYjP8AH88oHoAQ&amp;bvm=bv.71198958,d.b2U&amp;psig=AFQjCNGQpHGEK1f5IjE97_m3-KNIk8tEfQ&amp;ust=140607209105886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0"/>
            <a:ext cx="8640960" cy="1412776"/>
          </a:xfrm>
        </p:spPr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6">
                    <a:lumMod val="75000"/>
                  </a:schemeClr>
                </a:solidFill>
              </a:rPr>
              <a:t>TRANSMISIÓN DE IMPULSOS NERVIOSOS </a:t>
            </a:r>
            <a:br>
              <a:rPr lang="es-MX" sz="3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b="1" dirty="0" smtClean="0">
                <a:solidFill>
                  <a:schemeClr val="accent6">
                    <a:lumMod val="75000"/>
                  </a:schemeClr>
                </a:solidFill>
              </a:rPr>
              <a:t>DE NEURONA A NEURONA</a:t>
            </a:r>
            <a:endParaRPr lang="es-MX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8892480" cy="180020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endParaRPr lang="es-MX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MX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DÓNDE  OCURRE:  </a:t>
            </a:r>
            <a:r>
              <a:rPr lang="es-MX" sz="2400" b="1" dirty="0" smtClean="0">
                <a:solidFill>
                  <a:schemeClr val="tx1"/>
                </a:solidFill>
              </a:rPr>
              <a:t>En puntos de </a:t>
            </a:r>
            <a:r>
              <a:rPr lang="es-MX" sz="2400" b="1" u="sng" dirty="0" smtClean="0">
                <a:solidFill>
                  <a:schemeClr val="tx1"/>
                </a:solidFill>
              </a:rPr>
              <a:t>contacto funcional (en pocos casos anatómicos</a:t>
            </a:r>
            <a:r>
              <a:rPr lang="es-MX" sz="2400" b="1" dirty="0" smtClean="0">
                <a:solidFill>
                  <a:schemeClr val="tx1"/>
                </a:solidFill>
              </a:rPr>
              <a:t>)llamados </a:t>
            </a:r>
          </a:p>
          <a:p>
            <a:pPr>
              <a:buFont typeface="Arial" pitchFamily="34" charset="0"/>
              <a:buChar char="•"/>
            </a:pPr>
            <a:r>
              <a:rPr lang="es-MX" sz="2800" b="1" dirty="0" smtClean="0">
                <a:solidFill>
                  <a:schemeClr val="accent6">
                    <a:lumMod val="75000"/>
                  </a:schemeClr>
                </a:solidFill>
              </a:rPr>
              <a:t>SINAPSIS NEURO -NEURONALES</a:t>
            </a:r>
            <a:endParaRPr lang="es-MX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 flipH="1">
            <a:off x="3491880" y="4509120"/>
            <a:ext cx="2304256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2000" dirty="0" smtClean="0">
                <a:solidFill>
                  <a:schemeClr val="accent6">
                    <a:lumMod val="75000"/>
                  </a:schemeClr>
                </a:solidFill>
              </a:rPr>
              <a:t>Una neurona puede establecer miles de sinapsis con otras</a:t>
            </a:r>
            <a:endParaRPr lang="es-MX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395536" y="3140968"/>
            <a:ext cx="2808312" cy="2460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251520" y="5589240"/>
            <a:ext cx="30963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Micrografía electrónica(</a:t>
            </a:r>
            <a:r>
              <a:rPr lang="es-MX" sz="1200" b="1" dirty="0" smtClean="0"/>
              <a:t>M.E.B.12.000x</a:t>
            </a:r>
            <a:r>
              <a:rPr lang="es-MX" sz="1400" b="1" dirty="0" smtClean="0"/>
              <a:t>): se observan múltiples botones terminales en un soma neuronal.</a:t>
            </a:r>
            <a:endParaRPr lang="es-MX" sz="1400" b="1" dirty="0"/>
          </a:p>
        </p:txBody>
      </p:sp>
      <p:pic>
        <p:nvPicPr>
          <p:cNvPr id="8" name="3 Marcador de contenido" descr="http://www.ht.org.ar/histologia/NUEVAS%20UNIDADES/unidades/unidad6b/imagenes/dire.gif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2924944"/>
            <a:ext cx="280831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6012160" y="5949280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Microfotografía electrónica </a:t>
            </a:r>
            <a:r>
              <a:rPr lang="es-MX" sz="1200" b="1" dirty="0" smtClean="0"/>
              <a:t>(M.E.T. 14.000x) </a:t>
            </a:r>
            <a:r>
              <a:rPr lang="es-MX" sz="1400" b="1" dirty="0" smtClean="0"/>
              <a:t>de una sinapsis.</a:t>
            </a:r>
          </a:p>
          <a:p>
            <a:r>
              <a:rPr lang="es-MX" sz="1400" b="1" dirty="0" smtClean="0">
                <a:solidFill>
                  <a:srgbClr val="320FB1"/>
                </a:solidFill>
                <a:latin typeface="Times New Roman" pitchFamily="18" charset="0"/>
                <a:cs typeface="Times New Roman" pitchFamily="18" charset="0"/>
              </a:rPr>
              <a:t>A- </a:t>
            </a:r>
            <a:r>
              <a:rPr lang="es-MX" sz="1400" dirty="0" smtClean="0">
                <a:solidFill>
                  <a:srgbClr val="320FB1"/>
                </a:solidFill>
                <a:latin typeface="Times New Roman" pitchFamily="18" charset="0"/>
                <a:cs typeface="Times New Roman" pitchFamily="18" charset="0"/>
              </a:rPr>
              <a:t>neurona </a:t>
            </a:r>
            <a:r>
              <a:rPr lang="es-MX" sz="1400" dirty="0" err="1" smtClean="0">
                <a:solidFill>
                  <a:srgbClr val="320FB1"/>
                </a:solidFill>
                <a:latin typeface="Times New Roman" pitchFamily="18" charset="0"/>
                <a:cs typeface="Times New Roman" pitchFamily="18" charset="0"/>
              </a:rPr>
              <a:t>presináptica</a:t>
            </a:r>
            <a:endParaRPr lang="es-MX" sz="1400" dirty="0" smtClean="0">
              <a:solidFill>
                <a:srgbClr val="320FB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s-MX" sz="1400" b="1" dirty="0" smtClean="0">
                <a:solidFill>
                  <a:srgbClr val="320FB1"/>
                </a:solidFill>
                <a:latin typeface="Times New Roman" pitchFamily="18" charset="0"/>
                <a:cs typeface="Times New Roman" pitchFamily="18" charset="0"/>
              </a:rPr>
              <a:t>D- </a:t>
            </a:r>
            <a:r>
              <a:rPr lang="es-MX" sz="1400" dirty="0" smtClean="0">
                <a:solidFill>
                  <a:srgbClr val="320FB1"/>
                </a:solidFill>
                <a:latin typeface="Times New Roman" pitchFamily="18" charset="0"/>
                <a:cs typeface="Times New Roman" pitchFamily="18" charset="0"/>
              </a:rPr>
              <a:t>neurona </a:t>
            </a:r>
            <a:r>
              <a:rPr lang="es-MX" sz="1400" dirty="0" err="1" smtClean="0">
                <a:solidFill>
                  <a:srgbClr val="320FB1"/>
                </a:solidFill>
                <a:latin typeface="Times New Roman" pitchFamily="18" charset="0"/>
                <a:cs typeface="Times New Roman" pitchFamily="18" charset="0"/>
              </a:rPr>
              <a:t>postsináptica</a:t>
            </a:r>
            <a:endParaRPr lang="es-MX" sz="1400" b="1" dirty="0">
              <a:solidFill>
                <a:srgbClr val="320FB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12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dirty="0" smtClean="0">
                <a:solidFill>
                  <a:schemeClr val="accent6"/>
                </a:solidFill>
              </a:rPr>
              <a:t>    </a:t>
            </a:r>
            <a:r>
              <a:rPr lang="es-MX" sz="2800" b="1" u="sng" dirty="0" smtClean="0">
                <a:solidFill>
                  <a:schemeClr val="accent6">
                    <a:lumMod val="75000"/>
                  </a:schemeClr>
                </a:solidFill>
              </a:rPr>
              <a:t>COMPONENTES DE UNA SINAPSIS NEURO-NEURONAL</a:t>
            </a:r>
            <a:r>
              <a:rPr lang="es-MX" sz="2800" dirty="0" smtClean="0">
                <a:solidFill>
                  <a:schemeClr val="accent6"/>
                </a:solidFill>
              </a:rPr>
              <a:t>:</a:t>
            </a:r>
          </a:p>
          <a:p>
            <a:pPr>
              <a:buNone/>
            </a:pPr>
            <a:endParaRPr lang="es-MX" sz="2800" dirty="0">
              <a:solidFill>
                <a:schemeClr val="accent6"/>
              </a:solidFill>
            </a:endParaRPr>
          </a:p>
          <a:p>
            <a:pPr>
              <a:buNone/>
            </a:pPr>
            <a:r>
              <a:rPr lang="es-MX" sz="2000" b="1" dirty="0" smtClean="0"/>
              <a:t>NEURONA                ESPACIO O HENDIDURA            NEURONA POSTSINÁPTICA</a:t>
            </a:r>
          </a:p>
          <a:p>
            <a:pPr>
              <a:buNone/>
            </a:pPr>
            <a:r>
              <a:rPr lang="es-MX" sz="2000" b="1" dirty="0" smtClean="0"/>
              <a:t>PRESINÁPTICA                      SINÁPTICA                                                        </a:t>
            </a:r>
            <a:r>
              <a:rPr lang="es-MX" sz="2000" dirty="0" smtClean="0"/>
              <a:t>SE INHIBE</a:t>
            </a:r>
          </a:p>
          <a:p>
            <a:pPr>
              <a:buNone/>
            </a:pPr>
            <a:r>
              <a:rPr lang="es-MX" sz="2000" dirty="0"/>
              <a:t> </a:t>
            </a:r>
            <a:r>
              <a:rPr lang="es-MX" sz="2000" dirty="0" smtClean="0"/>
              <a:t>  </a:t>
            </a:r>
            <a:r>
              <a:rPr lang="es-MX" sz="1400" dirty="0" smtClean="0"/>
              <a:t>BOTÓN del  TERMINAL AXÓNICO                                                                                                                    </a:t>
            </a:r>
            <a:r>
              <a:rPr lang="es-MX" sz="2000" dirty="0" smtClean="0"/>
              <a:t>SE EXCITA</a:t>
            </a:r>
          </a:p>
          <a:p>
            <a:pPr>
              <a:buNone/>
            </a:pPr>
            <a:r>
              <a:rPr lang="es-MX" sz="2000" dirty="0"/>
              <a:t> </a:t>
            </a:r>
            <a:r>
              <a:rPr lang="es-MX" sz="2000" dirty="0" smtClean="0"/>
              <a:t>                                              </a:t>
            </a:r>
            <a:r>
              <a:rPr lang="es-MX" sz="1400" dirty="0" smtClean="0"/>
              <a:t>variable según el tipo</a:t>
            </a:r>
            <a:endParaRPr lang="es-MX" sz="2000" dirty="0" smtClean="0"/>
          </a:p>
          <a:p>
            <a:pPr>
              <a:buNone/>
            </a:pPr>
            <a:r>
              <a:rPr lang="es-MX" sz="2000" dirty="0" smtClean="0"/>
              <a:t>                                                                                                     SOMA (sinapsis </a:t>
            </a:r>
            <a:r>
              <a:rPr lang="es-MX" sz="2000" dirty="0" err="1" smtClean="0"/>
              <a:t>axo</a:t>
            </a:r>
            <a:r>
              <a:rPr lang="es-MX" sz="2000" dirty="0" smtClean="0"/>
              <a:t>-somática)</a:t>
            </a:r>
          </a:p>
          <a:p>
            <a:pPr>
              <a:buNone/>
            </a:pPr>
            <a:r>
              <a:rPr lang="es-MX" sz="2000" dirty="0" smtClean="0"/>
              <a:t>                                                                                                    DENDRITAS o sus ESPINAS  </a:t>
            </a:r>
          </a:p>
          <a:p>
            <a:pPr>
              <a:buNone/>
            </a:pPr>
            <a:r>
              <a:rPr lang="es-MX" sz="2000" dirty="0"/>
              <a:t> </a:t>
            </a:r>
            <a:r>
              <a:rPr lang="es-MX" sz="2000" dirty="0" smtClean="0"/>
              <a:t>                                                                                                    (sinapsis </a:t>
            </a:r>
            <a:r>
              <a:rPr lang="es-MX" sz="2000" dirty="0" err="1" smtClean="0"/>
              <a:t>axo</a:t>
            </a:r>
            <a:r>
              <a:rPr lang="es-MX" sz="2000" dirty="0" smtClean="0"/>
              <a:t>-dendrítica)</a:t>
            </a:r>
          </a:p>
          <a:p>
            <a:pPr>
              <a:buNone/>
            </a:pPr>
            <a:r>
              <a:rPr lang="es-MX" sz="2000" dirty="0"/>
              <a:t> </a:t>
            </a:r>
            <a:r>
              <a:rPr lang="es-MX" sz="2000" dirty="0" smtClean="0"/>
              <a:t>                                                                                                    </a:t>
            </a:r>
            <a:r>
              <a:rPr lang="es-MX" sz="2000" dirty="0" smtClean="0"/>
              <a:t>                                                                                    </a:t>
            </a:r>
            <a:endParaRPr lang="es-MX" sz="2000" dirty="0" smtClean="0"/>
          </a:p>
          <a:p>
            <a:pPr>
              <a:buNone/>
            </a:pPr>
            <a:r>
              <a:rPr lang="es-MX" sz="2000" b="1" dirty="0" smtClean="0"/>
              <a:t>                                                                                      </a:t>
            </a:r>
            <a:r>
              <a:rPr lang="es-MX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Observando la lámina, deduce qué                         </a:t>
            </a:r>
          </a:p>
          <a:p>
            <a:pPr>
              <a:buNone/>
            </a:pPr>
            <a:r>
              <a:rPr lang="es-MX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partes de la neurona </a:t>
            </a:r>
            <a:r>
              <a:rPr lang="es-MX" sz="20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postsináptica</a:t>
            </a:r>
            <a:r>
              <a:rPr lang="es-MX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s-MX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pueden participar en una sinapsis</a:t>
            </a:r>
            <a:endParaRPr lang="es-MX" sz="2000" b="1" i="1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6228184" y="206084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6228184" y="242088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6228184" y="1772816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899592" y="213285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3563888" y="2204864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5364088" y="1772816"/>
            <a:ext cx="0" cy="1728192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5364088" y="3140968"/>
            <a:ext cx="432048" cy="0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5364088" y="3501008"/>
            <a:ext cx="432048" cy="0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755576" y="3501008"/>
            <a:ext cx="3240360" cy="3220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</a:rPr>
              <a:t>Estas imágenes muestran dos tipos de sinapsis: </a:t>
            </a:r>
            <a:endParaRPr lang="es-MX" sz="3200" b="1" dirty="0">
              <a:solidFill>
                <a:srgbClr val="002060"/>
              </a:solidFill>
            </a:endParaRPr>
          </a:p>
        </p:txBody>
      </p:sp>
      <p:pic>
        <p:nvPicPr>
          <p:cNvPr id="4" name="irc_mi" descr="http://scykness.files.wordpress.com/2013/04/31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 b="7547"/>
          <a:stretch>
            <a:fillRect/>
          </a:stretch>
        </p:blipFill>
        <p:spPr bwMode="auto">
          <a:xfrm>
            <a:off x="179512" y="1484784"/>
            <a:ext cx="5544616" cy="324036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146" name="Picture 2" descr="http://t2.gstatic.com/images?q=tbn:ANd9GcQedWn13fIBbv_e2hUz-1vJl_7hh3WxRg3Vq3ofxND9cGGC4oG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80520" y="1844824"/>
            <a:ext cx="2892563" cy="22459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cxnSp>
        <p:nvCxnSpPr>
          <p:cNvPr id="6" name="5 Conector curvado"/>
          <p:cNvCxnSpPr/>
          <p:nvPr/>
        </p:nvCxnSpPr>
        <p:spPr>
          <a:xfrm rot="16200000" flipH="1">
            <a:off x="2195736" y="3356992"/>
            <a:ext cx="2880320" cy="144016"/>
          </a:xfrm>
          <a:prstGeom prst="curvedConnector3">
            <a:avLst>
              <a:gd name="adj1" fmla="val 50000"/>
            </a:avLst>
          </a:prstGeom>
          <a:ln w="4762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3275856" y="4869160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>
                <a:solidFill>
                  <a:schemeClr val="accent2">
                    <a:lumMod val="75000"/>
                  </a:schemeClr>
                </a:solidFill>
              </a:rPr>
              <a:t>FLUJO DE IONES</a:t>
            </a:r>
            <a:endParaRPr lang="es-MX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11560" y="544522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s-MX" b="1" dirty="0" smtClean="0">
                <a:solidFill>
                  <a:srgbClr val="002060"/>
                </a:solidFill>
              </a:rPr>
              <a:t>¿En qué se diferencian ambos tipos de sinapsis?</a:t>
            </a:r>
          </a:p>
          <a:p>
            <a:pPr>
              <a:buFont typeface="Wingdings" pitchFamily="2" charset="2"/>
              <a:buChar char="v"/>
            </a:pPr>
            <a:r>
              <a:rPr lang="es-MX" b="1" dirty="0" smtClean="0">
                <a:solidFill>
                  <a:srgbClr val="002060"/>
                </a:solidFill>
              </a:rPr>
              <a:t>¿Qué nombre se le atribuye a cada tipo?</a:t>
            </a:r>
            <a:endParaRPr lang="es-MX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0"/>
            <a:ext cx="7581528" cy="620688"/>
          </a:xfrm>
        </p:spPr>
        <p:txBody>
          <a:bodyPr>
            <a:normAutofit/>
          </a:bodyPr>
          <a:lstStyle/>
          <a:p>
            <a:r>
              <a:rPr lang="es-MX" sz="2800" b="1" u="sng" dirty="0" smtClean="0">
                <a:solidFill>
                  <a:schemeClr val="accent6">
                    <a:lumMod val="75000"/>
                  </a:schemeClr>
                </a:solidFill>
              </a:rPr>
              <a:t>FISIOLOGÍA   de una  SINAPSIS  QUÍMICA</a:t>
            </a:r>
            <a:endParaRPr lang="es-MX" sz="2800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 descr="http://scykness.files.wordpress.com/2013/04/5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 contrast="10000"/>
          </a:blip>
          <a:srcRect t="7129" r="3509"/>
          <a:stretch>
            <a:fillRect/>
          </a:stretch>
        </p:blipFill>
        <p:spPr bwMode="auto">
          <a:xfrm>
            <a:off x="150321" y="620688"/>
            <a:ext cx="8886175" cy="6237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s-MX" sz="3200" b="1" u="sng" dirty="0" smtClean="0">
                <a:solidFill>
                  <a:srgbClr val="0070C0"/>
                </a:solidFill>
              </a:rPr>
              <a:t>ACCIÓN DE LOS NEUROTRANSMISORES</a:t>
            </a:r>
            <a:endParaRPr lang="es-MX" sz="3200" b="1" u="sng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052736"/>
            <a:ext cx="8892480" cy="5805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000" dirty="0" smtClean="0"/>
              <a:t>      Representan los </a:t>
            </a:r>
            <a:r>
              <a:rPr lang="es-MX" sz="2000" b="1" dirty="0" smtClean="0"/>
              <a:t>mensajeros químicos </a:t>
            </a:r>
            <a:r>
              <a:rPr lang="es-MX" sz="2000" dirty="0" smtClean="0"/>
              <a:t>entre ambas neuronas, difundiendo desde la neurona </a:t>
            </a:r>
            <a:r>
              <a:rPr lang="es-MX" sz="2000" dirty="0" err="1" smtClean="0"/>
              <a:t>presináptica</a:t>
            </a:r>
            <a:r>
              <a:rPr lang="es-MX" sz="2000" dirty="0" smtClean="0"/>
              <a:t> hacia el espacio sináptico (20-40nm), para unirse a </a:t>
            </a:r>
            <a:r>
              <a:rPr lang="es-MX" sz="2000" b="1" dirty="0" smtClean="0"/>
              <a:t>proteínas receptoras específicas </a:t>
            </a:r>
            <a:r>
              <a:rPr lang="es-MX" sz="2000" dirty="0" smtClean="0"/>
              <a:t>de la membrana </a:t>
            </a:r>
            <a:r>
              <a:rPr lang="es-MX" sz="2000" dirty="0" err="1" smtClean="0"/>
              <a:t>postsináptica</a:t>
            </a:r>
            <a:r>
              <a:rPr lang="es-MX" sz="2000" dirty="0" smtClean="0"/>
              <a:t>.</a:t>
            </a:r>
          </a:p>
          <a:p>
            <a:pPr>
              <a:buNone/>
            </a:pPr>
            <a:r>
              <a:rPr lang="es-MX" sz="2000" dirty="0" smtClean="0"/>
              <a:t>                       </a:t>
            </a:r>
            <a:r>
              <a:rPr lang="es-MX" sz="1400" dirty="0" smtClean="0"/>
              <a:t>que</a:t>
            </a:r>
            <a:endParaRPr lang="es-MX" sz="2000" dirty="0"/>
          </a:p>
          <a:p>
            <a:pPr>
              <a:buNone/>
            </a:pPr>
            <a:r>
              <a:rPr lang="es-MX" sz="2000" dirty="0" smtClean="0"/>
              <a:t>                                    SE ACTIVAN (por </a:t>
            </a:r>
            <a:r>
              <a:rPr lang="es-MX" sz="2000" dirty="0" err="1" smtClean="0"/>
              <a:t>ligandos</a:t>
            </a:r>
            <a:r>
              <a:rPr lang="es-MX" sz="2000" dirty="0" smtClean="0"/>
              <a:t> específicos)</a:t>
            </a:r>
          </a:p>
          <a:p>
            <a:pPr>
              <a:buNone/>
            </a:pPr>
            <a:r>
              <a:rPr lang="es-MX" sz="2000" dirty="0"/>
              <a:t> </a:t>
            </a:r>
            <a:r>
              <a:rPr lang="es-MX" sz="2000" dirty="0" smtClean="0"/>
              <a:t>                                   CAMBIAN SU CONFIGURACIÓN         ABREN SU CANAL</a:t>
            </a:r>
          </a:p>
          <a:p>
            <a:pPr>
              <a:buNone/>
            </a:pPr>
            <a:r>
              <a:rPr lang="es-MX" sz="2000" dirty="0" smtClean="0"/>
              <a:t>                                                                                                 </a:t>
            </a:r>
            <a:r>
              <a:rPr lang="es-MX" sz="1200" dirty="0" smtClean="0"/>
              <a:t>si es </a:t>
            </a:r>
            <a:endParaRPr lang="es-MX" sz="2000" dirty="0"/>
          </a:p>
          <a:p>
            <a:pPr>
              <a:buNone/>
            </a:pPr>
            <a:endParaRPr lang="es-MX" sz="2000" dirty="0" smtClean="0"/>
          </a:p>
          <a:p>
            <a:pPr>
              <a:buNone/>
            </a:pPr>
            <a:r>
              <a:rPr lang="es-MX" sz="2000" dirty="0"/>
              <a:t> </a:t>
            </a:r>
            <a:r>
              <a:rPr lang="es-MX" sz="2000" dirty="0" smtClean="0"/>
              <a:t>                                               para el ion Na</a:t>
            </a:r>
            <a:r>
              <a:rPr lang="es-MX" sz="2000" baseline="30000" dirty="0" smtClean="0"/>
              <a:t>+                                   </a:t>
            </a:r>
            <a:r>
              <a:rPr lang="es-MX" sz="2000" dirty="0" smtClean="0"/>
              <a:t> para el ion K</a:t>
            </a:r>
            <a:r>
              <a:rPr lang="es-MX" sz="2000" baseline="30000" dirty="0" smtClean="0"/>
              <a:t>+          para el ion Cl-</a:t>
            </a:r>
          </a:p>
          <a:p>
            <a:pPr>
              <a:buNone/>
            </a:pPr>
            <a:r>
              <a:rPr lang="es-MX" sz="2000" baseline="30000" dirty="0" smtClean="0"/>
              <a:t>                                                                                                                                                                                                   entra a la neurona</a:t>
            </a:r>
            <a:endParaRPr lang="es-MX" sz="2000" baseline="30000" dirty="0"/>
          </a:p>
          <a:p>
            <a:pPr>
              <a:buNone/>
            </a:pPr>
            <a:r>
              <a:rPr lang="es-MX" sz="2000" baseline="30000" dirty="0" smtClean="0"/>
              <a:t>                         </a:t>
            </a:r>
            <a:r>
              <a:rPr lang="es-MX" sz="1600" baseline="30000" dirty="0" smtClean="0"/>
              <a:t>                                    </a:t>
            </a:r>
            <a:r>
              <a:rPr lang="es-MX" sz="1600" dirty="0" smtClean="0"/>
              <a:t>ingresa a la neurona </a:t>
            </a:r>
            <a:r>
              <a:rPr lang="es-MX" sz="1600" dirty="0" err="1" smtClean="0"/>
              <a:t>postsináptica</a:t>
            </a:r>
            <a:r>
              <a:rPr lang="es-MX" sz="1600" dirty="0" smtClean="0"/>
              <a:t>,      sale de la neurona </a:t>
            </a:r>
            <a:r>
              <a:rPr lang="es-MX" sz="1600" dirty="0" err="1" smtClean="0"/>
              <a:t>postsináptica</a:t>
            </a:r>
            <a:r>
              <a:rPr lang="es-MX" sz="1600" dirty="0" smtClean="0"/>
              <a:t>,   </a:t>
            </a:r>
          </a:p>
          <a:p>
            <a:pPr>
              <a:buNone/>
            </a:pPr>
            <a:r>
              <a:rPr lang="es-MX" sz="1600" baseline="30000" dirty="0"/>
              <a:t> </a:t>
            </a:r>
            <a:r>
              <a:rPr lang="es-MX" sz="1600" baseline="30000" dirty="0" smtClean="0"/>
              <a:t>                                                                              </a:t>
            </a:r>
            <a:r>
              <a:rPr lang="es-MX" sz="1600" dirty="0" smtClean="0"/>
              <a:t> </a:t>
            </a:r>
            <a:r>
              <a:rPr lang="es-MX" sz="1600" b="1" dirty="0" smtClean="0"/>
              <a:t>ésta se DESPOLARIZA                                            ésta se HIPERPOLARIZA</a:t>
            </a:r>
          </a:p>
          <a:p>
            <a:pPr>
              <a:buNone/>
            </a:pPr>
            <a:endParaRPr lang="es-MX" sz="1600" b="1" baseline="30000" dirty="0"/>
          </a:p>
          <a:p>
            <a:pPr>
              <a:buNone/>
            </a:pPr>
            <a:endParaRPr lang="es-MX" sz="1600" b="1" baseline="30000" dirty="0" smtClean="0"/>
          </a:p>
          <a:p>
            <a:pPr>
              <a:buNone/>
            </a:pPr>
            <a:endParaRPr lang="es-MX" sz="1600" b="1" baseline="30000" dirty="0"/>
          </a:p>
          <a:p>
            <a:pPr>
              <a:buNone/>
            </a:pPr>
            <a:endParaRPr lang="es-MX" sz="1600" b="1" baseline="30000" dirty="0" smtClean="0"/>
          </a:p>
          <a:p>
            <a:pPr>
              <a:buNone/>
            </a:pPr>
            <a:r>
              <a:rPr lang="es-MX" sz="1600" b="1" baseline="30000" dirty="0"/>
              <a:t> </a:t>
            </a:r>
            <a:r>
              <a:rPr lang="es-MX" sz="1600" b="1" baseline="30000" dirty="0" smtClean="0"/>
              <a:t>                                                                                      </a:t>
            </a:r>
            <a:r>
              <a:rPr lang="es-MX" sz="1800" b="1" dirty="0" smtClean="0">
                <a:solidFill>
                  <a:schemeClr val="accent5">
                    <a:lumMod val="75000"/>
                  </a:schemeClr>
                </a:solidFill>
              </a:rPr>
              <a:t>SE EXCITA  (potencial de acción)                     SE INHIBE</a:t>
            </a:r>
          </a:p>
          <a:p>
            <a:pPr>
              <a:buNone/>
            </a:pPr>
            <a:r>
              <a:rPr lang="es-MX" sz="1800" b="1" baseline="30000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   </a:t>
            </a:r>
          </a:p>
          <a:p>
            <a:pPr>
              <a:buNone/>
            </a:pPr>
            <a:r>
              <a:rPr lang="es-MX" sz="1800" b="1" baseline="30000" dirty="0" smtClean="0">
                <a:solidFill>
                  <a:schemeClr val="tx2">
                    <a:lumMod val="50000"/>
                  </a:schemeClr>
                </a:solidFill>
              </a:rPr>
              <a:t>Un mismo neurotransmisor puede ser </a:t>
            </a:r>
            <a:r>
              <a:rPr lang="es-MX" sz="1800" b="1" baseline="30000" dirty="0" err="1" smtClean="0">
                <a:solidFill>
                  <a:schemeClr val="tx2">
                    <a:lumMod val="50000"/>
                  </a:schemeClr>
                </a:solidFill>
              </a:rPr>
              <a:t>excitatorio</a:t>
            </a:r>
            <a:r>
              <a:rPr lang="es-MX" sz="1800" b="1" baseline="30000" dirty="0" smtClean="0">
                <a:solidFill>
                  <a:schemeClr val="tx2">
                    <a:lumMod val="50000"/>
                  </a:schemeClr>
                </a:solidFill>
              </a:rPr>
              <a:t>  para algunas neuronas e inhibitorio para otras, dependiendo del canal que abra en c/u</a:t>
            </a:r>
            <a:r>
              <a:rPr lang="es-MX" sz="1800" b="1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s-MX" sz="1800" b="1" baseline="30000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</a:t>
            </a:r>
            <a:r>
              <a:rPr lang="es-MX" sz="1800" b="1" dirty="0" smtClean="0">
                <a:solidFill>
                  <a:schemeClr val="accent5">
                    <a:lumMod val="75000"/>
                  </a:schemeClr>
                </a:solidFill>
              </a:rPr>
              <a:t>         </a:t>
            </a:r>
            <a:endParaRPr lang="es-MX" sz="1800" b="1" baseline="300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1619672" y="1988840"/>
            <a:ext cx="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619672" y="2636912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1619672" y="3068960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5652120" y="292494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6228184" y="314096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3491880" y="3573016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3491880" y="357301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6372200" y="357301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>
            <a:off x="3491880" y="422108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6372200" y="422108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Flecha abajo"/>
          <p:cNvSpPr/>
          <p:nvPr/>
        </p:nvSpPr>
        <p:spPr>
          <a:xfrm>
            <a:off x="3419872" y="515719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Flecha abajo"/>
          <p:cNvSpPr/>
          <p:nvPr/>
        </p:nvSpPr>
        <p:spPr>
          <a:xfrm>
            <a:off x="7452320" y="5085184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2" name="31 Imagen" descr="http://t2.gstatic.com/images?q=tbn:ANd9GcRxjZ7yXFcOLXhTiVDm2n1kA2d-sR_ppl7zAC04UAADxKqrUONu1A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84984"/>
            <a:ext cx="2339752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24 Conector recto"/>
          <p:cNvCxnSpPr/>
          <p:nvPr/>
        </p:nvCxnSpPr>
        <p:spPr>
          <a:xfrm>
            <a:off x="8460432" y="357301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8460432" y="407707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s-MX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s-MX" sz="2800" b="1" u="sng" dirty="0" smtClean="0">
                <a:solidFill>
                  <a:schemeClr val="tx2">
                    <a:lumMod val="50000"/>
                  </a:schemeClr>
                </a:solidFill>
              </a:rPr>
              <a:t>DESTINO DE LOS NEUROTRANSMISORES</a:t>
            </a:r>
          </a:p>
          <a:p>
            <a:pPr>
              <a:buNone/>
            </a:pPr>
            <a:endParaRPr lang="es-MX" sz="2800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s-MX" sz="2400" b="1" dirty="0" smtClean="0"/>
              <a:t>Difusión</a:t>
            </a:r>
            <a:r>
              <a:rPr lang="es-MX" sz="2400" dirty="0" smtClean="0"/>
              <a:t> hacia el líquido extracelular cercano. </a:t>
            </a:r>
          </a:p>
          <a:p>
            <a:pPr>
              <a:buNone/>
            </a:pPr>
            <a:r>
              <a:rPr lang="es-MX" sz="2400" dirty="0" smtClean="0"/>
              <a:t>      Los </a:t>
            </a:r>
            <a:r>
              <a:rPr lang="es-MX" sz="2400" dirty="0" err="1" smtClean="0"/>
              <a:t>astrocitos</a:t>
            </a:r>
            <a:r>
              <a:rPr lang="es-MX" sz="2400" dirty="0" smtClean="0"/>
              <a:t> lo absorben y lo regresan</a:t>
            </a:r>
          </a:p>
          <a:p>
            <a:pPr>
              <a:buNone/>
            </a:pPr>
            <a:r>
              <a:rPr lang="es-MX" sz="2400" dirty="0" smtClean="0"/>
              <a:t>      a las neuronas</a:t>
            </a:r>
          </a:p>
          <a:p>
            <a:pPr>
              <a:buNone/>
            </a:pPr>
            <a:endParaRPr lang="es-MX" sz="2400" dirty="0" smtClean="0"/>
          </a:p>
          <a:p>
            <a:pPr>
              <a:buFont typeface="Courier New" pitchFamily="49" charset="0"/>
              <a:buChar char="o"/>
            </a:pPr>
            <a:r>
              <a:rPr lang="es-MX" sz="2400" b="1" dirty="0" err="1" smtClean="0"/>
              <a:t>Recaptación</a:t>
            </a:r>
            <a:r>
              <a:rPr lang="es-MX" sz="2400" dirty="0" smtClean="0"/>
              <a:t> por medio de bombas proteicas</a:t>
            </a:r>
          </a:p>
          <a:p>
            <a:pPr>
              <a:buNone/>
            </a:pPr>
            <a:r>
              <a:rPr lang="es-MX" sz="2400" dirty="0" smtClean="0"/>
              <a:t>     en la membrana del botón sináptico.</a:t>
            </a:r>
          </a:p>
          <a:p>
            <a:pPr>
              <a:buNone/>
            </a:pPr>
            <a:r>
              <a:rPr lang="es-MX" sz="2800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                                                 se </a:t>
            </a:r>
            <a:r>
              <a:rPr lang="es-MX" sz="2800" b="1" dirty="0" smtClean="0">
                <a:solidFill>
                  <a:schemeClr val="tx2">
                    <a:lumMod val="50000"/>
                  </a:schemeClr>
                </a:solidFill>
              </a:rPr>
              <a:t>detiene</a:t>
            </a:r>
          </a:p>
          <a:p>
            <a:pPr>
              <a:buNone/>
            </a:pPr>
            <a:r>
              <a:rPr lang="es-MX" sz="2800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                                                   su acción</a:t>
            </a:r>
            <a:endParaRPr lang="es-MX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s-MX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s-MX" sz="2400" b="1" dirty="0" smtClean="0"/>
              <a:t>Degradación enzimática </a:t>
            </a:r>
            <a:r>
              <a:rPr lang="es-MX" sz="2400" dirty="0" smtClean="0"/>
              <a:t>produce el desdoblamiento</a:t>
            </a:r>
          </a:p>
          <a:p>
            <a:pPr>
              <a:buNone/>
            </a:pPr>
            <a:r>
              <a:rPr lang="es-MX" sz="2400" dirty="0" smtClean="0"/>
              <a:t>      de las moléculas de neurotransmisor, para su </a:t>
            </a:r>
          </a:p>
          <a:p>
            <a:pPr>
              <a:buNone/>
            </a:pPr>
            <a:r>
              <a:rPr lang="es-MX" sz="2400" dirty="0" smtClean="0"/>
              <a:t>      reutilización. </a:t>
            </a:r>
            <a:endParaRPr lang="es-MX" sz="2400" b="1" dirty="0" smtClean="0"/>
          </a:p>
          <a:p>
            <a:pPr>
              <a:buNone/>
            </a:pPr>
            <a:r>
              <a:rPr lang="es-MX" sz="2400" dirty="0" smtClean="0"/>
              <a:t>       (por </a:t>
            </a:r>
            <a:r>
              <a:rPr lang="es-MX" sz="2400" dirty="0" err="1" smtClean="0"/>
              <a:t>ej.acetilcolinesterasa</a:t>
            </a:r>
            <a:r>
              <a:rPr lang="es-MX" sz="2400" dirty="0" smtClean="0"/>
              <a:t>)</a:t>
            </a:r>
          </a:p>
          <a:p>
            <a:pPr>
              <a:buNone/>
            </a:pPr>
            <a:endParaRPr lang="es-MX" sz="2400" dirty="0"/>
          </a:p>
        </p:txBody>
      </p:sp>
      <p:sp>
        <p:nvSpPr>
          <p:cNvPr id="5" name="4 Cerrar llave"/>
          <p:cNvSpPr/>
          <p:nvPr/>
        </p:nvSpPr>
        <p:spPr>
          <a:xfrm>
            <a:off x="6516216" y="1628800"/>
            <a:ext cx="288032" cy="4392488"/>
          </a:xfrm>
          <a:prstGeom prst="rightBrace">
            <a:avLst>
              <a:gd name="adj1" fmla="val 0"/>
              <a:gd name="adj2" fmla="val 50000"/>
            </a:avLst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064896" cy="404664"/>
          </a:xfrm>
        </p:spPr>
        <p:txBody>
          <a:bodyPr>
            <a:normAutofit fontScale="90000"/>
          </a:bodyPr>
          <a:lstStyle/>
          <a:p>
            <a:r>
              <a:rPr lang="es-MX" sz="2800" b="1" u="sng" dirty="0" smtClean="0">
                <a:solidFill>
                  <a:schemeClr val="accent4">
                    <a:lumMod val="50000"/>
                  </a:schemeClr>
                </a:solidFill>
              </a:rPr>
              <a:t>ACCIÓN DE LAS DROGAS SOBRE LAS SINAPSIS</a:t>
            </a:r>
            <a:endParaRPr lang="es-MX" sz="2800" b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548680"/>
            <a:ext cx="8856984" cy="6192688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MX" sz="4300" dirty="0" smtClean="0">
                <a:solidFill>
                  <a:schemeClr val="accent4">
                    <a:lumMod val="50000"/>
                  </a:schemeClr>
                </a:solidFill>
              </a:rPr>
              <a:t>   </a:t>
            </a:r>
            <a:r>
              <a:rPr lang="es-MX" sz="5600" b="1" dirty="0" smtClean="0">
                <a:solidFill>
                  <a:schemeClr val="accent4">
                    <a:lumMod val="50000"/>
                  </a:schemeClr>
                </a:solidFill>
              </a:rPr>
              <a:t>Drogas estimulantes de las sinapsis </a:t>
            </a:r>
            <a:r>
              <a:rPr lang="es-MX" sz="5600" dirty="0" smtClean="0"/>
              <a:t>– </a:t>
            </a:r>
          </a:p>
          <a:p>
            <a:pPr>
              <a:buNone/>
            </a:pPr>
            <a:endParaRPr lang="es-MX" sz="4800" dirty="0" smtClean="0"/>
          </a:p>
          <a:p>
            <a:pPr>
              <a:buNone/>
            </a:pPr>
            <a:r>
              <a:rPr lang="es-MX" sz="4800" dirty="0" smtClean="0"/>
              <a:t>        </a:t>
            </a:r>
            <a:r>
              <a:rPr lang="es-MX" sz="4800" b="1" dirty="0" smtClean="0">
                <a:solidFill>
                  <a:schemeClr val="accent4">
                    <a:lumMod val="50000"/>
                  </a:schemeClr>
                </a:solidFill>
              </a:rPr>
              <a:t>1 -</a:t>
            </a:r>
            <a:r>
              <a:rPr lang="es-MX" sz="4800" dirty="0" smtClean="0"/>
              <a:t> La acción de algunas de ellas es bloquear las proteínas </a:t>
            </a:r>
            <a:r>
              <a:rPr lang="es-MX" sz="4800" dirty="0" err="1" smtClean="0"/>
              <a:t>recaptadoras</a:t>
            </a:r>
            <a:r>
              <a:rPr lang="es-MX" sz="4800" dirty="0" smtClean="0"/>
              <a:t>,  aumentando el  efecto de ciertos  </a:t>
            </a:r>
          </a:p>
          <a:p>
            <a:pPr>
              <a:buNone/>
            </a:pPr>
            <a:r>
              <a:rPr lang="es-MX" sz="4800" dirty="0" smtClean="0"/>
              <a:t>             neurotransmisores estimulantes del Sistema Nervioso.</a:t>
            </a:r>
          </a:p>
          <a:p>
            <a:pPr>
              <a:buNone/>
            </a:pPr>
            <a:endParaRPr lang="es-MX" sz="4800" dirty="0" smtClean="0"/>
          </a:p>
          <a:p>
            <a:pPr>
              <a:buNone/>
            </a:pPr>
            <a:r>
              <a:rPr lang="es-MX" sz="4800" b="1" dirty="0" smtClean="0"/>
              <a:t>                            Ej.  COCAÍNA       -          ANTIDEPRESIVOS  DE USO MÉDICO </a:t>
            </a:r>
          </a:p>
          <a:p>
            <a:pPr>
              <a:buNone/>
            </a:pPr>
            <a:endParaRPr lang="es-MX" sz="4800" b="1" dirty="0" smtClean="0"/>
          </a:p>
          <a:p>
            <a:pPr>
              <a:buNone/>
            </a:pPr>
            <a:r>
              <a:rPr lang="es-MX" sz="4800" dirty="0" smtClean="0"/>
              <a:t>             Actúan como bloqueadores de la </a:t>
            </a:r>
            <a:r>
              <a:rPr lang="es-MX" sz="4800" dirty="0" err="1" smtClean="0"/>
              <a:t>recaptación</a:t>
            </a:r>
            <a:r>
              <a:rPr lang="es-MX" sz="4800" dirty="0" smtClean="0"/>
              <a:t> de SEROTONINA y DOPAMINA, ambos neurotransmisores        </a:t>
            </a:r>
          </a:p>
          <a:p>
            <a:pPr>
              <a:buNone/>
            </a:pPr>
            <a:r>
              <a:rPr lang="es-MX" sz="4800" dirty="0" smtClean="0"/>
              <a:t>             involucrados en sinapsis de gratificación, experiencias placenteras, regulación del estado de ánimo y  motivación .</a:t>
            </a:r>
          </a:p>
          <a:p>
            <a:pPr>
              <a:buNone/>
            </a:pPr>
            <a:r>
              <a:rPr lang="es-MX" sz="4800" dirty="0" smtClean="0"/>
              <a:t>             Provocan por lo tanto, el aumento de la síntesis y liberación de estos neurotransmisores.</a:t>
            </a:r>
          </a:p>
          <a:p>
            <a:pPr>
              <a:buNone/>
            </a:pPr>
            <a:endParaRPr lang="es-MX" sz="3700" dirty="0" smtClean="0"/>
          </a:p>
          <a:p>
            <a:pPr>
              <a:buNone/>
            </a:pPr>
            <a:endParaRPr lang="es-MX" sz="3700" dirty="0" smtClean="0"/>
          </a:p>
          <a:p>
            <a:pPr>
              <a:buNone/>
            </a:pPr>
            <a:endParaRPr lang="es-MX" sz="4400" dirty="0" smtClean="0"/>
          </a:p>
          <a:p>
            <a:pPr>
              <a:buNone/>
            </a:pPr>
            <a:r>
              <a:rPr lang="es-MX" sz="4400" dirty="0" smtClean="0"/>
              <a:t>               </a:t>
            </a:r>
            <a:r>
              <a:rPr lang="es-MX" sz="4400" b="1" dirty="0" smtClean="0">
                <a:solidFill>
                  <a:schemeClr val="accent4">
                    <a:lumMod val="50000"/>
                  </a:schemeClr>
                </a:solidFill>
              </a:rPr>
              <a:t>Pueden generar dependencia ya que su consumo</a:t>
            </a:r>
          </a:p>
          <a:p>
            <a:pPr>
              <a:buNone/>
            </a:pPr>
            <a:r>
              <a:rPr lang="es-MX" sz="4400" b="1" dirty="0" smtClean="0">
                <a:solidFill>
                  <a:schemeClr val="accent4">
                    <a:lumMod val="50000"/>
                  </a:schemeClr>
                </a:solidFill>
              </a:rPr>
              <a:t>               prolongado provoca una adaptación del cerebro a </a:t>
            </a:r>
          </a:p>
          <a:p>
            <a:pPr>
              <a:buNone/>
            </a:pPr>
            <a:r>
              <a:rPr lang="es-MX" sz="4400" b="1" dirty="0" smtClean="0">
                <a:solidFill>
                  <a:schemeClr val="accent4">
                    <a:lumMod val="50000"/>
                  </a:schemeClr>
                </a:solidFill>
              </a:rPr>
              <a:t>               mayores concentraciones  de neurotransmisores que</a:t>
            </a:r>
          </a:p>
          <a:p>
            <a:pPr>
              <a:buNone/>
            </a:pPr>
            <a:r>
              <a:rPr lang="es-MX" sz="4400" b="1" dirty="0" smtClean="0">
                <a:solidFill>
                  <a:schemeClr val="accent4">
                    <a:lumMod val="50000"/>
                  </a:schemeClr>
                </a:solidFill>
              </a:rPr>
              <a:t>               generan sensaciones placenteras .</a:t>
            </a:r>
          </a:p>
          <a:p>
            <a:pPr>
              <a:buNone/>
            </a:pPr>
            <a:endParaRPr lang="es-MX" sz="4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4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4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4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4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MX" sz="4800" b="1" dirty="0" smtClean="0"/>
              <a:t>    </a:t>
            </a:r>
            <a:r>
              <a:rPr lang="es-MX" sz="4800" b="1" dirty="0" smtClean="0">
                <a:solidFill>
                  <a:schemeClr val="accent4">
                    <a:lumMod val="50000"/>
                  </a:schemeClr>
                </a:solidFill>
              </a:rPr>
              <a:t>2-</a:t>
            </a:r>
            <a:r>
              <a:rPr lang="es-MX" sz="4800" dirty="0" smtClean="0"/>
              <a:t> Otras</a:t>
            </a:r>
            <a:r>
              <a:rPr lang="es-MX" sz="4800" b="1" dirty="0" smtClean="0"/>
              <a:t> </a:t>
            </a:r>
            <a:r>
              <a:rPr lang="es-MX" sz="4800" dirty="0" smtClean="0"/>
              <a:t>son moléculas similares a ciertos neurotransmisores, que se unen a sus receptores específicos </a:t>
            </a:r>
          </a:p>
          <a:p>
            <a:pPr>
              <a:buNone/>
            </a:pPr>
            <a:r>
              <a:rPr lang="es-MX" sz="4800" dirty="0" smtClean="0"/>
              <a:t>         provocando su misma acción en forma aumentada.</a:t>
            </a:r>
          </a:p>
          <a:p>
            <a:pPr>
              <a:buNone/>
            </a:pPr>
            <a:r>
              <a:rPr lang="es-MX" sz="4800" dirty="0" smtClean="0"/>
              <a:t> </a:t>
            </a:r>
          </a:p>
          <a:p>
            <a:pPr>
              <a:buNone/>
            </a:pPr>
            <a:endParaRPr lang="es-MX" sz="4800" dirty="0" smtClean="0"/>
          </a:p>
          <a:p>
            <a:pPr>
              <a:buNone/>
            </a:pPr>
            <a:r>
              <a:rPr lang="es-MX" sz="4800" dirty="0" smtClean="0"/>
              <a:t>                                                     Ej.  </a:t>
            </a:r>
            <a:r>
              <a:rPr lang="es-MX" sz="4800" b="1" dirty="0" smtClean="0"/>
              <a:t>OPIÁCEOS (MORFINA, HEROÍNA) </a:t>
            </a:r>
            <a:r>
              <a:rPr lang="es-MX" sz="4800" dirty="0" smtClean="0"/>
              <a:t>– similares a las ENDORFINAS (neurotransmisores que participan en la </a:t>
            </a:r>
          </a:p>
          <a:p>
            <a:pPr>
              <a:buNone/>
            </a:pPr>
            <a:r>
              <a:rPr lang="es-MX" sz="4800" dirty="0" smtClean="0"/>
              <a:t>                                                                                                                            interrupción de la transmisión de dolor) y se unen a sus receptores </a:t>
            </a:r>
          </a:p>
          <a:p>
            <a:pPr>
              <a:buNone/>
            </a:pPr>
            <a:r>
              <a:rPr lang="es-MX" sz="4800" dirty="0" smtClean="0"/>
              <a:t>                                                                                                                            aumentando su acción y produciendo   </a:t>
            </a:r>
          </a:p>
          <a:p>
            <a:pPr>
              <a:buNone/>
            </a:pPr>
            <a:r>
              <a:rPr lang="es-MX" sz="4800" dirty="0" smtClean="0"/>
              <a:t>                                                                                                                            sedación.</a:t>
            </a:r>
          </a:p>
          <a:p>
            <a:pPr>
              <a:buNone/>
            </a:pPr>
            <a:endParaRPr lang="es-MX" sz="2400" dirty="0" smtClean="0"/>
          </a:p>
          <a:p>
            <a:pPr>
              <a:buNone/>
            </a:pPr>
            <a:endParaRPr lang="es-MX" sz="2400" dirty="0" smtClean="0"/>
          </a:p>
        </p:txBody>
      </p:sp>
      <p:pic>
        <p:nvPicPr>
          <p:cNvPr id="4" name="irc_mi" descr="http://www.psicofarmacos.info/images/graficos/DATcoca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492896"/>
            <a:ext cx="381642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60648"/>
            <a:ext cx="8424936" cy="439248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MX" sz="1800" b="1" dirty="0" smtClean="0">
                <a:solidFill>
                  <a:schemeClr val="accent4">
                    <a:lumMod val="50000"/>
                  </a:schemeClr>
                </a:solidFill>
              </a:rPr>
              <a:t>Drogas</a:t>
            </a:r>
            <a:r>
              <a:rPr lang="es-MX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MX" sz="1800" b="1" dirty="0" smtClean="0">
                <a:solidFill>
                  <a:schemeClr val="accent4">
                    <a:lumMod val="50000"/>
                  </a:schemeClr>
                </a:solidFill>
              </a:rPr>
              <a:t>inhibidoras de las sinapsis –</a:t>
            </a:r>
          </a:p>
          <a:p>
            <a:pPr>
              <a:buFont typeface="Wingdings" pitchFamily="2" charset="2"/>
              <a:buChar char="q"/>
            </a:pPr>
            <a:endParaRPr lang="es-MX" sz="1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MX" sz="1800" dirty="0" smtClean="0"/>
              <a:t>     </a:t>
            </a:r>
            <a:r>
              <a:rPr lang="es-MX" sz="1800" b="1" dirty="0" smtClean="0"/>
              <a:t>    </a:t>
            </a:r>
          </a:p>
          <a:p>
            <a:pPr>
              <a:buNone/>
            </a:pPr>
            <a:r>
              <a:rPr lang="es-MX" sz="1800" dirty="0" smtClean="0"/>
              <a:t>       Se trata de moléculas similares a ciertos </a:t>
            </a:r>
            <a:r>
              <a:rPr lang="es-MX" sz="1800" dirty="0" err="1" smtClean="0"/>
              <a:t>neurotrasmisores</a:t>
            </a:r>
            <a:r>
              <a:rPr lang="es-MX" sz="1800" dirty="0" smtClean="0"/>
              <a:t>, que se unen a sus receptores</a:t>
            </a:r>
            <a:r>
              <a:rPr lang="es-MX" sz="1800" b="1" dirty="0" smtClean="0"/>
              <a:t> </a:t>
            </a:r>
            <a:r>
              <a:rPr lang="es-MX" sz="1800" dirty="0" smtClean="0"/>
              <a:t>específicos en la membrana </a:t>
            </a:r>
            <a:r>
              <a:rPr lang="es-MX" sz="1800" dirty="0" err="1" smtClean="0"/>
              <a:t>postsináptica</a:t>
            </a:r>
            <a:r>
              <a:rPr lang="es-MX" sz="1800" dirty="0" smtClean="0"/>
              <a:t>, bloqueando la acción de los verdaderos.</a:t>
            </a:r>
          </a:p>
          <a:p>
            <a:pPr>
              <a:buNone/>
            </a:pPr>
            <a:endParaRPr lang="es-MX" sz="1800" dirty="0" smtClean="0"/>
          </a:p>
          <a:p>
            <a:pPr>
              <a:buNone/>
            </a:pPr>
            <a:endParaRPr lang="es-MX" sz="1800" dirty="0" smtClean="0"/>
          </a:p>
          <a:p>
            <a:pPr>
              <a:buNone/>
            </a:pPr>
            <a:r>
              <a:rPr lang="es-MX" sz="1800" dirty="0" smtClean="0"/>
              <a:t>  Ej. </a:t>
            </a:r>
            <a:r>
              <a:rPr lang="es-MX" sz="1800" b="1" dirty="0" smtClean="0"/>
              <a:t>RELAJANTES MUSCULARES DE USO MÉDICO </a:t>
            </a:r>
            <a:r>
              <a:rPr lang="es-MX" sz="1800" dirty="0" smtClean="0"/>
              <a:t>– similares a la ACETILCOLINA (neurotransmisor estimulante de células musculares), bloquean su receptores </a:t>
            </a:r>
            <a:r>
              <a:rPr lang="es-MX" sz="1800" dirty="0" err="1" smtClean="0"/>
              <a:t>postsinápticos</a:t>
            </a:r>
            <a:r>
              <a:rPr lang="es-MX" sz="1800" dirty="0" smtClean="0"/>
              <a:t> e inhiben la contracción muscular.</a:t>
            </a:r>
          </a:p>
          <a:p>
            <a:pPr>
              <a:buNone/>
            </a:pPr>
            <a:endParaRPr lang="es-MX" sz="1800" dirty="0" smtClean="0"/>
          </a:p>
          <a:p>
            <a:pPr>
              <a:buNone/>
            </a:pPr>
            <a:endParaRPr lang="es-MX" sz="1800" dirty="0" smtClean="0"/>
          </a:p>
          <a:p>
            <a:pPr>
              <a:buNone/>
            </a:pPr>
            <a:r>
              <a:rPr lang="es-MX" sz="1800" dirty="0" smtClean="0"/>
              <a:t>     </a:t>
            </a:r>
          </a:p>
          <a:p>
            <a:pPr>
              <a:buNone/>
            </a:pPr>
            <a:r>
              <a:rPr lang="es-MX" sz="1800" b="1" dirty="0" smtClean="0">
                <a:solidFill>
                  <a:schemeClr val="accent4">
                    <a:lumMod val="50000"/>
                  </a:schemeClr>
                </a:solidFill>
              </a:rPr>
              <a:t>                ESTAS SUSTANCIAS, EN DOSIS MAYORES COMPONEN VENENOS E INSECTICIDAS, GENERANDO      </a:t>
            </a:r>
          </a:p>
          <a:p>
            <a:pPr>
              <a:buNone/>
            </a:pPr>
            <a:r>
              <a:rPr lang="es-MX" sz="1800" b="1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PARÁLISIS  MUSCULAR RESPIRATORIA      </a:t>
            </a:r>
          </a:p>
          <a:p>
            <a:pPr>
              <a:buNone/>
            </a:pPr>
            <a:endParaRPr lang="es-MX" sz="1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MX" sz="1800" b="1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        </a:t>
            </a:r>
          </a:p>
          <a:p>
            <a:pPr>
              <a:buNone/>
            </a:pPr>
            <a:endParaRPr lang="es-MX" sz="1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1600" b="1" dirty="0" smtClean="0">
              <a:ln w="6350">
                <a:solidFill>
                  <a:schemeClr val="tx1"/>
                </a:solidFill>
              </a:ln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sz="16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s-MX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MX" sz="1600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</a:p>
          <a:p>
            <a:pPr>
              <a:buNone/>
            </a:pPr>
            <a:endParaRPr lang="es-MX" sz="2100" dirty="0" smtClean="0"/>
          </a:p>
          <a:p>
            <a:pPr>
              <a:buNone/>
            </a:pPr>
            <a:endParaRPr lang="es-MX" sz="21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s-MX" b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4005064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s-MX" b="1" dirty="0" smtClean="0">
              <a:ln w="9525">
                <a:solidFill>
                  <a:schemeClr val="tx1"/>
                </a:solidFill>
              </a:ln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MX" b="1" dirty="0" smtClean="0">
                <a:ln w="9525">
                  <a:solidFill>
                    <a:schemeClr val="tx1"/>
                  </a:solidFill>
                </a:ln>
                <a:solidFill>
                  <a:schemeClr val="accent4">
                    <a:lumMod val="50000"/>
                  </a:schemeClr>
                </a:solidFill>
              </a:rPr>
              <a:t>                                              </a:t>
            </a:r>
            <a:r>
              <a:rPr lang="es-MX" b="1" dirty="0" smtClean="0">
                <a:ln w="9525"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LABILIDAD SINÁPTICA:</a:t>
            </a:r>
          </a:p>
          <a:p>
            <a:pPr>
              <a:buNone/>
            </a:pPr>
            <a:endParaRPr lang="es-MX" b="1" dirty="0" smtClean="0">
              <a:ln w="9525">
                <a:solidFill>
                  <a:schemeClr val="tx1"/>
                </a:solidFill>
              </a:ln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  <a:p>
            <a:pPr>
              <a:buNone/>
            </a:pPr>
            <a:r>
              <a:rPr lang="es-MX" b="1" dirty="0" smtClean="0">
                <a:ln w="9525"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       La administración prolongada de un fármaco o droga puede llegar a generar cambios estructurales o funcionales que denominamos cambios </a:t>
            </a:r>
            <a:r>
              <a:rPr lang="es-MX" b="1" smtClean="0">
                <a:ln w="9525"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adptativos</a:t>
            </a:r>
            <a:r>
              <a:rPr lang="es-MX" b="1" dirty="0" smtClean="0">
                <a:ln w="9525"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 y ante los cuales surgen problema de tolerancia y de dependencia fisiológica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608</Words>
  <Application>Microsoft Office PowerPoint</Application>
  <PresentationFormat>Presentación en pantalla (4:3)</PresentationFormat>
  <Paragraphs>122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TRANSMISIÓN DE IMPULSOS NERVIOSOS  DE NEURONA A NEURONA</vt:lpstr>
      <vt:lpstr>Presentación de PowerPoint</vt:lpstr>
      <vt:lpstr>Estas imágenes muestran dos tipos de sinapsis: </vt:lpstr>
      <vt:lpstr>FISIOLOGÍA   de una  SINAPSIS  QUÍMICA</vt:lpstr>
      <vt:lpstr>ACCIÓN DE LOS NEUROTRANSMISORES</vt:lpstr>
      <vt:lpstr>Presentación de PowerPoint</vt:lpstr>
      <vt:lpstr>ACCIÓN DE LAS DROGAS SOBRE LAS SINAPSIS</vt:lpstr>
      <vt:lpstr>Presentación de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TRANSMISIÓN DE IMPULSOS  NERVIOSOS  DE NEURONA A NEURONA</dc:title>
  <dc:creator>Malena</dc:creator>
  <cp:lastModifiedBy>malena</cp:lastModifiedBy>
  <cp:revision>67</cp:revision>
  <dcterms:created xsi:type="dcterms:W3CDTF">2013-07-22T17:22:52Z</dcterms:created>
  <dcterms:modified xsi:type="dcterms:W3CDTF">2019-09-04T10:11:10Z</dcterms:modified>
</cp:coreProperties>
</file>