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57" r:id="rId4"/>
    <p:sldId id="264" r:id="rId5"/>
    <p:sldId id="258" r:id="rId6"/>
    <p:sldId id="259" r:id="rId7"/>
    <p:sldId id="270" r:id="rId8"/>
    <p:sldId id="269" r:id="rId9"/>
    <p:sldId id="271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C0B"/>
    <a:srgbClr val="438545"/>
    <a:srgbClr val="74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09/04/2019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09/04/2019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09/04/2019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09/04/2019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09/04/2019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09/04/2019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09/04/2019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09/04/2019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09/04/2019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09/04/2019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1F71-E11F-45A5-900C-4E3DBA542EBB}" type="datetimeFigureOut">
              <a:rPr lang="es-MX" smtClean="0"/>
              <a:pPr/>
              <a:t>09/04/2019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11F71-E11F-45A5-900C-4E3DBA542EBB}" type="datetimeFigureOut">
              <a:rPr lang="es-MX" smtClean="0"/>
              <a:pPr/>
              <a:t>09/04/2019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BA2A-1886-4A57-ABF2-FA5A4CAA351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mx/imgres?q=gl%C3%A1ndula+hip%C3%B3fisis&amp;um=1&amp;hl=es&amp;qscrl=1&amp;nord=1&amp;rlz=1T4TSLA_es___UY399&amp;biw=857&amp;bih=383&amp;tbm=isch&amp;tbnid=JhvKhQzQmod7yM:&amp;imgrefurl=http://www.addison.es/glandula_pituitaria.htm&amp;docid=EV-e7DTYs8IJqM&amp;w=276&amp;h=252&amp;ei=7ryLTpHxGqe70AGOoq2FBQ&amp;zoo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corte+t%C3%BAbulo+semin%C3%ADfero&amp;um=1&amp;hl=es&amp;rlz=1G1TSLA_ESUY437&amp;biw=857&amp;bih=383&amp;tbm=isch&amp;tbnid=3CotUUXtcszHWM:&amp;imgrefurl=http://www.vet.unicen.edu.ar/html/Areas/FisiologiaProduccion_Informacion_QueEs.html&amp;docid=IxpoS_Jmq3QTQM&amp;w=672&amp;h=527&amp;ei=yIiLTs9jo_TSAYHT_cQE&amp;zoom=1&amp;iact=rc&amp;dur=1&amp;page=6&amp;tbnh=166&amp;tbnw=190&amp;start=22&amp;ndsp=3&amp;ved=1t:429,r:2,s:22&amp;tx=117&amp;ty=15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q=espermatog%C3%A9nesis&amp;hl=es&amp;biw=857&amp;bih=383&amp;gbv=2&amp;tbm=isch&amp;tbnid=PHZzhF4ul_-HIM:&amp;imgrefurl=http://www.applesana.es/18/40424/crean-espermatozoides-en-el-laboratorio.html&amp;docid=pzsxxz1xzqhkJM&amp;w=300&amp;h=251&amp;ei=S4OLTrCdMIrZgAevp7CiAw&amp;zoom=1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UY" b="1" dirty="0" smtClean="0">
                <a:solidFill>
                  <a:srgbClr val="002060"/>
                </a:solidFill>
              </a:rPr>
              <a:t>ESPERMATOGÉNESIS</a:t>
            </a:r>
            <a:endParaRPr lang="es-UY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9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576064"/>
          </a:xfrm>
        </p:spPr>
        <p:txBody>
          <a:bodyPr>
            <a:normAutofit fontScale="90000"/>
          </a:bodyPr>
          <a:lstStyle/>
          <a:p>
            <a:r>
              <a:rPr lang="es-MX" sz="2400" b="1" u="sng" dirty="0" smtClean="0">
                <a:solidFill>
                  <a:schemeClr val="accent2">
                    <a:lumMod val="75000"/>
                  </a:schemeClr>
                </a:solidFill>
              </a:rPr>
              <a:t>REGULACIÓN HORMONAL DE LA FISIOLOGÍA GENITAL MASCULINA</a:t>
            </a:r>
            <a:endParaRPr lang="es-MX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rg_hi" descr="http://t2.gstatic.com/images?q=tbn:ANd9GcT5js3DEcLCBtwyP_0gexTeBne6Ujs1oJjeEg8NFDXRwsnnzmjdA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 t="-2767" r="15637"/>
          <a:stretch>
            <a:fillRect/>
          </a:stretch>
        </p:blipFill>
        <p:spPr bwMode="auto">
          <a:xfrm>
            <a:off x="6876256" y="620688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172400" y="476672"/>
            <a:ext cx="9716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 HIPÓFISIS</a:t>
            </a:r>
            <a:endParaRPr lang="es-MX" sz="1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923928" y="47667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Y" dirty="0"/>
          </a:p>
        </p:txBody>
      </p:sp>
      <p:pic>
        <p:nvPicPr>
          <p:cNvPr id="21" name="20 Imagen" descr="Imagen relacionad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597666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3064233" y="1875021"/>
            <a:ext cx="6480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sz="1400" b="1" dirty="0" err="1" smtClean="0"/>
              <a:t>GnRH</a:t>
            </a:r>
            <a:endParaRPr lang="es-UY" sz="14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059832" y="3573016"/>
            <a:ext cx="6480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b="1" dirty="0" smtClean="0"/>
              <a:t>LH</a:t>
            </a:r>
            <a:endParaRPr lang="es-UY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139952" y="4077072"/>
            <a:ext cx="6480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b="1" dirty="0" smtClean="0"/>
              <a:t>FSH</a:t>
            </a:r>
            <a:endParaRPr lang="es-UY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860032" y="5517232"/>
            <a:ext cx="7920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sz="1200" b="1" dirty="0" smtClean="0"/>
              <a:t>INHIBINA</a:t>
            </a:r>
            <a:endParaRPr lang="es-UY" sz="12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323528" y="4725144"/>
            <a:ext cx="100811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sz="1000" dirty="0" smtClean="0"/>
              <a:t>TESTOSTERONA</a:t>
            </a:r>
            <a:endParaRPr lang="es-UY" sz="1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79512" y="6237312"/>
            <a:ext cx="1800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sz="1400" b="1" dirty="0" smtClean="0"/>
              <a:t>ESPERMATOGÉNESIS</a:t>
            </a:r>
            <a:endParaRPr lang="es-UY" sz="1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256721" y="5732687"/>
            <a:ext cx="1239295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UY" dirty="0" smtClean="0"/>
              <a:t>   ABP</a:t>
            </a:r>
            <a:endParaRPr lang="es-UY" dirty="0"/>
          </a:p>
        </p:txBody>
      </p:sp>
      <p:cxnSp>
        <p:nvCxnSpPr>
          <p:cNvPr id="38" name="37 Conector recto de flecha"/>
          <p:cNvCxnSpPr>
            <a:stCxn id="29" idx="1"/>
          </p:cNvCxnSpPr>
          <p:nvPr/>
        </p:nvCxnSpPr>
        <p:spPr>
          <a:xfrm flipH="1">
            <a:off x="827584" y="5917353"/>
            <a:ext cx="14291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 rot="5400000">
            <a:off x="-630488" y="2510808"/>
            <a:ext cx="2952000" cy="13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Y" dirty="0"/>
          </a:p>
        </p:txBody>
      </p:sp>
      <p:sp>
        <p:nvSpPr>
          <p:cNvPr id="44" name="43 Arco"/>
          <p:cNvSpPr/>
          <p:nvPr/>
        </p:nvSpPr>
        <p:spPr>
          <a:xfrm rot="13147390">
            <a:off x="1235100" y="1650555"/>
            <a:ext cx="1732140" cy="3455009"/>
          </a:xfrm>
          <a:prstGeom prst="arc">
            <a:avLst>
              <a:gd name="adj1" fmla="val 16200000"/>
              <a:gd name="adj2" fmla="val 5083549"/>
            </a:avLst>
          </a:prstGeom>
          <a:ln w="19050">
            <a:solidFill>
              <a:srgbClr val="F52C0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46" name="45 Conector recto de flecha"/>
          <p:cNvCxnSpPr/>
          <p:nvPr/>
        </p:nvCxnSpPr>
        <p:spPr>
          <a:xfrm flipV="1">
            <a:off x="2699792" y="1916832"/>
            <a:ext cx="267908" cy="20124"/>
          </a:xfrm>
          <a:prstGeom prst="straightConnector1">
            <a:avLst/>
          </a:prstGeom>
          <a:ln w="28575">
            <a:solidFill>
              <a:srgbClr val="F52C0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Multiplicar"/>
          <p:cNvSpPr/>
          <p:nvPr/>
        </p:nvSpPr>
        <p:spPr>
          <a:xfrm>
            <a:off x="2915816" y="1844824"/>
            <a:ext cx="216024" cy="216024"/>
          </a:xfrm>
          <a:prstGeom prst="mathMultiply">
            <a:avLst/>
          </a:prstGeom>
          <a:solidFill>
            <a:srgbClr val="F52C0B"/>
          </a:solidFill>
          <a:ln w="19050">
            <a:solidFill>
              <a:srgbClr val="F52C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0" name="49 Arco"/>
          <p:cNvSpPr/>
          <p:nvPr/>
        </p:nvSpPr>
        <p:spPr>
          <a:xfrm rot="12989335">
            <a:off x="1191085" y="791293"/>
            <a:ext cx="2131273" cy="4297424"/>
          </a:xfrm>
          <a:prstGeom prst="arc">
            <a:avLst>
              <a:gd name="adj1" fmla="val 16200000"/>
              <a:gd name="adj2" fmla="val 5083549"/>
            </a:avLst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52" name="51 Conector recto de flecha"/>
          <p:cNvCxnSpPr>
            <a:stCxn id="50" idx="2"/>
          </p:cNvCxnSpPr>
          <p:nvPr/>
        </p:nvCxnSpPr>
        <p:spPr>
          <a:xfrm>
            <a:off x="3356137" y="1125709"/>
            <a:ext cx="279759" cy="710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3423130" y="888975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 smtClean="0"/>
              <a:t>LÍBIDO</a:t>
            </a:r>
            <a:endParaRPr lang="es-UY" sz="1400" b="1" dirty="0"/>
          </a:p>
        </p:txBody>
      </p:sp>
      <p:sp>
        <p:nvSpPr>
          <p:cNvPr id="55" name="54 Arco"/>
          <p:cNvSpPr/>
          <p:nvPr/>
        </p:nvSpPr>
        <p:spPr>
          <a:xfrm rot="12630622">
            <a:off x="650506" y="822047"/>
            <a:ext cx="2360530" cy="4054048"/>
          </a:xfrm>
          <a:prstGeom prst="arc">
            <a:avLst>
              <a:gd name="adj1" fmla="val 15978431"/>
              <a:gd name="adj2" fmla="val 20907252"/>
            </a:avLst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58" name="57 Conector recto de flecha"/>
          <p:cNvCxnSpPr>
            <a:stCxn id="55" idx="2"/>
          </p:cNvCxnSpPr>
          <p:nvPr/>
        </p:nvCxnSpPr>
        <p:spPr>
          <a:xfrm flipV="1">
            <a:off x="699494" y="2276872"/>
            <a:ext cx="128090" cy="1834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179512" y="170080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200" b="1" dirty="0" smtClean="0"/>
              <a:t>CARACTERES SEXUALES SECUNDARIOS</a:t>
            </a:r>
            <a:endParaRPr lang="es-UY" sz="1200" b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1475657" y="1628800"/>
            <a:ext cx="144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Y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372200" y="2996952"/>
            <a:ext cx="25922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Actividad 3.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 El siguiente esquema corresponde al control end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crino de la fisiolog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a genital masculina. Completa el esquema con las hormonas correspondientes.  </a:t>
            </a:r>
            <a:r>
              <a:rPr kumimoji="0" lang="es-MX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Interpreta 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as de estimulaci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n e inhibici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n.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Flecha abajo"/>
          <p:cNvSpPr/>
          <p:nvPr/>
        </p:nvSpPr>
        <p:spPr>
          <a:xfrm>
            <a:off x="691531" y="4987737"/>
            <a:ext cx="153981" cy="1235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7" name="36 CuadroTexto"/>
          <p:cNvSpPr txBox="1"/>
          <p:nvPr/>
        </p:nvSpPr>
        <p:spPr>
          <a:xfrm>
            <a:off x="827584" y="5085184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UY" dirty="0"/>
          </a:p>
        </p:txBody>
      </p:sp>
      <p:sp>
        <p:nvSpPr>
          <p:cNvPr id="8" name="7 CuadroTexto"/>
          <p:cNvSpPr txBox="1"/>
          <p:nvPr/>
        </p:nvSpPr>
        <p:spPr>
          <a:xfrm>
            <a:off x="1403648" y="5311230"/>
            <a:ext cx="499131" cy="16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UY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256722" y="6391201"/>
            <a:ext cx="1239294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UY" sz="1000" dirty="0" smtClean="0"/>
              <a:t>TUBO SEMINÍFERO</a:t>
            </a:r>
            <a:endParaRPr lang="es-UY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ESPERMATOGÉNESIS</a:t>
            </a:r>
            <a:b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800" b="1" u="sng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sz="2800" b="1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es-MX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60486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</a:rPr>
              <a:t>¿QUÉ ES? </a:t>
            </a:r>
          </a:p>
          <a:p>
            <a:pPr>
              <a:buNone/>
            </a:pPr>
            <a:r>
              <a:rPr lang="es-MX" sz="2000" dirty="0" smtClean="0"/>
              <a:t> </a:t>
            </a:r>
            <a:r>
              <a:rPr lang="es-MX" sz="1800" dirty="0" smtClean="0"/>
              <a:t>Es la </a:t>
            </a:r>
            <a:r>
              <a:rPr lang="es-MX" sz="1800" b="1" dirty="0" smtClean="0"/>
              <a:t>producción</a:t>
            </a:r>
            <a:r>
              <a:rPr lang="es-MX" sz="1800" dirty="0" smtClean="0"/>
              <a:t> de células reproductoras (gametos) masculinos, llamados </a:t>
            </a:r>
            <a:r>
              <a:rPr lang="es-MX" sz="1800" b="1" dirty="0" smtClean="0"/>
              <a:t>espermatozoides</a:t>
            </a:r>
            <a:r>
              <a:rPr lang="es-MX" sz="2000" dirty="0" smtClean="0"/>
              <a:t>.</a:t>
            </a:r>
          </a:p>
          <a:p>
            <a:pPr>
              <a:buNone/>
            </a:pPr>
            <a:endParaRPr lang="es-MX" sz="2000" dirty="0"/>
          </a:p>
          <a:p>
            <a:pPr>
              <a:buNone/>
            </a:pPr>
            <a:r>
              <a:rPr lang="es-MX" sz="2000" b="1" dirty="0" smtClean="0">
                <a:solidFill>
                  <a:srgbClr val="740000"/>
                </a:solidFill>
              </a:rPr>
              <a:t>¿CUÁNDO OCURRE?</a:t>
            </a:r>
          </a:p>
          <a:p>
            <a:pPr>
              <a:buNone/>
            </a:pPr>
            <a:r>
              <a:rPr lang="es-MX" sz="1800" dirty="0" smtClean="0"/>
              <a:t>Desde la </a:t>
            </a:r>
            <a:r>
              <a:rPr lang="es-MX" sz="1800" b="1" dirty="0" smtClean="0"/>
              <a:t>pubertad</a:t>
            </a:r>
            <a:r>
              <a:rPr lang="es-MX" sz="1800" dirty="0" smtClean="0"/>
              <a:t> (13-15 años), durante el resto de la vida del hombre sano, de manera </a:t>
            </a:r>
            <a:r>
              <a:rPr lang="es-MX" sz="1800" b="1" dirty="0" smtClean="0"/>
              <a:t>continua</a:t>
            </a:r>
            <a:r>
              <a:rPr lang="es-MX" sz="1800" dirty="0" smtClean="0"/>
              <a:t>, no cíclica.</a:t>
            </a:r>
          </a:p>
          <a:p>
            <a:pPr>
              <a:buNone/>
            </a:pPr>
            <a:endParaRPr lang="es-MX" sz="1800" dirty="0"/>
          </a:p>
          <a:p>
            <a:pPr>
              <a:buNone/>
            </a:pPr>
            <a:r>
              <a:rPr lang="es-MX" sz="2000" b="1" dirty="0" smtClean="0">
                <a:solidFill>
                  <a:srgbClr val="740000"/>
                </a:solidFill>
              </a:rPr>
              <a:t>¿DÓNDE OCURRE?</a:t>
            </a:r>
          </a:p>
          <a:p>
            <a:pPr>
              <a:buNone/>
            </a:pPr>
            <a:r>
              <a:rPr lang="es-MX" sz="1800" dirty="0" smtClean="0"/>
              <a:t>En el interior de los </a:t>
            </a:r>
            <a:r>
              <a:rPr lang="es-MX" sz="1800" b="1" dirty="0" smtClean="0"/>
              <a:t>túbulos seminíferos</a:t>
            </a:r>
            <a:r>
              <a:rPr lang="es-MX" sz="1800" dirty="0" smtClean="0"/>
              <a:t>, que se encuentran plegados dentro de los testículos.</a:t>
            </a:r>
          </a:p>
          <a:p>
            <a:pPr>
              <a:buNone/>
            </a:pPr>
            <a:endParaRPr lang="es-MX" sz="1800" dirty="0"/>
          </a:p>
          <a:p>
            <a:pPr>
              <a:buNone/>
            </a:pPr>
            <a:r>
              <a:rPr lang="es-MX" sz="2000" b="1" dirty="0" smtClean="0">
                <a:solidFill>
                  <a:srgbClr val="740000"/>
                </a:solidFill>
              </a:rPr>
              <a:t>¿CÓMO OCURRE?</a:t>
            </a:r>
          </a:p>
          <a:p>
            <a:pPr>
              <a:buNone/>
            </a:pPr>
            <a:r>
              <a:rPr lang="es-MX" sz="1800" dirty="0" smtClean="0"/>
              <a:t>Cada </a:t>
            </a:r>
            <a:r>
              <a:rPr lang="es-MX" sz="1800" b="1" dirty="0" smtClean="0"/>
              <a:t>célula germinal </a:t>
            </a:r>
            <a:r>
              <a:rPr lang="es-MX" sz="1800" dirty="0" smtClean="0"/>
              <a:t>(no diferenciada), ubicada en la pared de cada tubo seminífero, alejada de su luz, comienza a sufrir </a:t>
            </a:r>
            <a:r>
              <a:rPr lang="es-MX" sz="1800" b="1" dirty="0" smtClean="0"/>
              <a:t>transformaciones progresivas </a:t>
            </a:r>
            <a:r>
              <a:rPr lang="es-MX" sz="1800" dirty="0" smtClean="0"/>
              <a:t>durante 74 días acercándose a la luz del tubo, hasta convertirse en un </a:t>
            </a:r>
            <a:r>
              <a:rPr lang="es-MX" sz="1800" b="1" dirty="0" smtClean="0"/>
              <a:t>espermatozoide</a:t>
            </a:r>
            <a:r>
              <a:rPr lang="es-MX" sz="1800" dirty="0"/>
              <a:t> </a:t>
            </a:r>
            <a:r>
              <a:rPr lang="es-MX" sz="1800" dirty="0" smtClean="0"/>
              <a:t>capaz de desplazarse.</a:t>
            </a:r>
          </a:p>
          <a:p>
            <a:pPr>
              <a:buNone/>
            </a:pPr>
            <a:endParaRPr lang="es-MX" sz="1800" dirty="0" smtClean="0"/>
          </a:p>
          <a:p>
            <a:pPr>
              <a:buNone/>
            </a:pPr>
            <a:r>
              <a:rPr lang="es-MX" sz="2000" b="1" dirty="0" smtClean="0">
                <a:solidFill>
                  <a:srgbClr val="740000"/>
                </a:solidFill>
              </a:rPr>
              <a:t>¿CÓMO SE REGULA</a:t>
            </a:r>
            <a:r>
              <a:rPr lang="es-MX" sz="1800" b="1" dirty="0" smtClean="0">
                <a:solidFill>
                  <a:srgbClr val="740000"/>
                </a:solidFill>
              </a:rPr>
              <a:t>? </a:t>
            </a:r>
            <a:r>
              <a:rPr lang="es-MX" sz="1800" dirty="0" smtClean="0"/>
              <a:t> </a:t>
            </a:r>
            <a:r>
              <a:rPr lang="es-MX" sz="1900" dirty="0" smtClean="0"/>
              <a:t>A través de la </a:t>
            </a:r>
            <a:r>
              <a:rPr lang="es-MX" sz="1900" b="1" dirty="0" smtClean="0"/>
              <a:t>hormona FSH </a:t>
            </a:r>
            <a:r>
              <a:rPr lang="es-MX" sz="1900" dirty="0" smtClean="0"/>
              <a:t>(segregada por la glándula </a:t>
            </a:r>
            <a:r>
              <a:rPr lang="es-MX" sz="1900" b="1" dirty="0" smtClean="0"/>
              <a:t>hipófisis</a:t>
            </a:r>
            <a:r>
              <a:rPr lang="es-MX" sz="1900" dirty="0" smtClean="0"/>
              <a:t>), que  circula por la sangre y estimula a las células germinales de los tubos seminíferos para que inicien su transformación.</a:t>
            </a:r>
          </a:p>
          <a:p>
            <a:pPr>
              <a:buNone/>
            </a:pPr>
            <a:r>
              <a:rPr lang="es-MX" sz="1900" dirty="0" smtClean="0"/>
              <a:t>       A su vez, la </a:t>
            </a:r>
            <a:r>
              <a:rPr lang="es-MX" sz="1900" b="1" dirty="0" smtClean="0"/>
              <a:t>hormona LH </a:t>
            </a:r>
            <a:r>
              <a:rPr lang="es-MX" sz="1900" dirty="0" smtClean="0"/>
              <a:t>(también producida por la </a:t>
            </a:r>
            <a:r>
              <a:rPr lang="es-MX" sz="1900" b="1" dirty="0" smtClean="0"/>
              <a:t>hipófisis</a:t>
            </a:r>
            <a:r>
              <a:rPr lang="es-MX" sz="1900" dirty="0" smtClean="0"/>
              <a:t>) estimula a las células que rodean a los tubos seminíferos para que produzcan </a:t>
            </a:r>
            <a:r>
              <a:rPr lang="es-MX" sz="1900" b="1" dirty="0" smtClean="0"/>
              <a:t>testosterona, </a:t>
            </a:r>
            <a:r>
              <a:rPr lang="es-MX" sz="1900" dirty="0" smtClean="0"/>
              <a:t>hormona responsable de: - la aparición de caracteres sexuales secundarios desde la pubertad</a:t>
            </a:r>
          </a:p>
          <a:p>
            <a:pPr>
              <a:buNone/>
            </a:pPr>
            <a:r>
              <a:rPr lang="es-MX" sz="1900" dirty="0" smtClean="0"/>
              <a:t>             - la erección del pene</a:t>
            </a:r>
          </a:p>
          <a:p>
            <a:pPr>
              <a:buNone/>
            </a:pPr>
            <a:r>
              <a:rPr lang="es-MX" sz="1900" dirty="0" smtClean="0"/>
              <a:t>             - la eyaculación </a:t>
            </a:r>
            <a:endParaRPr lang="es-MX" sz="1900" b="1" dirty="0">
              <a:solidFill>
                <a:srgbClr val="740000"/>
              </a:solidFill>
            </a:endParaRPr>
          </a:p>
          <a:p>
            <a:pPr>
              <a:buNone/>
            </a:pPr>
            <a:endParaRPr lang="es-MX" sz="1800" dirty="0" smtClean="0"/>
          </a:p>
          <a:p>
            <a:pPr>
              <a:buNone/>
            </a:pPr>
            <a:endParaRPr lang="es-MX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s-MX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s-MX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Malena\Documents\Scanned Documents\Imagen (1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5069" b="57029"/>
          <a:stretch>
            <a:fillRect/>
          </a:stretch>
        </p:blipFill>
        <p:spPr bwMode="auto">
          <a:xfrm>
            <a:off x="1403648" y="188640"/>
            <a:ext cx="5760640" cy="6480720"/>
          </a:xfrm>
          <a:prstGeom prst="rect">
            <a:avLst/>
          </a:prstGeom>
          <a:noFill/>
        </p:spPr>
      </p:pic>
      <p:cxnSp>
        <p:nvCxnSpPr>
          <p:cNvPr id="9" name="8 Conector recto de flecha"/>
          <p:cNvCxnSpPr/>
          <p:nvPr/>
        </p:nvCxnSpPr>
        <p:spPr>
          <a:xfrm>
            <a:off x="5508104" y="62068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4067944" y="8367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3347864" y="17728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932040" y="2852936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5076056" y="21328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7308304" y="6021288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 smtClean="0">
                <a:solidFill>
                  <a:schemeClr val="accent1">
                    <a:lumMod val="75000"/>
                  </a:schemeClr>
                </a:solidFill>
              </a:rPr>
              <a:t>Corte transversal de túbulo seminífero</a:t>
            </a:r>
            <a:endParaRPr lang="es-MX" sz="1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 flipH="1" flipV="1">
            <a:off x="1331640" y="5013176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 flipV="1">
            <a:off x="1331640" y="5013176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6300192" y="49411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6300192" y="515719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5796136" y="537321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4788024" y="5301208"/>
            <a:ext cx="64807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6804248" y="620688"/>
            <a:ext cx="206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Conducto deferente</a:t>
            </a:r>
            <a:endParaRPr lang="es-MX" dirty="0"/>
          </a:p>
        </p:txBody>
      </p:sp>
      <p:sp>
        <p:nvSpPr>
          <p:cNvPr id="37" name="36 CuadroTexto"/>
          <p:cNvSpPr txBox="1"/>
          <p:nvPr/>
        </p:nvSpPr>
        <p:spPr>
          <a:xfrm>
            <a:off x="2915816" y="692696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Epidídimo</a:t>
            </a:r>
            <a:endParaRPr lang="es-MX" dirty="0"/>
          </a:p>
        </p:txBody>
      </p:sp>
      <p:sp>
        <p:nvSpPr>
          <p:cNvPr id="38" name="37 CuadroTexto"/>
          <p:cNvSpPr txBox="1"/>
          <p:nvPr/>
        </p:nvSpPr>
        <p:spPr>
          <a:xfrm>
            <a:off x="2339752" y="1556792"/>
            <a:ext cx="98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testículo</a:t>
            </a:r>
            <a:endParaRPr lang="es-MX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652120" y="30689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Túbulos seminíferos</a:t>
            </a:r>
            <a:endParaRPr lang="es-MX" dirty="0"/>
          </a:p>
        </p:txBody>
      </p:sp>
      <p:sp>
        <p:nvSpPr>
          <p:cNvPr id="40" name="39 CuadroTexto"/>
          <p:cNvSpPr txBox="1"/>
          <p:nvPr/>
        </p:nvSpPr>
        <p:spPr>
          <a:xfrm>
            <a:off x="5508104" y="6309320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Luz del tubo</a:t>
            </a:r>
            <a:endParaRPr lang="es-MX" dirty="0"/>
          </a:p>
        </p:txBody>
      </p:sp>
      <p:sp>
        <p:nvSpPr>
          <p:cNvPr id="41" name="40 CuadroTexto"/>
          <p:cNvSpPr txBox="1"/>
          <p:nvPr/>
        </p:nvSpPr>
        <p:spPr>
          <a:xfrm>
            <a:off x="7092280" y="4653136"/>
            <a:ext cx="16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Célula germinal</a:t>
            </a:r>
            <a:endParaRPr lang="es-MX" dirty="0"/>
          </a:p>
        </p:txBody>
      </p:sp>
      <p:sp>
        <p:nvSpPr>
          <p:cNvPr id="42" name="41 CuadroTexto"/>
          <p:cNvSpPr txBox="1"/>
          <p:nvPr/>
        </p:nvSpPr>
        <p:spPr>
          <a:xfrm>
            <a:off x="7164288" y="5013176"/>
            <a:ext cx="170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</a:t>
            </a:r>
            <a:r>
              <a:rPr lang="es-MX" dirty="0" err="1" smtClean="0"/>
              <a:t>spermatogonia</a:t>
            </a:r>
            <a:endParaRPr lang="es-MX" dirty="0"/>
          </a:p>
        </p:txBody>
      </p:sp>
      <p:sp>
        <p:nvSpPr>
          <p:cNvPr id="43" name="42 CuadroTexto"/>
          <p:cNvSpPr txBox="1"/>
          <p:nvPr/>
        </p:nvSpPr>
        <p:spPr>
          <a:xfrm>
            <a:off x="7164288" y="5301208"/>
            <a:ext cx="168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Espermatozoide</a:t>
            </a:r>
            <a:endParaRPr lang="es-MX" dirty="0"/>
          </a:p>
        </p:txBody>
      </p:sp>
      <p:sp>
        <p:nvSpPr>
          <p:cNvPr id="44" name="43 CuadroTexto"/>
          <p:cNvSpPr txBox="1"/>
          <p:nvPr/>
        </p:nvSpPr>
        <p:spPr>
          <a:xfrm>
            <a:off x="0" y="4293096"/>
            <a:ext cx="2370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Células de </a:t>
            </a:r>
            <a:r>
              <a:rPr lang="es-MX" dirty="0" err="1" smtClean="0"/>
              <a:t>Leydig</a:t>
            </a:r>
            <a:r>
              <a:rPr lang="es-MX" dirty="0" smtClean="0"/>
              <a:t>:</a:t>
            </a:r>
          </a:p>
          <a:p>
            <a:r>
              <a:rPr lang="es-MX" dirty="0" smtClean="0"/>
              <a:t> producen testosterona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MX" sz="2800" b="1" u="sng" dirty="0" smtClean="0">
                <a:solidFill>
                  <a:srgbClr val="740000"/>
                </a:solidFill>
              </a:rPr>
              <a:t>ETAPAS DE LA ESPERMATOGÉNESIS</a:t>
            </a:r>
            <a:endParaRPr lang="es-MX" sz="2800" b="1" u="sng" dirty="0">
              <a:solidFill>
                <a:srgbClr val="740000"/>
              </a:solidFill>
            </a:endParaRPr>
          </a:p>
        </p:txBody>
      </p:sp>
      <p:pic>
        <p:nvPicPr>
          <p:cNvPr id="1026" name="Picture 2" descr="C:\Users\Malena\Desktop\Imágenes liceo\espermatogénesis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161"/>
          <a:stretch>
            <a:fillRect/>
          </a:stretch>
        </p:blipFill>
        <p:spPr bwMode="auto">
          <a:xfrm>
            <a:off x="1187624" y="1052736"/>
            <a:ext cx="6478141" cy="3094385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Tm047SoNrPafowXmS2wqtC1T5wqdu7oFSkA80igyMy-xEtT2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93096"/>
            <a:ext cx="3600400" cy="2403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432047"/>
          </a:xfrm>
        </p:spPr>
        <p:txBody>
          <a:bodyPr>
            <a:normAutofit fontScale="90000"/>
          </a:bodyPr>
          <a:lstStyle/>
          <a:p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GAMETOS  HUMANOS</a:t>
            </a:r>
            <a:b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s-MX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://1.bp.blogspot.com/_QocaTNw78ks/TUcsJEzSvII/AAAAAAAAACQ/DwGXsEKFT9U/s1600/espermatozo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0"/>
            <a:ext cx="2162175" cy="2990850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Qsw_9lUTc8rnNPm1jMEoDCpa1dwfg2zBeCheAGLk2p3QAKQHRm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76872"/>
            <a:ext cx="2085975" cy="2190751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QrHl9LFWCddMJpgsQhYBoVPybTWmu7dl5eVwGL8QiNPrxzSN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2714081" cy="2221608"/>
          </a:xfrm>
          <a:prstGeom prst="rect">
            <a:avLst/>
          </a:prstGeom>
          <a:noFill/>
        </p:spPr>
      </p:pic>
      <p:sp>
        <p:nvSpPr>
          <p:cNvPr id="9" name="8 Flecha abajo"/>
          <p:cNvSpPr/>
          <p:nvPr/>
        </p:nvSpPr>
        <p:spPr>
          <a:xfrm>
            <a:off x="1835696" y="3573016"/>
            <a:ext cx="21602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1259632" y="3140968"/>
            <a:ext cx="50405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1691680" y="2996952"/>
            <a:ext cx="43204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1331640" y="2852936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1043608" y="2924944"/>
            <a:ext cx="5760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1547664" y="472514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 smtClean="0">
                <a:solidFill>
                  <a:schemeClr val="accent2">
                    <a:lumMod val="75000"/>
                  </a:schemeClr>
                </a:solidFill>
              </a:rPr>
              <a:t>ÓVULO</a:t>
            </a:r>
            <a:endParaRPr lang="es-MX" sz="1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0" y="4437112"/>
            <a:ext cx="1979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u="sng" dirty="0" smtClean="0">
                <a:solidFill>
                  <a:schemeClr val="accent2">
                    <a:lumMod val="75000"/>
                  </a:schemeClr>
                </a:solidFill>
              </a:rPr>
              <a:t>ESPERMATOZOIDES</a:t>
            </a:r>
            <a:endParaRPr lang="es-MX" sz="16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43608" y="548680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UY" dirty="0" smtClean="0"/>
              <a:t> </a:t>
            </a:r>
            <a:r>
              <a:rPr lang="es-UY" sz="2000" dirty="0" smtClean="0"/>
              <a:t>¿Qué es un gameto?</a:t>
            </a:r>
          </a:p>
          <a:p>
            <a:pPr>
              <a:buFont typeface="Arial" pitchFamily="34" charset="0"/>
              <a:buChar char="•"/>
            </a:pPr>
            <a:r>
              <a:rPr lang="es-UY" sz="2000" dirty="0" smtClean="0"/>
              <a:t> ¿Cuáles son los gametos humanos?</a:t>
            </a:r>
          </a:p>
          <a:p>
            <a:pPr>
              <a:buFont typeface="Arial" pitchFamily="34" charset="0"/>
              <a:buChar char="•"/>
            </a:pPr>
            <a:r>
              <a:rPr lang="es-UY" sz="2000" dirty="0" smtClean="0"/>
              <a:t> ¿En qué órganos se producen?</a:t>
            </a:r>
            <a:endParaRPr lang="es-UY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ESTRUCTURA DE UN ESPERMATOZOIDE</a:t>
            </a:r>
            <a:endParaRPr lang="es-MX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http://t1.gstatic.com/images?q=tbn:ANd9GcQNU0Tao3EnJB8SLhyNi_9TuAthsEkgPJfa5JPEThjsgD8_03cfXg"/>
          <p:cNvPicPr>
            <a:picLocks noChangeAspect="1" noChangeArrowheads="1"/>
          </p:cNvPicPr>
          <p:nvPr/>
        </p:nvPicPr>
        <p:blipFill>
          <a:blip r:embed="rId2" cstate="print"/>
          <a:srcRect l="27520" t="18370" r="17441" b="8149"/>
          <a:stretch>
            <a:fillRect/>
          </a:stretch>
        </p:blipFill>
        <p:spPr bwMode="auto">
          <a:xfrm>
            <a:off x="0" y="3789040"/>
            <a:ext cx="2448272" cy="2448272"/>
          </a:xfrm>
          <a:prstGeom prst="rect">
            <a:avLst/>
          </a:prstGeom>
          <a:noFill/>
        </p:spPr>
      </p:pic>
      <p:pic>
        <p:nvPicPr>
          <p:cNvPr id="7170" name="Picture 2" descr="http://t2.gstatic.com/images?q=tbn:ANd9GcR3fRI7uABYr3TmXtWH-fxsZ9jpRBsfMnVIp8efsQeEDRl09HM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133600" cy="1781175"/>
          </a:xfrm>
          <a:prstGeom prst="rect">
            <a:avLst/>
          </a:prstGeom>
          <a:noFill/>
        </p:spPr>
      </p:pic>
      <p:pic>
        <p:nvPicPr>
          <p:cNvPr id="8196" name="Picture 4" descr="http://t0.gstatic.com/images?q=tbn:ANd9GcSrhOSaL6Ke-j3rM5y2ywPwnHiGSXfhZqu7Jv6F1O7V5BAL1oQWEw"/>
          <p:cNvPicPr>
            <a:picLocks noChangeAspect="1" noChangeArrowheads="1"/>
          </p:cNvPicPr>
          <p:nvPr/>
        </p:nvPicPr>
        <p:blipFill>
          <a:blip r:embed="rId4" cstate="print"/>
          <a:srcRect r="7636"/>
          <a:stretch>
            <a:fillRect/>
          </a:stretch>
        </p:blipFill>
        <p:spPr bwMode="auto">
          <a:xfrm>
            <a:off x="2653919" y="2132856"/>
            <a:ext cx="602255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es-MX" sz="2800" b="1" u="sng" dirty="0" smtClean="0">
                <a:solidFill>
                  <a:srgbClr val="740000"/>
                </a:solidFill>
              </a:rPr>
              <a:t>CARACTERÍSTICAS DEL ESPERMATOZOIDE</a:t>
            </a:r>
            <a:endParaRPr lang="es-MX" sz="2800" b="1" u="sng" dirty="0">
              <a:solidFill>
                <a:srgbClr val="74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92696"/>
            <a:ext cx="8568952" cy="5904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400" b="1" dirty="0" smtClean="0">
                <a:solidFill>
                  <a:srgbClr val="740000"/>
                </a:solidFill>
              </a:rPr>
              <a:t>TAMAÑO</a:t>
            </a:r>
          </a:p>
          <a:p>
            <a:pPr>
              <a:buNone/>
            </a:pPr>
            <a:r>
              <a:rPr lang="es-MX" sz="2400" dirty="0" smtClean="0">
                <a:solidFill>
                  <a:srgbClr val="740000"/>
                </a:solidFill>
              </a:rPr>
              <a:t> </a:t>
            </a:r>
            <a:r>
              <a:rPr lang="es-MX" sz="2400" dirty="0" smtClean="0"/>
              <a:t> </a:t>
            </a:r>
            <a:r>
              <a:rPr lang="es-MX" sz="1800" b="1" u="sng" dirty="0" smtClean="0"/>
              <a:t>50 micras </a:t>
            </a:r>
            <a:r>
              <a:rPr lang="es-MX" sz="1800" dirty="0" smtClean="0"/>
              <a:t>de longitud y </a:t>
            </a:r>
            <a:r>
              <a:rPr lang="es-MX" sz="1800" b="1" u="sng" dirty="0" smtClean="0"/>
              <a:t>5 micras </a:t>
            </a:r>
            <a:r>
              <a:rPr lang="es-MX" sz="1800" dirty="0" smtClean="0"/>
              <a:t>de espesor</a:t>
            </a:r>
          </a:p>
          <a:p>
            <a:pPr>
              <a:buNone/>
            </a:pPr>
            <a:endParaRPr lang="es-MX" sz="1800" dirty="0" smtClean="0"/>
          </a:p>
          <a:p>
            <a:pPr>
              <a:buNone/>
            </a:pPr>
            <a:r>
              <a:rPr lang="es-MX" sz="1800" b="1" dirty="0" smtClean="0">
                <a:solidFill>
                  <a:srgbClr val="740000"/>
                </a:solidFill>
              </a:rPr>
              <a:t> </a:t>
            </a:r>
            <a:r>
              <a:rPr lang="es-MX" sz="2400" b="1" dirty="0" smtClean="0">
                <a:solidFill>
                  <a:srgbClr val="740000"/>
                </a:solidFill>
              </a:rPr>
              <a:t>NÚCLEO</a:t>
            </a:r>
          </a:p>
          <a:p>
            <a:pPr>
              <a:buNone/>
            </a:pPr>
            <a:r>
              <a:rPr lang="es-MX" sz="1800" dirty="0" smtClean="0"/>
              <a:t>  Su núcleo, al igual que el del óvulo, es  </a:t>
            </a:r>
            <a:r>
              <a:rPr lang="es-MX" sz="1800" b="1" u="sng" dirty="0" smtClean="0"/>
              <a:t>haploide</a:t>
            </a:r>
            <a:r>
              <a:rPr lang="es-MX" sz="1800" dirty="0" smtClean="0"/>
              <a:t> ya que contiene la </a:t>
            </a:r>
            <a:r>
              <a:rPr lang="es-MX" sz="1800" b="1" u="sng" dirty="0" smtClean="0"/>
              <a:t>mitad del número de cromosomas  </a:t>
            </a:r>
            <a:r>
              <a:rPr lang="es-MX" sz="1800" dirty="0" smtClean="0"/>
              <a:t>(información genética) característico de la especie humana.  </a:t>
            </a:r>
          </a:p>
          <a:p>
            <a:pPr>
              <a:buNone/>
            </a:pPr>
            <a:r>
              <a:rPr lang="es-MX" sz="1800" dirty="0" smtClean="0"/>
              <a:t>       El espermatozoide y el óvulo humanos tienen en su núcleo 23 cromosomas, mientras que el resto de nuestras células tienen 46.</a:t>
            </a:r>
          </a:p>
          <a:p>
            <a:pPr>
              <a:buNone/>
            </a:pPr>
            <a:endParaRPr lang="es-MX" sz="1800" dirty="0" smtClean="0"/>
          </a:p>
          <a:p>
            <a:pPr>
              <a:buNone/>
            </a:pPr>
            <a:r>
              <a:rPr lang="es-MX" sz="2400" b="1" dirty="0" smtClean="0">
                <a:solidFill>
                  <a:srgbClr val="740000"/>
                </a:solidFill>
              </a:rPr>
              <a:t>CANTIDAD</a:t>
            </a:r>
          </a:p>
          <a:p>
            <a:pPr>
              <a:buNone/>
            </a:pPr>
            <a:r>
              <a:rPr lang="es-MX" sz="1800" dirty="0" smtClean="0"/>
              <a:t>Se expulsan cerca de </a:t>
            </a:r>
            <a:r>
              <a:rPr lang="es-MX" sz="1800" b="1" u="sng" dirty="0" smtClean="0"/>
              <a:t>500 millones </a:t>
            </a:r>
            <a:r>
              <a:rPr lang="es-MX" sz="1800" dirty="0" smtClean="0"/>
              <a:t>en cada eyaculación</a:t>
            </a:r>
          </a:p>
          <a:p>
            <a:pPr>
              <a:buNone/>
            </a:pPr>
            <a:endParaRPr lang="es-MX" sz="1800" dirty="0" smtClean="0"/>
          </a:p>
          <a:p>
            <a:pPr>
              <a:buNone/>
            </a:pPr>
            <a:r>
              <a:rPr lang="es-MX" sz="2400" b="1" dirty="0" smtClean="0">
                <a:solidFill>
                  <a:srgbClr val="740000"/>
                </a:solidFill>
              </a:rPr>
              <a:t>TIEMPO DE VIDA</a:t>
            </a:r>
          </a:p>
          <a:p>
            <a:pPr>
              <a:buNone/>
            </a:pPr>
            <a:r>
              <a:rPr lang="es-MX" sz="1800" dirty="0" smtClean="0"/>
              <a:t>Fuera del cuerpo del hombre pueden sobrevivir </a:t>
            </a:r>
            <a:r>
              <a:rPr lang="es-MX" sz="1800" b="1" u="sng" dirty="0" smtClean="0"/>
              <a:t>hasta 72 horas </a:t>
            </a:r>
            <a:r>
              <a:rPr lang="es-MX" sz="1800" dirty="0" smtClean="0"/>
              <a:t>en el líquido seminal que les aporta </a:t>
            </a:r>
            <a:r>
              <a:rPr lang="es-MX" sz="1800" b="1" u="sng" dirty="0" smtClean="0"/>
              <a:t>fructosa</a:t>
            </a:r>
            <a:r>
              <a:rPr lang="es-MX" sz="1800" dirty="0" smtClean="0"/>
              <a:t>, un azúcar utilizado por las mitocondrias para respirar y obtener la energía que se requiere para el movimiento del flagelo.</a:t>
            </a:r>
          </a:p>
          <a:p>
            <a:pPr>
              <a:buNone/>
            </a:pPr>
            <a:r>
              <a:rPr lang="es-MX" sz="1800" dirty="0" smtClean="0"/>
              <a:t>Los espermatozoides son muy </a:t>
            </a:r>
            <a:r>
              <a:rPr lang="es-MX" sz="1800" b="1" u="sng" dirty="0" smtClean="0"/>
              <a:t>sensibles</a:t>
            </a:r>
            <a:r>
              <a:rPr lang="es-MX" sz="1800" dirty="0" smtClean="0"/>
              <a:t> a los cambios de </a:t>
            </a:r>
            <a:r>
              <a:rPr lang="es-MX" sz="1800" b="1" u="sng" dirty="0" smtClean="0"/>
              <a:t>temperatura </a:t>
            </a:r>
            <a:r>
              <a:rPr lang="es-MX" sz="1800" dirty="0" smtClean="0"/>
              <a:t> (óptima:35,5°c)   y de </a:t>
            </a:r>
            <a:r>
              <a:rPr lang="es-MX" sz="1800" b="1" u="sng" dirty="0" smtClean="0"/>
              <a:t>acidez</a:t>
            </a:r>
            <a:r>
              <a:rPr lang="es-MX" sz="1800" dirty="0" smtClean="0"/>
              <a:t> del medio en el que se encuentran</a:t>
            </a:r>
            <a:endParaRPr lang="es-MX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ESPERMATOGÉNESIS :</a:t>
            </a:r>
            <a:b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¿QUÉ ES?    ¿DÓNDE OCURRE?</a:t>
            </a:r>
            <a:endParaRPr lang="es-MX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l_fi" descr="http://www.uc.cl/sw_educ/biologia/bio100/imagenes/62a3dc3499cfilenameF814typeimagegif.gif"/>
          <p:cNvPicPr>
            <a:picLocks noGrp="1"/>
          </p:cNvPicPr>
          <p:nvPr>
            <p:ph idx="1"/>
          </p:nvPr>
        </p:nvPicPr>
        <p:blipFill>
          <a:blip r:embed="rId2" cstate="print"/>
          <a:srcRect r="22212" b="50725"/>
          <a:stretch>
            <a:fillRect/>
          </a:stretch>
        </p:blipFill>
        <p:spPr bwMode="auto">
          <a:xfrm>
            <a:off x="611560" y="836712"/>
            <a:ext cx="59046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t1.gstatic.com/images?q=tbn:ANd9GcRsaEAwJQL2_mOMiB6Zt1n18zbUbLUHBdKX2xI367uaHkdTyfzolw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340768"/>
            <a:ext cx="2018665" cy="157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t2.gstatic.com/images?q=tbn:ANd9GcQ4t10uKaNScumZdzRgxLG3xVHECq2qDbJ1fPOuVqijzKocQFxLkOeUdWge7Q"/>
          <p:cNvPicPr/>
          <p:nvPr/>
        </p:nvPicPr>
        <p:blipFill>
          <a:blip r:embed="rId5" cstate="print"/>
          <a:srcRect l="4698" t="51562" r="54590" b="22140"/>
          <a:stretch>
            <a:fillRect/>
          </a:stretch>
        </p:blipFill>
        <p:spPr bwMode="auto">
          <a:xfrm>
            <a:off x="6948264" y="4293096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 flipH="1">
            <a:off x="6948264" y="2996952"/>
            <a:ext cx="194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>
                <a:solidFill>
                  <a:schemeClr val="accent2">
                    <a:lumMod val="75000"/>
                  </a:schemeClr>
                </a:solidFill>
              </a:rPr>
              <a:t>Corte transversal de un tubo seminífero</a:t>
            </a:r>
          </a:p>
          <a:p>
            <a:r>
              <a:rPr lang="es-MX" sz="1400" b="1" dirty="0" smtClean="0">
                <a:solidFill>
                  <a:schemeClr val="accent2">
                    <a:lumMod val="75000"/>
                  </a:schemeClr>
                </a:solidFill>
              </a:rPr>
              <a:t>(M.E.B.)</a:t>
            </a:r>
            <a:endParaRPr lang="es-MX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12 Conector recto"/>
          <p:cNvCxnSpPr/>
          <p:nvPr/>
        </p:nvCxnSpPr>
        <p:spPr>
          <a:xfrm flipV="1">
            <a:off x="6084168" y="2924944"/>
            <a:ext cx="1152128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6084168" y="1556792"/>
            <a:ext cx="792088" cy="11521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876256" y="58052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>
                <a:solidFill>
                  <a:schemeClr val="accent2">
                    <a:lumMod val="75000"/>
                  </a:schemeClr>
                </a:solidFill>
              </a:rPr>
              <a:t>Corte transversal de testículo</a:t>
            </a:r>
            <a:r>
              <a:rPr lang="es-MX" sz="1400" b="1" dirty="0" smtClean="0">
                <a:solidFill>
                  <a:schemeClr val="accent2">
                    <a:lumMod val="75000"/>
                  </a:schemeClr>
                </a:solidFill>
              </a:rPr>
              <a:t> (M.E.B.)</a:t>
            </a:r>
            <a:endParaRPr lang="es-MX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rg_hi" descr="http://t3.gstatic.com/images?q=tbn:ANd9GcSfdA58rpNgyvdBaeOCcp9jWvvUduxDMBgGc2H4WFb_jbluDrW9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221088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20 Conector recto de flecha"/>
          <p:cNvCxnSpPr>
            <a:endCxn id="17" idx="0"/>
          </p:cNvCxnSpPr>
          <p:nvPr/>
        </p:nvCxnSpPr>
        <p:spPr>
          <a:xfrm>
            <a:off x="3635896" y="3861048"/>
            <a:ext cx="36004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683568" y="580526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>
                <a:solidFill>
                  <a:schemeClr val="accent2">
                    <a:lumMod val="75000"/>
                  </a:schemeClr>
                </a:solidFill>
              </a:rPr>
              <a:t>Corte transversal de tubo seminífero</a:t>
            </a:r>
            <a:r>
              <a:rPr lang="es-MX" sz="1400" b="1" dirty="0" smtClean="0">
                <a:solidFill>
                  <a:schemeClr val="accent2">
                    <a:lumMod val="75000"/>
                  </a:schemeClr>
                </a:solidFill>
              </a:rPr>
              <a:t> (M.O.)</a:t>
            </a:r>
            <a:endParaRPr lang="es-MX" sz="1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u="sng" dirty="0" smtClean="0">
                <a:solidFill>
                  <a:schemeClr val="accent2">
                    <a:lumMod val="75000"/>
                  </a:schemeClr>
                </a:solidFill>
              </a:rPr>
              <a:t>ESPERMATOGÉNESIS :  SU  PROCESO</a:t>
            </a:r>
            <a:endParaRPr lang="es-MX" sz="28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l_fi" descr="http://web.educastur.princast.es/proyectos/biogeo_ov/2bch/B4_INFORMACION/T409_REPRODUCCION/ejercicios_preg/Diapositiva3.JPG"/>
          <p:cNvPicPr>
            <a:picLocks noGrp="1"/>
          </p:cNvPicPr>
          <p:nvPr>
            <p:ph idx="1"/>
          </p:nvPr>
        </p:nvPicPr>
        <p:blipFill>
          <a:blip r:embed="rId2" cstate="print"/>
          <a:srcRect l="13009" t="6996" r="8236" b="21409"/>
          <a:stretch>
            <a:fillRect/>
          </a:stretch>
        </p:blipFill>
        <p:spPr bwMode="auto">
          <a:xfrm>
            <a:off x="179512" y="2060848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t0.gstatic.com/images?q=tbn:ANd9GcRfd74xuD9gphEpYkE6shvK4fkV64l5T_YdJylQCD-7T1glYy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3525508" cy="241972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724128" y="422108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u="sng" dirty="0" smtClean="0">
                <a:solidFill>
                  <a:schemeClr val="accent2">
                    <a:lumMod val="75000"/>
                  </a:schemeClr>
                </a:solidFill>
              </a:rPr>
              <a:t>CORTE TRANSVERSAL DE TUBOS SEMINÍFEROS(M.O.)</a:t>
            </a:r>
            <a:endParaRPr lang="es-MX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4932040" y="3140968"/>
            <a:ext cx="11521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360000">
            <a:off x="6084168" y="3140968"/>
            <a:ext cx="72008" cy="8640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932040" y="3140968"/>
            <a:ext cx="0" cy="86409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004048" y="4005064"/>
            <a:ext cx="10801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3635896" y="3429000"/>
            <a:ext cx="1296144" cy="0"/>
          </a:xfrm>
          <a:prstGeom prst="straightConnector1">
            <a:avLst/>
          </a:prstGeom>
          <a:ln w="412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79512" y="530120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00FF"/>
                </a:solidFill>
              </a:rPr>
              <a:t>a –</a:t>
            </a:r>
            <a:r>
              <a:rPr lang="es-MX" b="1" u="sng" dirty="0" smtClean="0">
                <a:solidFill>
                  <a:srgbClr val="0000FF"/>
                </a:solidFill>
              </a:rPr>
              <a:t> </a:t>
            </a:r>
            <a:r>
              <a:rPr lang="es-MX" b="1" dirty="0" smtClean="0">
                <a:solidFill>
                  <a:srgbClr val="0000FF"/>
                </a:solidFill>
              </a:rPr>
              <a:t> </a:t>
            </a:r>
            <a:r>
              <a:rPr lang="es-MX" b="1" dirty="0" err="1" smtClean="0">
                <a:solidFill>
                  <a:srgbClr val="0000FF"/>
                </a:solidFill>
              </a:rPr>
              <a:t>espermatogonias</a:t>
            </a:r>
            <a:r>
              <a:rPr lang="es-MX" b="1" dirty="0" smtClean="0">
                <a:solidFill>
                  <a:srgbClr val="0000FF"/>
                </a:solidFill>
              </a:rPr>
              <a:t>      b – </a:t>
            </a:r>
            <a:r>
              <a:rPr lang="es-MX" b="1" dirty="0" err="1" smtClean="0">
                <a:solidFill>
                  <a:srgbClr val="0000FF"/>
                </a:solidFill>
              </a:rPr>
              <a:t>espermatocitos</a:t>
            </a:r>
            <a:r>
              <a:rPr lang="es-MX" b="1" dirty="0" smtClean="0">
                <a:solidFill>
                  <a:srgbClr val="0000FF"/>
                </a:solidFill>
              </a:rPr>
              <a:t> I     c- </a:t>
            </a:r>
            <a:r>
              <a:rPr lang="es-MX" b="1" dirty="0" err="1" smtClean="0">
                <a:solidFill>
                  <a:srgbClr val="0000FF"/>
                </a:solidFill>
              </a:rPr>
              <a:t>espermatocitos</a:t>
            </a:r>
            <a:r>
              <a:rPr lang="es-MX" b="1" dirty="0" smtClean="0">
                <a:solidFill>
                  <a:srgbClr val="0000FF"/>
                </a:solidFill>
              </a:rPr>
              <a:t> II       d – </a:t>
            </a:r>
            <a:r>
              <a:rPr lang="es-MX" b="1" dirty="0" err="1" smtClean="0">
                <a:solidFill>
                  <a:srgbClr val="0000FF"/>
                </a:solidFill>
              </a:rPr>
              <a:t>espermátidas</a:t>
            </a:r>
            <a:r>
              <a:rPr lang="es-MX" b="1" dirty="0" smtClean="0">
                <a:solidFill>
                  <a:srgbClr val="0000FF"/>
                </a:solidFill>
              </a:rPr>
              <a:t>           </a:t>
            </a:r>
          </a:p>
          <a:p>
            <a:r>
              <a:rPr lang="es-MX" b="1" dirty="0" smtClean="0">
                <a:solidFill>
                  <a:srgbClr val="0000FF"/>
                </a:solidFill>
              </a:rPr>
              <a:t>                                                                                                                             </a:t>
            </a:r>
          </a:p>
          <a:p>
            <a:r>
              <a:rPr lang="es-MX" b="1" dirty="0" smtClean="0">
                <a:solidFill>
                  <a:srgbClr val="0000FF"/>
                </a:solidFill>
              </a:rPr>
              <a:t>                                                                    e- </a:t>
            </a:r>
            <a:r>
              <a:rPr lang="es-MX" b="1" u="sng" dirty="0" smtClean="0">
                <a:solidFill>
                  <a:srgbClr val="0000FF"/>
                </a:solidFill>
              </a:rPr>
              <a:t>espermatozoides</a:t>
            </a:r>
            <a:endParaRPr lang="es-MX" b="1" u="sng" dirty="0">
              <a:solidFill>
                <a:srgbClr val="0000FF"/>
              </a:solidFill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 flipV="1">
            <a:off x="539552" y="1916832"/>
            <a:ext cx="72008" cy="86409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395536" y="1988840"/>
            <a:ext cx="144016" cy="180020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0" y="16288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u="sng" dirty="0" smtClean="0"/>
              <a:t>Células de </a:t>
            </a:r>
            <a:r>
              <a:rPr lang="es-MX" sz="1400" u="sng" dirty="0" err="1" smtClean="0"/>
              <a:t>Leydig</a:t>
            </a:r>
            <a:endParaRPr lang="es-MX" sz="1400" u="sng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1475656" y="4077072"/>
            <a:ext cx="1296144" cy="79208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195736" y="4869160"/>
            <a:ext cx="1535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u="sng" dirty="0" smtClean="0"/>
              <a:t>Célula de </a:t>
            </a:r>
            <a:r>
              <a:rPr lang="es-MX" sz="1600" u="sng" dirty="0" err="1" smtClean="0"/>
              <a:t>Sertoli</a:t>
            </a:r>
            <a:endParaRPr lang="es-MX" sz="16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2973" y="-5166"/>
            <a:ext cx="8229600" cy="922114"/>
          </a:xfrm>
        </p:spPr>
        <p:txBody>
          <a:bodyPr>
            <a:normAutofit/>
          </a:bodyPr>
          <a:lstStyle/>
          <a:p>
            <a:r>
              <a:rPr lang="es-UY" sz="2800" b="1" u="sng" dirty="0" smtClean="0"/>
              <a:t>PROCESOS   de   REPRODUCCIÓN   CELULAR</a:t>
            </a:r>
            <a:endParaRPr lang="es-UY" sz="2800" b="1" u="sng" dirty="0"/>
          </a:p>
        </p:txBody>
      </p:sp>
      <p:pic>
        <p:nvPicPr>
          <p:cNvPr id="1026" name="Picture 2" descr="Resultado de imagen para mitosis y mei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93027"/>
            <a:ext cx="5616624" cy="58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0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611560" y="26064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accent5">
                    <a:lumMod val="75000"/>
                  </a:schemeClr>
                </a:solidFill>
              </a:rPr>
              <a:t>REGULACIÓN HORMONAL de la FISIOLOGÍA GENITAL MACULINA</a:t>
            </a:r>
            <a:endParaRPr lang="es-UY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02129" y="764704"/>
            <a:ext cx="894187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A diferencia de cualquier otro sistema de 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rganos, el aparato genital masculino permanece latente durante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varios a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os despu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s del nacimiento. Sin embargo, entre los 13 y los 15 a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os en la mayor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 de los varones, se produce una acumulaci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n de hormonas hipofisarias, llamadas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gonadotropinas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lo cual estimula al aparato genital y comienza a prepararlo para la funci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n reproductora adulta.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Se trata del inicio de la pubertad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5516" y="2517864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accent3">
                    <a:lumMod val="75000"/>
                  </a:schemeClr>
                </a:solidFill>
              </a:rPr>
              <a:t>Actividad inicial -</a:t>
            </a:r>
            <a:r>
              <a:rPr lang="es-MX" sz="2000" dirty="0" smtClean="0"/>
              <a:t>  </a:t>
            </a:r>
            <a:endParaRPr lang="es-MX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Para comenzar define a qué llamamos </a:t>
            </a:r>
            <a:r>
              <a:rPr lang="es-MX" sz="2000" b="1" dirty="0" smtClean="0"/>
              <a:t>glándula</a:t>
            </a:r>
            <a:r>
              <a:rPr lang="es-MX" sz="2000" dirty="0" smtClean="0"/>
              <a:t> y </a:t>
            </a:r>
            <a:r>
              <a:rPr lang="es-MX" sz="2000" b="1" dirty="0" smtClean="0"/>
              <a:t>hormona</a:t>
            </a:r>
            <a:r>
              <a:rPr lang="es-MX" sz="2000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 ¿Cómo se clasifican las glándulas de nuestro cuerpo?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 Establece por lo menos un ejemplo de cada tipo</a:t>
            </a:r>
            <a:r>
              <a:rPr lang="es-MX" sz="2000" dirty="0"/>
              <a:t>.</a:t>
            </a:r>
            <a:endParaRPr lang="es-MX" sz="2000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202129" y="4149079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accent3">
                    <a:lumMod val="75000"/>
                  </a:schemeClr>
                </a:solidFill>
              </a:rPr>
              <a:t>Segunda actividad - </a:t>
            </a:r>
            <a:r>
              <a:rPr lang="es-MX" sz="2000" b="1" dirty="0" smtClean="0"/>
              <a:t>Lee con atención el siguiente texto e identifica</a:t>
            </a:r>
            <a:r>
              <a:rPr lang="es-MX" sz="2000" dirty="0" smtClean="0"/>
              <a:t>:</a:t>
            </a:r>
          </a:p>
          <a:p>
            <a:endParaRPr lang="es-MX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 cuáles son las glándulas endócrinas implicadas en la regulación de la fisiología genital masculina.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 smtClean="0"/>
              <a:t>qué hormonas segregan dichas glándulas.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000" dirty="0"/>
              <a:t>c</a:t>
            </a:r>
            <a:r>
              <a:rPr lang="es-MX" sz="2000" dirty="0" smtClean="0"/>
              <a:t>uál es el orden jerárquico de actividad de las glándulas endócrinas responsables</a:t>
            </a:r>
            <a:endParaRPr lang="es-UY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6632"/>
            <a:ext cx="79928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600" b="1" dirty="0" smtClean="0"/>
              <a:t>                        CONTROL </a:t>
            </a:r>
            <a:r>
              <a:rPr lang="es-UY" sz="1600" b="1" dirty="0"/>
              <a:t>ENDÓCRINO DE LA FISIOLOGÍA GENITAL MASCULINA</a:t>
            </a:r>
            <a:endParaRPr lang="es-UY" sz="1600" dirty="0"/>
          </a:p>
          <a:p>
            <a:r>
              <a:rPr lang="es-UY" sz="1600" dirty="0"/>
              <a:t>A medida que el hipotálamo madura, comienza a segregar </a:t>
            </a:r>
            <a:r>
              <a:rPr lang="es-UY" sz="1600" b="1" dirty="0" err="1"/>
              <a:t>gonadoliberina</a:t>
            </a:r>
            <a:r>
              <a:rPr lang="es-UY" sz="1600" dirty="0"/>
              <a:t> (</a:t>
            </a:r>
            <a:r>
              <a:rPr lang="es-UY" sz="1600" b="1" dirty="0" err="1"/>
              <a:t>GnRH</a:t>
            </a:r>
            <a:r>
              <a:rPr lang="es-UY" sz="1600" dirty="0"/>
              <a:t>) hacia los capilares sanguíneos que conectan hipotálamo e hipófisis. Al llegar a la </a:t>
            </a:r>
            <a:r>
              <a:rPr lang="es-UY" sz="1600" dirty="0" err="1"/>
              <a:t>adenohipófisis</a:t>
            </a:r>
            <a:r>
              <a:rPr lang="es-UY" sz="1600" dirty="0"/>
              <a:t> (lóbulo anterior de esta glándula), la </a:t>
            </a:r>
            <a:r>
              <a:rPr lang="es-UY" sz="1600" dirty="0" err="1"/>
              <a:t>gonadoliberina</a:t>
            </a:r>
            <a:r>
              <a:rPr lang="es-UY" sz="1600" dirty="0"/>
              <a:t> estimula al tejido endócrino allí presente para que segregue dos hormonas: </a:t>
            </a:r>
            <a:r>
              <a:rPr lang="es-UY" sz="1600" b="1" dirty="0" err="1"/>
              <a:t>folículoestimulnate</a:t>
            </a:r>
            <a:r>
              <a:rPr lang="es-UY" sz="1600" b="1" dirty="0"/>
              <a:t> (FSH) </a:t>
            </a:r>
            <a:r>
              <a:rPr lang="es-UY" sz="1600" dirty="0"/>
              <a:t>y </a:t>
            </a:r>
            <a:r>
              <a:rPr lang="es-UY" sz="1600" b="1" dirty="0" err="1"/>
              <a:t>luteinizante</a:t>
            </a:r>
            <a:r>
              <a:rPr lang="es-UY" sz="1600" b="1" dirty="0"/>
              <a:t> (LH)</a:t>
            </a:r>
            <a:r>
              <a:rPr lang="es-UY" sz="1600" dirty="0"/>
              <a:t>. Éstas se denominan hormonas </a:t>
            </a:r>
            <a:r>
              <a:rPr lang="es-UY" sz="1600" dirty="0" err="1"/>
              <a:t>gonadotrópicas</a:t>
            </a:r>
            <a:r>
              <a:rPr lang="es-UY" sz="1600" dirty="0"/>
              <a:t> (o gonadotropinas) por su acción estimulante sobe las gónadas, en este caso los testículos. </a:t>
            </a:r>
          </a:p>
          <a:p>
            <a:r>
              <a:rPr lang="es-UY" sz="1600" dirty="0"/>
              <a:t>En particular la hormona LH estimula a las células de Leydig, células intersticiales que se ubican entre los diferentes túbulos seminíferos de los testículos. Las células de Leydig responden produciendo </a:t>
            </a:r>
            <a:r>
              <a:rPr lang="es-UY" sz="1600" b="1" dirty="0"/>
              <a:t>testosterona</a:t>
            </a:r>
            <a:r>
              <a:rPr lang="es-UY" sz="1600" dirty="0"/>
              <a:t>.</a:t>
            </a:r>
          </a:p>
          <a:p>
            <a:r>
              <a:rPr lang="es-UY" sz="1600" dirty="0"/>
              <a:t>La hormona FSH, por su parte, estimula a las células de </a:t>
            </a:r>
            <a:r>
              <a:rPr lang="es-UY" sz="1600" dirty="0" err="1"/>
              <a:t>Sertoli</a:t>
            </a:r>
            <a:r>
              <a:rPr lang="es-UY" sz="1600" dirty="0"/>
              <a:t> (interiores a los túbulos seminíferos) para que segreguen </a:t>
            </a:r>
            <a:r>
              <a:rPr lang="es-UY" sz="1600" b="1" dirty="0"/>
              <a:t>ABP</a:t>
            </a:r>
            <a:r>
              <a:rPr lang="es-UY" sz="1600" dirty="0"/>
              <a:t> o </a:t>
            </a:r>
            <a:r>
              <a:rPr lang="es-UY" sz="1600" b="1" dirty="0"/>
              <a:t>proteína de fijación androgénica</a:t>
            </a:r>
            <a:r>
              <a:rPr lang="es-UY" sz="1600" dirty="0"/>
              <a:t>. Ésta fija los andrógenos (hormonas masculinas), en especial la testosterona y provoca su acumulación en la luz de los túbulos seminíferos y epidídimo, indispensable para que esta hormona provoque su acción. Esta acción se resumen: crecimiento y desarrollo, aumento del metabolismo basal, crecimiento generalizado del cuerpo (huesos, músculos, laringe, estimulación de la espermatogénesis, estimulación del encéfalo en la zona que controla el impulso sexual (</a:t>
            </a:r>
            <a:r>
              <a:rPr lang="es-UY" sz="1600" dirty="0" err="1"/>
              <a:t>líbido</a:t>
            </a:r>
            <a:r>
              <a:rPr lang="es-UY" sz="1600" dirty="0"/>
              <a:t>), erecciones y eyaculación. </a:t>
            </a:r>
          </a:p>
          <a:p>
            <a:r>
              <a:rPr lang="es-UY" sz="1600" dirty="0"/>
              <a:t>Las células de </a:t>
            </a:r>
            <a:r>
              <a:rPr lang="es-UY" sz="1600" dirty="0" err="1"/>
              <a:t>Sertoli</a:t>
            </a:r>
            <a:r>
              <a:rPr lang="es-UY" sz="1600" dirty="0"/>
              <a:t> también segregan la hormona </a:t>
            </a:r>
            <a:r>
              <a:rPr lang="es-UY" sz="1600" b="1" dirty="0" err="1"/>
              <a:t>inhibina</a:t>
            </a:r>
            <a:r>
              <a:rPr lang="es-UY" sz="1600" dirty="0"/>
              <a:t>. Cuando la cantidad de espermatozoides producidos alcanza cierto límite, esta hormona actúa sobre la hipófisis inhibiendo de manera selectiva la secreción de FSH, sin reducir la producción de LH y por tanto de testosterona.</a:t>
            </a:r>
          </a:p>
          <a:p>
            <a:r>
              <a:rPr lang="es-UY" sz="1600" dirty="0"/>
              <a:t>La testosterona, a su vez, inhibe la secreción de </a:t>
            </a:r>
            <a:r>
              <a:rPr lang="es-UY" sz="1600" dirty="0" err="1"/>
              <a:t>GnRH</a:t>
            </a:r>
            <a:r>
              <a:rPr lang="es-UY" sz="1600" dirty="0"/>
              <a:t> en el hipotálamo y la sensibilidad de la hipófisis a la GNRH, de manera de mantener controlada la concentración de estas hormonas en sangre. Particularmente en la pubertad, la hipófisis se vuelve menos sensible a esta acción de la testosterona y se producen grandes concentraciones de esta última</a:t>
            </a:r>
          </a:p>
        </p:txBody>
      </p:sp>
    </p:spTree>
    <p:extLst>
      <p:ext uri="{BB962C8B-B14F-4D97-AF65-F5344CB8AC3E}">
        <p14:creationId xmlns:p14="http://schemas.microsoft.com/office/powerpoint/2010/main" val="22831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1046</Words>
  <Application>Microsoft Office PowerPoint</Application>
  <PresentationFormat>Presentación en pantalla (4:3)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ESPERMATOGÉNESIS</vt:lpstr>
      <vt:lpstr> GAMETOS  HUMANOS  </vt:lpstr>
      <vt:lpstr>ESTRUCTURA DE UN ESPERMATOZOIDE</vt:lpstr>
      <vt:lpstr>CARACTERÍSTICAS DEL ESPERMATOZOIDE</vt:lpstr>
      <vt:lpstr>ESPERMATOGÉNESIS : ¿QUÉ ES?    ¿DÓNDE OCURRE?</vt:lpstr>
      <vt:lpstr>ESPERMATOGÉNESIS :  SU  PROCESO</vt:lpstr>
      <vt:lpstr>PROCESOS   de   REPRODUCCIÓN   CELULAR</vt:lpstr>
      <vt:lpstr>Presentación de PowerPoint</vt:lpstr>
      <vt:lpstr>Presentación de PowerPoint</vt:lpstr>
      <vt:lpstr>REGULACIÓN HORMONAL DE LA FISIOLOGÍA GENITAL MASCULINA</vt:lpstr>
      <vt:lpstr>ESPERMATOGÉNESIS  </vt:lpstr>
      <vt:lpstr>Presentación de PowerPoint</vt:lpstr>
      <vt:lpstr>ETAPAS DE LA ESPERMATOGÉNESIS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GAMETOS  HUMANOS</dc:title>
  <dc:creator>Malena</dc:creator>
  <cp:lastModifiedBy>malena</cp:lastModifiedBy>
  <cp:revision>78</cp:revision>
  <dcterms:created xsi:type="dcterms:W3CDTF">2011-10-05T00:38:48Z</dcterms:created>
  <dcterms:modified xsi:type="dcterms:W3CDTF">2019-04-09T13:48:24Z</dcterms:modified>
</cp:coreProperties>
</file>