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6" r:id="rId2"/>
    <p:sldId id="267" r:id="rId3"/>
    <p:sldId id="259" r:id="rId4"/>
    <p:sldId id="258" r:id="rId5"/>
    <p:sldId id="263" r:id="rId6"/>
    <p:sldId id="262" r:id="rId7"/>
    <p:sldId id="260" r:id="rId8"/>
    <p:sldId id="264" r:id="rId9"/>
    <p:sldId id="265" r:id="rId10"/>
    <p:sldId id="261" r:id="rId11"/>
    <p:sldId id="266" r:id="rId12"/>
  </p:sldIdLst>
  <p:sldSz cx="9144000" cy="6858000" type="screen4x3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5002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80" d="100"/>
          <a:sy n="80" d="100"/>
        </p:scale>
        <p:origin x="-528" y="4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9E3BE0-3F76-4A53-926F-4F302F66C113}" type="datetimeFigureOut">
              <a:rPr lang="es-MX" smtClean="0"/>
              <a:pPr/>
              <a:t>15/10/2019</a:t>
            </a:fld>
            <a:endParaRPr lang="es-MX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MX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EBB3227-8B99-4FC8-AE76-B1294F0557BE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6053590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DB7BA-B712-4FED-9030-564881E3F5EA}" type="datetimeFigureOut">
              <a:rPr lang="es-MX" smtClean="0"/>
              <a:pPr/>
              <a:t>15/10/2019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A2D846-9AE3-4F5A-B3AE-892BD6330B6B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DB7BA-B712-4FED-9030-564881E3F5EA}" type="datetimeFigureOut">
              <a:rPr lang="es-MX" smtClean="0"/>
              <a:pPr/>
              <a:t>15/10/2019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A2D846-9AE3-4F5A-B3AE-892BD6330B6B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DB7BA-B712-4FED-9030-564881E3F5EA}" type="datetimeFigureOut">
              <a:rPr lang="es-MX" smtClean="0"/>
              <a:pPr/>
              <a:t>15/10/2019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A2D846-9AE3-4F5A-B3AE-892BD6330B6B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DB7BA-B712-4FED-9030-564881E3F5EA}" type="datetimeFigureOut">
              <a:rPr lang="es-MX" smtClean="0"/>
              <a:pPr/>
              <a:t>15/10/2019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A2D846-9AE3-4F5A-B3AE-892BD6330B6B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DB7BA-B712-4FED-9030-564881E3F5EA}" type="datetimeFigureOut">
              <a:rPr lang="es-MX" smtClean="0"/>
              <a:pPr/>
              <a:t>15/10/2019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A2D846-9AE3-4F5A-B3AE-892BD6330B6B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DB7BA-B712-4FED-9030-564881E3F5EA}" type="datetimeFigureOut">
              <a:rPr lang="es-MX" smtClean="0"/>
              <a:pPr/>
              <a:t>15/10/2019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A2D846-9AE3-4F5A-B3AE-892BD6330B6B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DB7BA-B712-4FED-9030-564881E3F5EA}" type="datetimeFigureOut">
              <a:rPr lang="es-MX" smtClean="0"/>
              <a:pPr/>
              <a:t>15/10/2019</a:t>
            </a:fld>
            <a:endParaRPr lang="es-MX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A2D846-9AE3-4F5A-B3AE-892BD6330B6B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DB7BA-B712-4FED-9030-564881E3F5EA}" type="datetimeFigureOut">
              <a:rPr lang="es-MX" smtClean="0"/>
              <a:pPr/>
              <a:t>15/10/2019</a:t>
            </a:fld>
            <a:endParaRPr lang="es-MX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A2D846-9AE3-4F5A-B3AE-892BD6330B6B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DB7BA-B712-4FED-9030-564881E3F5EA}" type="datetimeFigureOut">
              <a:rPr lang="es-MX" smtClean="0"/>
              <a:pPr/>
              <a:t>15/10/2019</a:t>
            </a:fld>
            <a:endParaRPr lang="es-MX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A2D846-9AE3-4F5A-B3AE-892BD6330B6B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DB7BA-B712-4FED-9030-564881E3F5EA}" type="datetimeFigureOut">
              <a:rPr lang="es-MX" smtClean="0"/>
              <a:pPr/>
              <a:t>15/10/2019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A2D846-9AE3-4F5A-B3AE-892BD6330B6B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DB7BA-B712-4FED-9030-564881E3F5EA}" type="datetimeFigureOut">
              <a:rPr lang="es-MX" smtClean="0"/>
              <a:pPr/>
              <a:t>15/10/2019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A2D846-9AE3-4F5A-B3AE-892BD6330B6B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6DB7BA-B712-4FED-9030-564881E3F5EA}" type="datetimeFigureOut">
              <a:rPr lang="es-MX" smtClean="0"/>
              <a:pPr/>
              <a:t>15/10/2019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A2D846-9AE3-4F5A-B3AE-892BD6330B6B}" type="slidenum">
              <a:rPr lang="es-MX" smtClean="0"/>
              <a:pPr/>
              <a:t>‹Nº›</a:t>
            </a:fld>
            <a:endParaRPr lang="es-MX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http://www.ninoycancer.cl/educacion/imagenes/vaso_elementos.jpg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http://t2.gstatic.com/images?q=tbn:ANd9GcRQVZdY80HPfwUNotOIPyx4u9Lv4p3m4Koz-idoDmwcuDuk8i0a2eScig" TargetMode="External"/><Relationship Id="rId3" Type="http://schemas.openxmlformats.org/officeDocument/2006/relationships/hyperlink" Target="http://www.google.com.uy/imgres?imgurl=http://4.bp.blogspot.com/_JiiE5DeU5bg/TIm2QBZ88XI/AAAAAAAAAEM/b3YxehuhaSQ/s1600/CELULAS+SANGUINEAS.jpg&amp;imgrefurl=http://udlasistemabiologico.blogspot.com/2010/09/celulas-sanguineas-y-su-funcion.html&amp;usg=__eumYRNlfSCnwwqXzDuoAVD15zk0=&amp;h=576&amp;w=744&amp;sz=146&amp;hl=es-419&amp;start=4&amp;zoom=1&amp;tbnid=txe7kiRyRJdtYM:&amp;tbnh=109&amp;tbnw=141&amp;ei=IX2OUNEYiZbRAf-OgegH&amp;prev=/search?q=c%C3%A9lulas+sangu%C3%ADneas+humanas&amp;um=1&amp;hl=es-419&amp;sa=N&amp;gbv=2&amp;tbm=isch&amp;um=1&amp;itbs=1" TargetMode="External"/><Relationship Id="rId7" Type="http://schemas.openxmlformats.org/officeDocument/2006/relationships/image" Target="../media/image6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google.com.uy/imgres?imgurl=http://e-ciencia.com/blog/wp-content/uploads/2010/11/globulos-rojos.jpg&amp;imgrefurl=http://e-ciencia.com/blog/noticias/cientificos-canadienses-transforman-celulas-adultas-cutaneas-en-celulas-sanguineas/&amp;usg=__inCEzjB_Q4BMeENgjt4aLfc3TMY=&amp;h=287&amp;w=417&amp;sz=41&amp;hl=es-419&amp;start=19&amp;zoom=1&amp;tbnid=5BFujyePRUfpVM:&amp;tbnh=86&amp;tbnw=125&amp;ei=IX2OUNEYiZbRAf-OgegH&amp;prev=/search?q=c%C3%A9lulas+sangu%C3%ADneas+humanas&amp;um=1&amp;hl=es-419&amp;sa=N&amp;gbv=2&amp;tbm=isch&amp;um=1&amp;itbs=1" TargetMode="External"/><Relationship Id="rId5" Type="http://schemas.openxmlformats.org/officeDocument/2006/relationships/image" Target="http://t3.gstatic.com/images?q=tbn:ANd9GcS24D26IWTeK8JqInxwind3nJaSg5lKTdxFBb3j5TcpVsoAqNw56d03tYI" TargetMode="Externa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hyperlink" Target="http://www.google.com.uy/url?sa=i&amp;rct=j&amp;q=&amp;esrc=s&amp;frm=1&amp;source=images&amp;cd=&amp;cad=rja&amp;docid=_OUQtOOy-Rj3-M&amp;tbnid=oKsgdeSkoAPFeM:&amp;ved=0CAUQjRw&amp;url=http://themedicalbiochemistrypage.org/es/hemoglobin-myoglobin-sp.php&amp;ei=_3dMUonCNI2o9gTGtIGYAQ&amp;psig=AFQjCNEPuicgG56o5Sq8SszmUBAYc3xBWg&amp;ust=1380829518561918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hyperlink" Target="http://www.google.com.uy/url?sa=i&amp;rct=j&amp;q=&amp;esrc=s&amp;frm=1&amp;source=images&amp;cd=&amp;cad=rja&amp;docid=Ma9gC4wixGgY7M&amp;tbnid=Bu_JbegPoWmH5M:&amp;ved=0CAUQjRw&amp;url=http://www.google.com.uy/url?sa=i&amp;rct=j&amp;q=&amp;esrc=s&amp;frm=1&amp;source=images&amp;cd=&amp;cad=rja&amp;docid=Ma9gC4wixGgY7M&amp;tbnid=Bu_JbegPoWmH5M:&amp;ved=&amp;url=http://www.drosophila.es/blog/2012/01/03/variabilidad-adaptacion-y-evolucion/&amp;ei=AH5MUv2uO4SY9gTLt4DABw&amp;psig=AFQjCNFCreb3UvYnppkaQ2KI_S1yxmb0rw&amp;ust=1380831105474233&amp;ei=UH5MUr-NEYbm9gTl7oGwCw&amp;psig=AFQjCNFCreb3UvYnppkaQ2KI_S1yxmb0rw&amp;ust=1380831105474233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image" Target="../media/image15.jpeg"/><Relationship Id="rId7" Type="http://schemas.openxmlformats.org/officeDocument/2006/relationships/image" Target="../media/image19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827584" y="188641"/>
            <a:ext cx="7772400" cy="360039"/>
          </a:xfrm>
        </p:spPr>
        <p:txBody>
          <a:bodyPr>
            <a:normAutofit fontScale="90000"/>
          </a:bodyPr>
          <a:lstStyle/>
          <a:p>
            <a:r>
              <a:rPr lang="es-MX" sz="2400" b="1" u="sng" dirty="0" smtClean="0">
                <a:solidFill>
                  <a:schemeClr val="accent2">
                    <a:lumMod val="75000"/>
                  </a:schemeClr>
                </a:solidFill>
              </a:rPr>
              <a:t> LA  SANGRE</a:t>
            </a:r>
            <a:endParaRPr lang="es-MX" sz="2400" b="1" u="sng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4" name="3 CuadroTexto"/>
          <p:cNvSpPr txBox="1"/>
          <p:nvPr/>
        </p:nvSpPr>
        <p:spPr>
          <a:xfrm>
            <a:off x="395536" y="548680"/>
            <a:ext cx="8748464" cy="72943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b="1" u="sng" dirty="0" smtClean="0">
                <a:solidFill>
                  <a:schemeClr val="accent2">
                    <a:lumMod val="75000"/>
                  </a:schemeClr>
                </a:solidFill>
              </a:rPr>
              <a:t>Características </a:t>
            </a:r>
            <a:r>
              <a:rPr lang="es-MX" b="1" dirty="0" smtClean="0">
                <a:solidFill>
                  <a:schemeClr val="accent2">
                    <a:lumMod val="75000"/>
                  </a:schemeClr>
                </a:solidFill>
              </a:rPr>
              <a:t>:</a:t>
            </a:r>
          </a:p>
          <a:p>
            <a:pPr>
              <a:buFont typeface="Arial" pitchFamily="34" charset="0"/>
              <a:buChar char="•"/>
            </a:pPr>
            <a:r>
              <a:rPr lang="es-MX" sz="16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s-MX" sz="1600" b="1" dirty="0" smtClean="0">
                <a:solidFill>
                  <a:schemeClr val="accent2">
                    <a:lumMod val="75000"/>
                  </a:schemeClr>
                </a:solidFill>
              </a:rPr>
              <a:t>       </a:t>
            </a:r>
            <a:r>
              <a:rPr lang="es-MX" sz="1600" b="1" dirty="0" smtClean="0">
                <a:solidFill>
                  <a:schemeClr val="accent2">
                    <a:lumMod val="75000"/>
                  </a:schemeClr>
                </a:solidFill>
              </a:rPr>
              <a:t>Tejido conectivo (origen celular mesodérmico)</a:t>
            </a:r>
          </a:p>
          <a:p>
            <a:pPr>
              <a:buFont typeface="Arial" pitchFamily="34" charset="0"/>
              <a:buChar char="•"/>
            </a:pPr>
            <a:r>
              <a:rPr lang="es-MX" sz="16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s-MX" sz="1600" b="1" dirty="0" smtClean="0">
                <a:solidFill>
                  <a:schemeClr val="accent2">
                    <a:lumMod val="75000"/>
                  </a:schemeClr>
                </a:solidFill>
              </a:rPr>
              <a:t>        </a:t>
            </a:r>
            <a:r>
              <a:rPr lang="es-MX" sz="1600" dirty="0" smtClean="0"/>
              <a:t>Fluido </a:t>
            </a:r>
            <a:r>
              <a:rPr lang="es-MX" sz="1600" dirty="0" smtClean="0"/>
              <a:t>viscoso, rojo oscuro o rojo vivo (según sea sangre menos o más oxigenada)</a:t>
            </a:r>
          </a:p>
          <a:p>
            <a:pPr>
              <a:buFont typeface="Arial" pitchFamily="34" charset="0"/>
              <a:buChar char="•"/>
            </a:pPr>
            <a:r>
              <a:rPr lang="es-MX" sz="1600" b="1" dirty="0" smtClean="0">
                <a:solidFill>
                  <a:schemeClr val="accent2">
                    <a:lumMod val="75000"/>
                  </a:schemeClr>
                </a:solidFill>
              </a:rPr>
              <a:t>       </a:t>
            </a:r>
            <a:r>
              <a:rPr lang="es-MX" sz="1600" dirty="0" smtClean="0"/>
              <a:t> </a:t>
            </a:r>
            <a:r>
              <a:rPr lang="es-MX" sz="1600" dirty="0" smtClean="0"/>
              <a:t> Volumen </a:t>
            </a:r>
            <a:r>
              <a:rPr lang="es-MX" sz="1600" dirty="0" smtClean="0"/>
              <a:t>aproximado:  5 litros en un individuo de 60 kg.</a:t>
            </a:r>
          </a:p>
          <a:p>
            <a:r>
              <a:rPr lang="es-MX" sz="2000" b="1" u="sng" dirty="0" smtClean="0">
                <a:solidFill>
                  <a:schemeClr val="accent2">
                    <a:lumMod val="75000"/>
                  </a:schemeClr>
                </a:solidFill>
              </a:rPr>
              <a:t>Funciones:</a:t>
            </a:r>
            <a:r>
              <a:rPr lang="es-MX" sz="1600" dirty="0" smtClean="0"/>
              <a:t>  </a:t>
            </a:r>
            <a:r>
              <a:rPr lang="es-MX" sz="1600" b="1" dirty="0" smtClean="0"/>
              <a:t>* </a:t>
            </a:r>
            <a:r>
              <a:rPr lang="es-MX" sz="1600" b="1" dirty="0" smtClean="0"/>
              <a:t>transporta oxígeno y nutrientes a todas las células del cuerpo.</a:t>
            </a:r>
          </a:p>
          <a:p>
            <a:r>
              <a:rPr lang="es-MX" sz="1600" b="1" dirty="0"/>
              <a:t> </a:t>
            </a:r>
            <a:r>
              <a:rPr lang="es-MX" sz="1600" b="1" dirty="0" smtClean="0"/>
              <a:t>                * recoge CO</a:t>
            </a:r>
            <a:r>
              <a:rPr lang="es-MX" sz="1600" b="1" baseline="-25000" dirty="0" smtClean="0"/>
              <a:t>2  </a:t>
            </a:r>
            <a:r>
              <a:rPr lang="es-MX" sz="1600" b="1" dirty="0" smtClean="0"/>
              <a:t>y otros desechos (por </a:t>
            </a:r>
            <a:r>
              <a:rPr lang="es-MX" sz="1600" b="1" dirty="0" err="1" smtClean="0"/>
              <a:t>ej</a:t>
            </a:r>
            <a:r>
              <a:rPr lang="es-MX" sz="1600" b="1" dirty="0" smtClean="0"/>
              <a:t> .urea) del metabolismo celular, conduciéndolos </a:t>
            </a:r>
          </a:p>
          <a:p>
            <a:r>
              <a:rPr lang="es-MX" sz="1600" b="1" dirty="0"/>
              <a:t> </a:t>
            </a:r>
            <a:r>
              <a:rPr lang="es-MX" sz="1600" b="1" dirty="0" smtClean="0"/>
              <a:t>                    hacia órganos excretores</a:t>
            </a:r>
          </a:p>
          <a:p>
            <a:r>
              <a:rPr lang="es-MX" sz="1600" b="1" dirty="0"/>
              <a:t> </a:t>
            </a:r>
            <a:r>
              <a:rPr lang="es-MX" sz="1600" b="1" dirty="0" smtClean="0"/>
              <a:t>                * transporta hormonas hasta las células diana</a:t>
            </a:r>
          </a:p>
          <a:p>
            <a:r>
              <a:rPr lang="es-MX" sz="1600" b="1" dirty="0"/>
              <a:t> </a:t>
            </a:r>
            <a:r>
              <a:rPr lang="es-MX" sz="1600" b="1" dirty="0" smtClean="0"/>
              <a:t>                * defiende al organismo de agentes patógenos</a:t>
            </a:r>
          </a:p>
          <a:p>
            <a:r>
              <a:rPr lang="es-MX" sz="1600" b="1" dirty="0"/>
              <a:t> </a:t>
            </a:r>
            <a:r>
              <a:rPr lang="es-MX" sz="1600" b="1" dirty="0" smtClean="0"/>
              <a:t>                * regula la temperatura corporal, el equilibrio </a:t>
            </a:r>
            <a:r>
              <a:rPr lang="es-MX" sz="1600" b="1" dirty="0" err="1" smtClean="0"/>
              <a:t>hidro</a:t>
            </a:r>
            <a:r>
              <a:rPr lang="es-MX" sz="1600" b="1" dirty="0" smtClean="0"/>
              <a:t>-salino y otros equilibrios </a:t>
            </a:r>
          </a:p>
          <a:p>
            <a:r>
              <a:rPr lang="es-MX" sz="1600" b="1" dirty="0"/>
              <a:t> </a:t>
            </a:r>
            <a:r>
              <a:rPr lang="es-MX" sz="1600" b="1" dirty="0" smtClean="0"/>
              <a:t>                   relacionados con la concentración de ácidos                               </a:t>
            </a:r>
          </a:p>
          <a:p>
            <a:r>
              <a:rPr lang="es-MX" sz="1600" dirty="0"/>
              <a:t> </a:t>
            </a:r>
            <a:r>
              <a:rPr lang="es-MX" sz="1600" dirty="0" smtClean="0"/>
              <a:t>                                                                                                                           </a:t>
            </a:r>
            <a:r>
              <a:rPr lang="es-MX" b="1" u="sng" dirty="0" smtClean="0">
                <a:solidFill>
                  <a:schemeClr val="accent2">
                    <a:lumMod val="75000"/>
                  </a:schemeClr>
                </a:solidFill>
              </a:rPr>
              <a:t>Composición</a:t>
            </a:r>
            <a:endParaRPr lang="es-MX" sz="1600" u="sng" dirty="0"/>
          </a:p>
          <a:p>
            <a:pPr>
              <a:buFont typeface="Arial" pitchFamily="34" charset="0"/>
              <a:buChar char="•"/>
            </a:pPr>
            <a:endParaRPr lang="es-MX" sz="1600" dirty="0" smtClean="0"/>
          </a:p>
          <a:p>
            <a:r>
              <a:rPr lang="es-MX" sz="1600" dirty="0" smtClean="0"/>
              <a:t>                                     </a:t>
            </a:r>
          </a:p>
          <a:p>
            <a:r>
              <a:rPr lang="es-MX" sz="1600" dirty="0"/>
              <a:t> </a:t>
            </a:r>
            <a:r>
              <a:rPr lang="es-MX" sz="1600" dirty="0" smtClean="0"/>
              <a:t>                                                                                                          </a:t>
            </a:r>
          </a:p>
          <a:p>
            <a:r>
              <a:rPr lang="es-MX" sz="1600" dirty="0" smtClean="0"/>
              <a:t>                                                                                                              55%                                           45%  </a:t>
            </a:r>
          </a:p>
          <a:p>
            <a:r>
              <a:rPr lang="es-MX" sz="1600" dirty="0" smtClean="0"/>
              <a:t>                                                                                                       </a:t>
            </a:r>
            <a:r>
              <a:rPr lang="es-MX" sz="1600" b="1" dirty="0" smtClean="0"/>
              <a:t>  PLASMA                CÉLULAS SANGUÍNEAS</a:t>
            </a:r>
          </a:p>
          <a:p>
            <a:endParaRPr lang="es-MX" sz="1600" b="1" dirty="0"/>
          </a:p>
          <a:p>
            <a:endParaRPr lang="es-MX" sz="1600" b="1" dirty="0" smtClean="0"/>
          </a:p>
          <a:p>
            <a:r>
              <a:rPr lang="es-MX" sz="1600" b="1" dirty="0" smtClean="0"/>
              <a:t>                                                                                                                           </a:t>
            </a:r>
            <a:endParaRPr lang="es-MX" sz="1600" b="1" dirty="0"/>
          </a:p>
          <a:p>
            <a:r>
              <a:rPr lang="es-MX" sz="1600" b="1" dirty="0" smtClean="0"/>
              <a:t>                                                                                                              GLÓBULOS             </a:t>
            </a:r>
            <a:r>
              <a:rPr lang="es-MX" sz="1600" b="1" dirty="0" err="1" smtClean="0"/>
              <a:t>GLÓBULOS</a:t>
            </a:r>
            <a:endParaRPr lang="es-MX" sz="1600" b="1" dirty="0" smtClean="0"/>
          </a:p>
          <a:p>
            <a:r>
              <a:rPr lang="es-MX" sz="1600" b="1" dirty="0" smtClean="0"/>
              <a:t>                                                                                                                BLANCOS                  ROJOS </a:t>
            </a:r>
          </a:p>
          <a:p>
            <a:r>
              <a:rPr lang="es-MX" sz="1600" b="1" dirty="0"/>
              <a:t> </a:t>
            </a:r>
            <a:r>
              <a:rPr lang="es-MX" sz="1600" b="1" dirty="0" smtClean="0"/>
              <a:t>                                                                                         </a:t>
            </a:r>
            <a:r>
              <a:rPr lang="es-MX" sz="1400" b="1" dirty="0" smtClean="0"/>
              <a:t>LINFOCITOS</a:t>
            </a:r>
            <a:r>
              <a:rPr lang="es-MX" sz="1600" b="1" dirty="0" smtClean="0"/>
              <a:t>                                                      PLAQUETAS  </a:t>
            </a:r>
          </a:p>
          <a:p>
            <a:endParaRPr lang="es-MX" sz="1600" b="1" dirty="0"/>
          </a:p>
          <a:p>
            <a:r>
              <a:rPr lang="es-MX" sz="1600" b="1" dirty="0" smtClean="0"/>
              <a:t>                                                                                                     </a:t>
            </a:r>
            <a:r>
              <a:rPr lang="es-MX" sz="1400" b="1" dirty="0" smtClean="0"/>
              <a:t>GRANULOCITOS</a:t>
            </a:r>
            <a:r>
              <a:rPr lang="es-MX" sz="1600" b="1" dirty="0" smtClean="0"/>
              <a:t>     MONOCITOS                                                    </a:t>
            </a:r>
          </a:p>
          <a:p>
            <a:r>
              <a:rPr lang="es-MX" sz="1600" b="1" dirty="0"/>
              <a:t> </a:t>
            </a:r>
            <a:r>
              <a:rPr lang="es-MX" sz="1600" b="1" dirty="0" smtClean="0"/>
              <a:t>                                                                                                                                                            </a:t>
            </a:r>
          </a:p>
          <a:p>
            <a:r>
              <a:rPr lang="es-MX" sz="1600" b="1" dirty="0"/>
              <a:t> </a:t>
            </a:r>
            <a:r>
              <a:rPr lang="es-MX" sz="1600" b="1" dirty="0" smtClean="0"/>
              <a:t>                                                                                        </a:t>
            </a:r>
            <a:endParaRPr lang="es-MX" sz="1600" dirty="0" smtClean="0"/>
          </a:p>
          <a:p>
            <a:r>
              <a:rPr lang="es-MX" sz="16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s-MX" sz="1600" b="1" dirty="0" smtClean="0">
                <a:solidFill>
                  <a:schemeClr val="accent2">
                    <a:lumMod val="75000"/>
                  </a:schemeClr>
                </a:solidFill>
              </a:rPr>
              <a:t>                           </a:t>
            </a:r>
            <a:endParaRPr lang="es-MX" sz="16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1026" name="Picture 2" descr="http://www.ninoycancer.cl/educacion/imagenes/vaso_elementos.jpg"/>
          <p:cNvPicPr>
            <a:picLocks noChangeAspect="1" noChangeArrowheads="1"/>
          </p:cNvPicPr>
          <p:nvPr/>
        </p:nvPicPr>
        <p:blipFill>
          <a:blip r:embed="rId2" r:link="rId3" cstate="print"/>
          <a:srcRect/>
          <a:stretch>
            <a:fillRect/>
          </a:stretch>
        </p:blipFill>
        <p:spPr bwMode="auto">
          <a:xfrm>
            <a:off x="539552" y="3356992"/>
            <a:ext cx="3986240" cy="32876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7" name="6 Conector recto"/>
          <p:cNvCxnSpPr/>
          <p:nvPr/>
        </p:nvCxnSpPr>
        <p:spPr>
          <a:xfrm>
            <a:off x="6804248" y="3573016"/>
            <a:ext cx="0" cy="36004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8 Conector recto"/>
          <p:cNvCxnSpPr/>
          <p:nvPr/>
        </p:nvCxnSpPr>
        <p:spPr>
          <a:xfrm>
            <a:off x="5652120" y="3933056"/>
            <a:ext cx="230425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10 Conector recto de flecha"/>
          <p:cNvCxnSpPr/>
          <p:nvPr/>
        </p:nvCxnSpPr>
        <p:spPr>
          <a:xfrm>
            <a:off x="5652120" y="3933056"/>
            <a:ext cx="0" cy="28803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12 Conector recto de flecha"/>
          <p:cNvCxnSpPr/>
          <p:nvPr/>
        </p:nvCxnSpPr>
        <p:spPr>
          <a:xfrm>
            <a:off x="7956376" y="3933056"/>
            <a:ext cx="0" cy="28803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14 Conector recto"/>
          <p:cNvCxnSpPr/>
          <p:nvPr/>
        </p:nvCxnSpPr>
        <p:spPr>
          <a:xfrm>
            <a:off x="7740352" y="4797152"/>
            <a:ext cx="0" cy="28803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16 Conector recto"/>
          <p:cNvCxnSpPr/>
          <p:nvPr/>
        </p:nvCxnSpPr>
        <p:spPr>
          <a:xfrm>
            <a:off x="6876256" y="5085184"/>
            <a:ext cx="165618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18 Conector recto de flecha"/>
          <p:cNvCxnSpPr/>
          <p:nvPr/>
        </p:nvCxnSpPr>
        <p:spPr>
          <a:xfrm flipH="1">
            <a:off x="6444208" y="5085184"/>
            <a:ext cx="432048" cy="43204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20 Conector recto de flecha"/>
          <p:cNvCxnSpPr/>
          <p:nvPr/>
        </p:nvCxnSpPr>
        <p:spPr>
          <a:xfrm>
            <a:off x="7740352" y="5085184"/>
            <a:ext cx="0" cy="36004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22 Conector recto de flecha"/>
          <p:cNvCxnSpPr/>
          <p:nvPr/>
        </p:nvCxnSpPr>
        <p:spPr>
          <a:xfrm>
            <a:off x="8532440" y="5085184"/>
            <a:ext cx="0" cy="100811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30 Conector recto de flecha"/>
          <p:cNvCxnSpPr/>
          <p:nvPr/>
        </p:nvCxnSpPr>
        <p:spPr>
          <a:xfrm flipH="1">
            <a:off x="5004048" y="5733256"/>
            <a:ext cx="360040" cy="36004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32 Conector recto de flecha"/>
          <p:cNvCxnSpPr/>
          <p:nvPr/>
        </p:nvCxnSpPr>
        <p:spPr>
          <a:xfrm>
            <a:off x="5724128" y="6021288"/>
            <a:ext cx="0" cy="43204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34 Conector recto de flecha"/>
          <p:cNvCxnSpPr/>
          <p:nvPr/>
        </p:nvCxnSpPr>
        <p:spPr>
          <a:xfrm>
            <a:off x="6372200" y="6021288"/>
            <a:ext cx="216024" cy="36004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0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3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8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3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8" dur="5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1" dur="500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6" dur="500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1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0" dur="500"/>
                                        <p:tgtEl>
                                          <p:spTgt spid="4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3" dur="500"/>
                                        <p:tgtEl>
                                          <p:spTgt spid="4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5" dur="500"/>
                                        <p:tgtEl>
                                          <p:spTgt spid="4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1" end="2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8" dur="500"/>
                                        <p:tgtEl>
                                          <p:spTgt spid="4">
                                            <p:txEl>
                                              <p:pRg st="21" end="2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2" end="2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3" dur="500"/>
                                        <p:tgtEl>
                                          <p:spTgt spid="4">
                                            <p:txEl>
                                              <p:pRg st="22" end="2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2" end="2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9" dur="500"/>
                                        <p:tgtEl>
                                          <p:spTgt spid="4">
                                            <p:txEl>
                                              <p:pRg st="22" end="2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4" end="2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4" dur="500"/>
                                        <p:tgtEl>
                                          <p:spTgt spid="4">
                                            <p:txEl>
                                              <p:pRg st="24" end="2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4" end="2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9" dur="500"/>
                                        <p:tgtEl>
                                          <p:spTgt spid="4">
                                            <p:txEl>
                                              <p:pRg st="24" end="2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>
            <a:normAutofit/>
          </a:bodyPr>
          <a:lstStyle/>
          <a:p>
            <a:r>
              <a:rPr lang="es-MX" sz="2400" b="1" u="sng" dirty="0" smtClean="0">
                <a:solidFill>
                  <a:srgbClr val="FFC000"/>
                </a:solidFill>
              </a:rPr>
              <a:t>PLAQUETAS    (O  TROMBOCITOS)</a:t>
            </a:r>
            <a:endParaRPr lang="es-MX" sz="2400" b="1" u="sng" dirty="0">
              <a:solidFill>
                <a:srgbClr val="FFC000"/>
              </a:solidFill>
            </a:endParaRPr>
          </a:p>
        </p:txBody>
      </p:sp>
      <p:pic>
        <p:nvPicPr>
          <p:cNvPr id="19458" name="Picture 2" descr="http://t0.gstatic.com/images?q=tbn:ANd9GcSACEQVZOZdIKcrHZVHBS8yMXnzWL7UQjHR7PYnojqFhswe3mv9q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836712"/>
            <a:ext cx="2286000" cy="2000251"/>
          </a:xfrm>
          <a:prstGeom prst="rect">
            <a:avLst/>
          </a:prstGeom>
          <a:noFill/>
        </p:spPr>
      </p:pic>
      <p:sp>
        <p:nvSpPr>
          <p:cNvPr id="5" name="4 CuadroTexto"/>
          <p:cNvSpPr txBox="1"/>
          <p:nvPr/>
        </p:nvSpPr>
        <p:spPr>
          <a:xfrm>
            <a:off x="2699792" y="908720"/>
            <a:ext cx="6538136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MX" b="1" dirty="0" smtClean="0">
              <a:solidFill>
                <a:srgbClr val="FFC000"/>
              </a:solidFill>
            </a:endParaRPr>
          </a:p>
          <a:p>
            <a:r>
              <a:rPr lang="es-MX" b="1" dirty="0" smtClean="0">
                <a:solidFill>
                  <a:srgbClr val="FFC000"/>
                </a:solidFill>
              </a:rPr>
              <a:t>Características celulares - </a:t>
            </a:r>
            <a:r>
              <a:rPr lang="es-MX" dirty="0" smtClean="0"/>
              <a:t>* Son </a:t>
            </a:r>
            <a:r>
              <a:rPr lang="es-MX" b="1" dirty="0" smtClean="0"/>
              <a:t>fragmentos celulares irregulares</a:t>
            </a:r>
          </a:p>
          <a:p>
            <a:r>
              <a:rPr lang="es-MX" b="1" dirty="0">
                <a:solidFill>
                  <a:srgbClr val="FFC000"/>
                </a:solidFill>
              </a:rPr>
              <a:t> </a:t>
            </a:r>
            <a:r>
              <a:rPr lang="es-MX" b="1" dirty="0" smtClean="0">
                <a:solidFill>
                  <a:srgbClr val="FFC000"/>
                </a:solidFill>
              </a:rPr>
              <a:t>                                             </a:t>
            </a:r>
            <a:r>
              <a:rPr lang="es-MX" b="1" dirty="0" smtClean="0"/>
              <a:t>* </a:t>
            </a:r>
            <a:r>
              <a:rPr lang="es-MX" b="1" dirty="0" err="1" smtClean="0"/>
              <a:t>Anucleadas</a:t>
            </a:r>
            <a:r>
              <a:rPr lang="es-MX" b="1" dirty="0" smtClean="0"/>
              <a:t> </a:t>
            </a:r>
          </a:p>
          <a:p>
            <a:r>
              <a:rPr lang="es-MX" b="1" dirty="0"/>
              <a:t> </a:t>
            </a:r>
            <a:r>
              <a:rPr lang="es-MX" b="1" dirty="0" smtClean="0"/>
              <a:t>                                             * </a:t>
            </a:r>
            <a:r>
              <a:rPr lang="es-MX" dirty="0" smtClean="0"/>
              <a:t>Envueltas en una membrana con una </a:t>
            </a:r>
          </a:p>
          <a:p>
            <a:r>
              <a:rPr lang="es-MX" b="1" dirty="0"/>
              <a:t> </a:t>
            </a:r>
            <a:r>
              <a:rPr lang="es-MX" b="1" dirty="0" smtClean="0"/>
              <a:t>                                                 </a:t>
            </a:r>
            <a:r>
              <a:rPr lang="es-MX" dirty="0" err="1" smtClean="0"/>
              <a:t>bierta</a:t>
            </a:r>
            <a:r>
              <a:rPr lang="es-MX" dirty="0" smtClean="0"/>
              <a:t> de </a:t>
            </a:r>
            <a:r>
              <a:rPr lang="es-MX" b="1" dirty="0" smtClean="0"/>
              <a:t>glicoproteínas</a:t>
            </a:r>
            <a:r>
              <a:rPr lang="es-MX" dirty="0" smtClean="0"/>
              <a:t>, con propiedad</a:t>
            </a:r>
          </a:p>
          <a:p>
            <a:r>
              <a:rPr lang="es-MX" b="1" dirty="0" smtClean="0"/>
              <a:t>                                                  adhesiva</a:t>
            </a:r>
            <a:r>
              <a:rPr lang="es-MX" dirty="0" smtClean="0"/>
              <a:t>.</a:t>
            </a:r>
          </a:p>
          <a:p>
            <a:endParaRPr lang="es-MX" dirty="0" smtClean="0"/>
          </a:p>
          <a:p>
            <a:endParaRPr lang="es-MX" dirty="0" smtClean="0"/>
          </a:p>
          <a:p>
            <a:endParaRPr lang="es-MX" dirty="0" smtClean="0"/>
          </a:p>
          <a:p>
            <a:endParaRPr lang="es-MX" dirty="0" smtClean="0"/>
          </a:p>
          <a:p>
            <a:r>
              <a:rPr lang="es-MX" b="1" dirty="0" smtClean="0">
                <a:solidFill>
                  <a:srgbClr val="FFC000"/>
                </a:solidFill>
              </a:rPr>
              <a:t>Ciclo de vida - </a:t>
            </a:r>
            <a:r>
              <a:rPr lang="es-MX" dirty="0" smtClean="0"/>
              <a:t> * Viven de 3 a 5 días</a:t>
            </a:r>
          </a:p>
          <a:p>
            <a:r>
              <a:rPr lang="es-MX" b="1" dirty="0">
                <a:solidFill>
                  <a:srgbClr val="FFC000"/>
                </a:solidFill>
              </a:rPr>
              <a:t> </a:t>
            </a:r>
            <a:r>
              <a:rPr lang="es-MX" b="1" dirty="0" smtClean="0">
                <a:solidFill>
                  <a:srgbClr val="FFC000"/>
                </a:solidFill>
              </a:rPr>
              <a:t>        </a:t>
            </a:r>
            <a:r>
              <a:rPr lang="es-MX" dirty="0" smtClean="0"/>
              <a:t>* Se originan en la médula ósea roja a partir de la fragmenta-</a:t>
            </a:r>
          </a:p>
          <a:p>
            <a:r>
              <a:rPr lang="es-MX" dirty="0"/>
              <a:t> </a:t>
            </a:r>
            <a:r>
              <a:rPr lang="es-MX" dirty="0" smtClean="0"/>
              <a:t>           </a:t>
            </a:r>
            <a:r>
              <a:rPr lang="es-MX" dirty="0" err="1" smtClean="0"/>
              <a:t>ción</a:t>
            </a:r>
            <a:r>
              <a:rPr lang="es-MX" dirty="0" smtClean="0"/>
              <a:t> de megacariocitos que surgen de células madre</a:t>
            </a:r>
          </a:p>
          <a:p>
            <a:r>
              <a:rPr lang="es-MX" dirty="0"/>
              <a:t> </a:t>
            </a:r>
            <a:r>
              <a:rPr lang="es-MX" dirty="0" smtClean="0"/>
              <a:t>           hematopoyéticas.</a:t>
            </a:r>
          </a:p>
          <a:p>
            <a:endParaRPr lang="es-MX" dirty="0"/>
          </a:p>
          <a:p>
            <a:endParaRPr lang="es-MX" dirty="0"/>
          </a:p>
        </p:txBody>
      </p:sp>
      <p:sp>
        <p:nvSpPr>
          <p:cNvPr id="19460" name="AutoShape 4" descr="data:image/jpeg;base64,/9j/4AAQSkZJRgABAQAAAQABAAD/2wCEAAkGBhQSERUUExQWFRUWGRsYFxgYGRgfHRkgGh0YGh4cGx4aHCYeHRsjGhcXIC8gIygpLCwsGh8xNTAqNSYrLCkBCQoKDgwOGg8PGi8kHyQsKS8sKiosLCwsLywvLSwsLCwsLCwpLCwsLCwsLCwsLCwsLCwsKSksKSwsLCwsLCwsLP/AABEIAIoAwAMBIgACEQEDEQH/xAAcAAACAgMBAQAAAAAAAAAAAAAFBgQHAQMIAgD/xABAEAACAQIEBAMFBwIEBAcAAAABAhEAAwQFEiEGMUFRE2FxIjKBkdEHFFKSobHBQvAjM3LhFlNighUXJIOisvH/xAAaAQACAwEBAAAAAAAAAAAAAAADBAECBQYA/8QAMBEAAQQBAwMDAgQHAQAAAAAAAQACAxEEEiExBRNBIlFhcaEygZHhFBUjUrHB0UL/2gAMAwEAAhEDEQA/ALSx/Eai9Ysp7RvFtLLpIAtxq1b7dtqls8TJJ9fPoKA5PbTXoUITaa4qsstp9vcMYEOZBK+VHbjefz/v1q4Cgr578Hdo7UtcVZm4tkIT86YLjHqRt/fWg+dYSVaACdtjt+tVkYHNpXifoeHDwqwxuMdjJLBusE/Wh1zGup/zWHqW+tP2K4UF0RGlj+nnHWsYbhC1ZKyAzAczpBP/AFb/ALUiMSjyug/nI0Aad0vZDlV697TPcCnl7bD486s7JcIbaBQSQPMz86HeAq+72n9qm4e+YXzHTnTTGNasOaWSZ2pxRXVtzJ68/wC96+S+07zHOagI784IjpznvRG1bnpRdkvRUDE4txMk+W24HLl1BNAcdn7jYOdXMQDTVicCSD5+dBbnDzMwMqNJ322C/Hma84BSClk5hffncfz3IU+Y619Ys3WI/wAS5/2s3150dbLLMKWuBSROnUR5R8anA2gsK6hm/DE7UEaT5Ri11XSg4HDtb53XMgiGJJnzM1vTFXQY1E/E9O0VuJTnt127elLufZ1dsvbW1yuOm/8ASu/tBjPIg9O1STSqxheaCO2+IV1shddaBSyzy1QFnpvMUG4l4juWWPhuZBltz/YHlRQ2rWJZkZUe6oUnSQrpEshYdRI27Uo8TXStw6lhp3U9fXv60nmPdpAHC2OmQskkOoeOChOb8c4i6QNbLHVSRPyNfYHivEAaTcuMCd/aafnNQBZtsZII9KM5fYtWxKEMxMDVyHqKQLtqW/2ms5aK+i+t5s/iLquXwJ90u2/wmmL/AMa8G0Ha6xKmdAcsRz94jn5gbUpfd7wYuQXJOxXeeQ2mm+xwpdZFMIuwJENrB+BgjfpTkeK5wDrWJk5serTp4Q7LOMvHxKJc8aLpi2NenUYJEhTqCyOY71tzi6HwLYy0+KwbW206Lt14uTGwBY777RUrNfs/N26uIsXAuJQo4kn2gsRqESJggMNu4paz7hW7YwmNtsdRF+3fVQZPhgsNXoC8fCmWs0CuUmZWvcHN2+FbOHsopcqoXU2owsSe57nbnXtcNpUDXvJO/mZih+e5/wDdlD+E7ySCdlVRJGpmYwFmvGKzS/bvGbYew26FBJAW3rJc8vab2R8Kd1LMa0lEb2/L1rGgbGZjfyNCcm4ps4pdShk0lluB9tBWJ1fPapWJzhEtuUZGKMVMn2EIgnxCB7IANQSKVgw3SnrhgWmBty8qD5/m+EwylrzaivMLuwJ5T2oLjeN0uYfFnCYgveS2WQaeQUjUUESwAJ9o/Kqdtm9eZjLMz7sZPtevcUB8lJqHFLzVfkrKx/2q4YAG3YLEnq0FRy36T6VjLftXFxxb+6sQzQug7+Q35nypZy3gbVaBY6CXgMx9kiN1VR7bvO+1MeDy6xhFhA6vHMGbzHvG62R6+1SxmHKeGHR00rHyvFK6rJKOwnQ3vd91kxyokSFBjf0NU8c8uWbikl7Vtf6RBJPdmPtP1949a3ZtxaLeWqcC922yYghyxk7jUSJn2STyq8c4egZGA6IgnyrXXFq0gGHHNZk/LtSBm3FF1rjLuIMRyjfrVc4bjLFjEHEBput1Kg7dQB2MRTOMyt49HvE+FcRZvk7Kh6ET/QTI7g1SYGQaWlHxWMgdqkFhSLuPLzMyAef1qHbuwwZXgjlPSexoGbWLMhYaNiIMid/QiN5B617weWYy4dOkDzCk0kMWQLW/jsYAjx9FYmW4rxUgkhhzKj40WwLYe0C9xtZb2lHOAf0ie9A8qs/crOl2i4dz3E0t51nyyVTfsB/NMyTllNG5WTj4YyHF/DbTdi+O7Vu6TZtJvsWAEmOhI6UuZ5eF8F9hqgkbzO/Kem1KT419W5CjtUp84KpqJkD9ZgUESSX6t7Wo7DhawmPYgcqO2HuFoDAD/TvRfKsg1GXJeN4PIfAVNyzDh9zy/UCnTJsoQid9t/XsTWg2Jvsucmy5XbFxW/IsIEURBHL0jaiucYO7dsFbNzw7ghkbpsZ0mOh5VnD2Su2x/wB6l2gIgcu001QqkkCQ7UEs43hzFsbOLtFLWLVdN1CSbbjtPSma9gxdtlbigM9soxESuoEEA9RNSFc7AR8Z/ivesyPZkdTPKhBoCM6QuAvwlbijIHv3Fe2wBVWRlb3GViDusQxBE719mmUnEWXRGKOEYWWG0EqB0jptuNudFbt8b1ot3iDAMDqe9FIVQ40EJRLliwjvZN694epkEEm4Fgy4AG6gyTzMUj59bxfjT4iWRdPjC1tskSRctoDqOqZnnFWkl2W3nl1Gxmf1odmfDFu5cXELbDYhVCwXKqV3BBifxGhObY2TMLwHepJnAGXYI4tGRnFwK2x9lX1AggIAfZjoW+FRuJclTDXbjsEsWg0W7Ce8wH9TAGQD6iduVNGRcIYu3ilJNq1h0edNvYsANgep6TJoJxzfw9xrt42nDBzZeHA90SrBdwZ359qUf+D1LVj09/8ApGxW/mkGy3iEt4j7rEInRo3MAjZF8l59SedQr+bHlOkc9hH7UPwFxUtiepJ+PIfpWq0wZySAVUfM/SkXDUd+FtxtbG0VyVttY/xDpgtOwHeaY8LgLNjDBb5JN5muhVCmVX/DEkmJkHoelLNvMouCNufKmvEYNXsYcNpEWQTcbYIGdzz7noBuau2xdBAkp+mz5P8AhQrGY4VNZWyWbkDcaY9AgUAfOsZLjnbGoEsI6Xx4NwLb20mJ5bLAgye1D7FnDpcZULYlz0Ia3bHPdjOpgPhWy1ib4u2j4yolt1bRalFEET7vMxtJmaI0hpslBlaZIyGt/VO+Hz/DrYvXXXXcw02WCgqp0khNiSYb3Z7ivPC32mi9iLdlsMtvxG0hkYmDvzBG42qPmnDrscZdt6YxCMWt76TctXA23k6AmOk0rZNgfBcXTKtB0qTOnUCOfodqPLMWUSszHxGTBzQN/wDCN57fe5dvM2yljufKdhSdmePHICPT60Uz7MyEBmJ2Uf7elK+IJMyQD26n4fWk4mF7i5bM0vZjEY5pYTMrYbfc/E/xUvDYd8Q6xARSDpJGpuxiZFQPu58LXyhwvzWR+xqbl2H+7acRcSetlTI8Q/iPXQP1PpWgI2t3WFLkSyNLPCtrhnh9lWSdiZ36bU12sJE7gjcGf0qhl+0DHB9QxLjyEBfTTERTbk320NAXFWg0RNy3sfivKaKHgbJB0B5BVnHGhtgDIIB2I8tpoRj+L7Vl9Lh00idWklW3AkRudzUj/wAQtXrdu7bfUtwShHM/D8Q7V9jMpwxtsMU1vwxAZWI67gHeQesCrl18KjGgci0WwT6wCIIO8ieR6eVTl2pUxfFhQBcElnEKAIRbgD/BTz2qJmv2jeDfexew9wJy1odyGUSeXMSeR6UPuhFGLIdgPuj5cb+v1rT4nT+a1HmYPf8Aevlg7TG1NWlQKW8SSP271ttXGBH1/vrXvCkCt64WATtO+/r/AL1WlNqLj8xZEYgwYJ5EnYdB1M9KrbNsAmN2svouuVuMrjQt3SCrMh3AMmCDtI2rZxnnbLjbmGdn8O8qp7O4UNsNKzu2qJPwihuIzF8ru3Lci5eKqhBk20UAQ0f1O0T2A9aVko8rVx43MotO5QzN+HL9s6WsssCeRj1BEiouX5BfNi9f0hbdshWLGDJjkOfWamWuLcW7b3iFYgaOaR12NNmR8RYVLdyzcthFumXYD2SY07r0B8qVGi9K15P4gt7gbZ+PZImPykMyrZUlpAA6sfWo+Z52zeHbk6LKhV8yJlj5kkx2G1NFjJr1m+1m3FwlH0sdiylGKm1OzdN1M0n42yRIdYYeUEeRqAC3YqrnNkOtmyIWrmi3A67t3PrUNsUZr7BC5dIt20LudgAJP9+Zo6OF/BAa8Vd95SToX/VpBZz/ANKwPOoEdblFfPsGtTpwrfxN6yHsAGXtE6iQCCih21eRtnYTuwHWiOZ8C6mZvGCr/SNJJgyd9xSfw9nDNftIpv3HDBd28G1bXyVZMBZ2phxfG5vPiFtgWbaowW+x2kcte2wYHaDq3migMeKcst4nieXRmvJ2Q/i7JMOLFrD2rlsYge0ZIDv5TG2/Taq8H3izqRgwkwRdAj/5j9qbM7z9rF5fCQXXKKWYlipDIINvcTvJ1nrtS3mWNNw6rtjcbBi90mOg3Y1Y6WmuFdjZHtvn5R3hDKrGIw15Lw1lGtXCLQIaA2kyxhSIO8Rt1r7jHh24PEvH20/pdQPDCA6UVSNhA2ii2QizhMMGuWNN2+pAtl3Mo22q4DynoB61p4k4yAsLasJaIZdD22UnSBzhZiJ6jeql2o6bUsY6P+oG2Pc8Ku8HhlZ4ckAD5+VGWyS3pEDTI6tv+1Q8tFk3Ea4HVQdwhmY35N9aP3Gw3vtcuXSd4ACKPI+8flQprB2KZxA3QSWWmj7KsQE8VLglbRV7R0k6WuakJB5ciJjuam/aZbvP4Yt2WKm4+rSuouVVND+yDtBIE9qWsiz67dxmHRbxRA3uTpQIBJEDaAB1mvHGfHIdPu+GdyqhRcu6iPE0CPZHMLzk9YHaitcCyko+Ix5AeK/0pOVcJAt4mLZLKLyQ3FDuw7lZ0LPx9KZLt03xpdma30u4W5LWwduQ3KeRBpDxSm3h7Sg7sodj5n/aglnGPbcMjMrTsVJB+YoEbvA4T00Rd6nGyfjj6K7b2ICT27yDO56VDOdJ7QY7DZSBvPn5UKx2bC4mpNxqJPwmB86VWxzFtjuambKeJKHhLYPTWSRaneU84LiAh9/dmJH6c6ODOwQAPOqzxubiwgB/pMt5ntRzhvM/FIM/Pzo+NM94JKT6hixwkaUwY3DJrV0sLcuapUmdtRAZge4BJjypDOMw+ZXhadbiXtZW3cmRpnZDpXkOY1A84kVaOCcTAER/e1fYrhyw7qwDWypki2dCsf8AqC7GmnNsbJSGcM5/Iqqcw4MxFu5otW3aBMuEHLtBO3pWrG8N30th28ICOZuKN+29W9huEMMqqGQ3ChLKzsSwJ3MHnE9OVTMLkuGtTos21k6jCjmetBOODuU83qsjRXKSuEMmuvY8K+QbOgi2wktbZhBKEgdCdxU+39nlh10Yi6b5XZWYBXHlqG7DyM05eMvLaouKS2SpMyvb+Yq7YgBSRkypHuJG1+yrbGZbjbTPat4Y27IERaRSrAHb2o1Gesmg7H7ySFTw7tv/ADLaAjUv4lU+6wOxHXnVt4jH7GAZ9KDnEsDIEE8+5+PM0MwA8lPN6g5rb0AH3H+0t8P8HXPD1PIutZc6dgFZ1KhWO51QeY5UnXMhxF2+1l7bf4IAFpYhdhygwB3Y7mKt6yGBnqY+fxothbBMmIJ57AfPber9htUNkAdRk1l791WFzDY6xbtWLWH8VQod0KBkJck6QegAAGx5k05ZVwLYDC74XhvsdE6lXkTAbkeh9KaVsd96zdaBVmxNHygyZr3j07e9eVX+Y/Zhcu3bl1sXqZzIlOXYe9yHKq1zDgTHi8VNh2IaJEFT5gzttXQX3iBvWReU9R/fwqTE27XjnzFukmx7KquHOHfAtXGzIWLaXFKy7DxYG+2nnvG/OoWFylXYJZdTZLQl1xpLgGSQCJMCZMQI3q37+Dt3l0uiuP8AqAP7ihb8G4Uu1zwRqbYnfl+Hn7vlyockAfsjQdRdFZ9/0VbYi0uDy+7dKBLl1hb1tAOgz7gO5JWJI/F5VXGYZvZj2SJ8h/NWn9uvCmvCjFIXJtFVZP6QhkagOhBAG3eqBNeEDQvO6g+jQG6f7HECX7SLqAZBpI7xsD8q2JZUiZ3HSq8DRUlcwuRAdvnQzjb+kpiLqmwEjb+is7C514Vxrbe6T+xNTRethtS7k+6OxP786E5pk51sYPvHfbz5b1Fy3DOjqxkQRG9Dmx9Z1ApjDzu23QQmLM8ntlIYEusGSTzPlW7he6bbQTEV6bMAzSeTe8Oo86E46+bV09AeRjY7UHFkolpRup4+pgf5Vm4XNZHSjmHu6hNVZk2aIzQbgkHlNP8AlmYpA0vPTbf51ptcuYcwhHGuwO1Q7uZb9flWvM80s4e2bl+6ttPxOY+CjmfSq5zj7bMHbJXD2rl892Ohf2LVdy80FWfhHD7n9aJLZEcq54xX28Y7lat2LI7BCx+JY0GxP2tZrdk/eXA7IoAHyFRaml1MtocorwcOk+6K5EvccY5jLYu+f/cb+DW/KeJcQzw+IumRtNxufzqHEgWrxsD3BtrrFwq7gID3JFC1v3zc1G5bCdEUr8CSSZ/Suc7mJc82Y+rE/wA15Vj3PzoHe+E+MAf3fZdMDEuRvBG0aRPrO5rdfDmI7HnHPoOVczjNrthS9u66EDozD+Yofkv2h47D3C1q+wnmrGUP/axiaKx+oWlp4BEatdJ3w62A12AROr2t+Z7DttSve4mg/wCHMD8RJn5RS1a+0a9jsIPFCq0lTp2DRG8dKHPjTAgzI50hkTu1U1bGD01jma5fKtTKOMkcabg0Hv0P8isY77R8vsnTcxdoEcwCWj8oNVrgrrwSeQEzVUZ6R94uxy1tHzouLK99hyV6lgxwU9nldJ3vtRyq6rIcXbKsCpDLcAIPMcqQs8+yfC4xfGyy9bgH2gH1L8veBqm0BJA70bTD38IyOlxkJI3Ukf8A7ThNLLjjc4EgbBNuH+w7FAM991S2gn2AXdv9Kj9yanZbwnhsM4UA3HMEm4B7AABaFHWO/eid/wC0HF60AvQsgEADtS5ic0JuO7ElmG57kmT86QlkLxTVvYmE2El0tJqxGUe8xEgkwAeW533igOZDw225DfajmD4qtXHuLDC2is7XGjkD2G4JJAFAcfxRauT/AIJI6FmAMd4g04XADdY8bJA7hZXEb6uleszebJB3A9oT0ioVpWvNFhCIiZIIk9NuZqJistxV1vBICA8zv/PSkhjO1WCuhf1KMxlrhvXCKcJt4m4AHnA+HTpVlYbIxfQI+sJIPskpMea9O4qtsFpwyBbLo90cyVJVe8dCaJYbjvGKvhMwG3vADU3Xn9KZdIxpWQ3EllqhXyU1ca8HYW7g79iwlv71Csi6xqkGAd2MAqW261UmF4Su4eWvWmUjaSpIHp0JqVmHEOLu42LeIdW0wTPSDM99qNnGW1UACbkCWl9/MLqgVEko0j5R8TDPcJO4Bq0BOXqxk2ix/EwgfrtW45e+khQijlCkUWw157hYKCNve1sNPYw0g+kVsvYIjchXMQWXafOBSj5a4K144A7wgFzgyyBpBLMeZHQ+QrRZ4Ch97m3OAN6ZgQJIkMOhqMeIPCBLMAP75VRs0x2BVpMLFFEtApLmYXvu1027oYqRKk+9HY1q/wCJLS+6rE/KhOe5scTdLn0HpWrC5Ndubqu3ntWgIhQLuVgOypO45sG48bL1mGaNePKB2r1h8juuNlgdztTBk3DHh+1cgseQ5wPrRK9cC7CqOnDfSxMs6c6QdzIO58LVlqFMOinmCZ+db8KxZtPQ1Ht43mDyrNzN7VkaidyDFK0STstRr2MaPVsFszTPGs2SATEQo6Sar12kk996IZxm5vEbQo5Ch1PQx6B8rnM/K78lN4HC9WQdQjvTrxepFm0SNxpJ+VRcj+52FS9cYXH56fw/DuKicUcTjE+yqwsz60N1vkFDYeUzEG4+M/U4W6qAUq7nKagdVSMuwpxDhV68z2A5mkyaeuAMSqWrzHnIHwif3qJWdtlhexsh2RKGOT/d4IVsObVs6CWDFoJ1aSeY7TQu9wUtow7liRIC231/ADkPMmnCz9omWxsbkzEMG6Hyqd/5gYIrKudufOf1FEe1jhygwSzxH8Nqtly8oGjXZUgBFB9oAHcsR/Ue9EMBmbWl0r7W8y0MfmaHZpxzhb11ltEwTtrESe01Fu5nWdJ3dVLo8dmPJHqofKL2sLhmaQjIx5QZUHzU7x6GomP4axJBZENxQNQZB/B3oc+aQpJ2AEmp1n7aFthUFpiqgDmBsPWiwRl5OtK52SMcAMPPhJ2XW3XFF7qOnOJBE9Ooonex3PSIpvP2nJi9KW7tu13TEW5nyVpj5xUDMuI7KKzYrLEjbQyFl1En8S+zEb02+IONrMhyyyMt+bQbKL50vvzI/mpDYqOtRf8AjDLgxYYS+J5r4+3/ANZr67x3gZGjLxEbl7twn9IoJxiTabj6k1rQ1STii7TB9aSM9v6r7mZE7Uw4njTDsCFwhTbmt5v5ml1nw5aYugE/iQn9hRoYtBtJ5+YJ2BoP1UzhvKvFaSJjYCnM5NsP8RV8qg8I3cFpcC7iEaOttCP0ap5w9jcfeiD52Wj9DQJg9zuU/gGNkI2P6Lc+FEbXAfhQXH4Zge470bt5LZgEY616FLgrD5P7J/8AVYY7T7xH7ihNY5p5Tck8b20bH6/8S4LJ5moGZ5K90grAAHWmbLcjuXm2ey3YC8m9E24TxE7pP+kg/saLqczwkwyGZtEqu/8Aha5BIKkjoOtB2SDHarRxGCdRHhP+U7/pSpeyYNeLQYmYjr1osc9/iSuV05gA7P5ofg8iLLqY6QeVYxGRQPZaSKPX3PKI8qjqxPnUiQndUdjRNGmksW8KzMFAJY7AdafuHckTDWz4/tMw9wHZf9UczWOGMEPvaFl3htyPKZ/SteaYqXaO5igzSF50BMYmMyAGV3PhS/u+o+4Z7wfPyreAQICn5H6V0YLK9h8hXg2V7D5CinGHuqt61X/j7/suVc74d1A3EUq3YA70Gs5pdTZgxjbcGuxRYX8I+QrH3RPwL8hR2soUd1nTZmp+uIafeiuO8dmL3YUK2/kd6xieHLqIGI9R2rsX7mn4F/KKwcMv4V+QqwbXCCZhISZBZ8b8Lig2j2Pyo1knE+Iw40KdVs87bjUh+B5fCuvfuVv8CflH0r4YG3+BPyj6VZLg0uVRlmDxZJUthHPRvatk+R5qPWhub8HX8PErrB5MntKfly+NdeHBpHuL+UVkYZfwr8hUFTYXHWE4avMRqtuq9yppoybhS2T7SHbmWBP6V0793X8I+Qr4Ydfwr8hQXhztrpPY+TDDv27Pyf2VC4DCJZEW7Jk7SybUHzvAm2dURP8Ae1dInDr+FfkK8DB2yN0U+qj6Uu3Fp3KePV2lukM+/wCy5d10NzrFQkA8660OXWv+Wn5V+la2yewedm0fVF+lNNiAS0vUNbC0Clx9kl6HieYpiGLccnYfE105byLDjcWLIPlbT6VtbLLUf5Vv8i/SpfGHFCgy+0zTVrmjCZpeB2uuB19o0cwuasoBnnyED4k1fTZZaj/Kt/kX6V5GWWo/yrf5F+lLvxtQ5T0PU2xj8Com5nC3XVbiIVJjcDl6itgxatOhUtoNtUDb02k1eRyuz/yrf5F+lYbLLUR4VuP9C/ShnE8WifzZt3o+/wCy51zBvDuB0eRPpFD8S6yTM866ZGVWY/yrf5F+lfHJ7H/JtfkX6UUY2nyhP6kHE+lf/9k="/>
          <p:cNvSpPr>
            <a:spLocks noChangeAspect="1" noChangeArrowheads="1"/>
          </p:cNvSpPr>
          <p:nvPr/>
        </p:nvSpPr>
        <p:spPr bwMode="auto">
          <a:xfrm>
            <a:off x="63500" y="-1571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19462" name="AutoShape 6" descr="http://www.ecured.cu/images/4/4e/Coagul.jpg"/>
          <p:cNvSpPr>
            <a:spLocks noChangeAspect="1" noChangeArrowheads="1"/>
          </p:cNvSpPr>
          <p:nvPr/>
        </p:nvSpPr>
        <p:spPr bwMode="auto">
          <a:xfrm>
            <a:off x="155575" y="-784225"/>
            <a:ext cx="2295525" cy="16478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323528" y="1340768"/>
            <a:ext cx="6174432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b="1" dirty="0" smtClean="0">
                <a:solidFill>
                  <a:srgbClr val="FFC000"/>
                </a:solidFill>
              </a:rPr>
              <a:t> </a:t>
            </a:r>
            <a:endParaRPr lang="es-MX" dirty="0" smtClean="0">
              <a:solidFill>
                <a:srgbClr val="FFC000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es-MX" dirty="0" smtClean="0"/>
              <a:t> Responsables de la </a:t>
            </a:r>
            <a:r>
              <a:rPr lang="es-MX" b="1" dirty="0" smtClean="0"/>
              <a:t>coagulación de la sangre</a:t>
            </a:r>
            <a:r>
              <a:rPr lang="es-MX" dirty="0" smtClean="0"/>
              <a:t>.</a:t>
            </a:r>
          </a:p>
          <a:p>
            <a:endParaRPr lang="es-MX" dirty="0" smtClean="0"/>
          </a:p>
          <a:p>
            <a:r>
              <a:rPr lang="es-MX" dirty="0" smtClean="0"/>
              <a:t>-Al romperse un vaso sanguíneo las plaquetas</a:t>
            </a:r>
          </a:p>
          <a:p>
            <a:r>
              <a:rPr lang="es-MX" b="1" dirty="0" smtClean="0"/>
              <a:t>se aglutinan </a:t>
            </a:r>
            <a:r>
              <a:rPr lang="es-MX" dirty="0" smtClean="0"/>
              <a:t>en el orificio </a:t>
            </a:r>
            <a:r>
              <a:rPr lang="es-MX" b="1" dirty="0" smtClean="0"/>
              <a:t>(A)</a:t>
            </a:r>
          </a:p>
          <a:p>
            <a:r>
              <a:rPr lang="es-MX" dirty="0" smtClean="0"/>
              <a:t>-Las plaquetas liberan la enzima </a:t>
            </a:r>
            <a:r>
              <a:rPr lang="es-MX" b="1" dirty="0" smtClean="0"/>
              <a:t>tromboplastina</a:t>
            </a:r>
            <a:r>
              <a:rPr lang="es-MX" dirty="0" smtClean="0"/>
              <a:t> que cataliza</a:t>
            </a:r>
          </a:p>
          <a:p>
            <a:r>
              <a:rPr lang="es-MX" dirty="0" smtClean="0"/>
              <a:t> una secuencia de reacciones que conducen a </a:t>
            </a:r>
          </a:p>
          <a:p>
            <a:r>
              <a:rPr lang="es-MX" dirty="0" smtClean="0"/>
              <a:t>la formación de una red de  </a:t>
            </a:r>
            <a:r>
              <a:rPr lang="es-MX" b="1" dirty="0" smtClean="0"/>
              <a:t>fibrina  (B)</a:t>
            </a:r>
          </a:p>
          <a:p>
            <a:r>
              <a:rPr lang="es-MX" b="1" dirty="0" smtClean="0"/>
              <a:t>-</a:t>
            </a:r>
            <a:r>
              <a:rPr lang="es-MX" dirty="0" smtClean="0"/>
              <a:t>Las células sanguíneas quedan retenidas en la  red, constituyendo un </a:t>
            </a:r>
            <a:r>
              <a:rPr lang="es-MX" b="1" dirty="0" smtClean="0"/>
              <a:t>coágulo</a:t>
            </a:r>
            <a:r>
              <a:rPr lang="es-MX" dirty="0" smtClean="0"/>
              <a:t> que detiene  la hemorragia </a:t>
            </a:r>
            <a:r>
              <a:rPr lang="es-MX" b="1" dirty="0" smtClean="0"/>
              <a:t>(C)</a:t>
            </a:r>
          </a:p>
        </p:txBody>
      </p:sp>
      <p:pic>
        <p:nvPicPr>
          <p:cNvPr id="5" name="Picture 10" descr="http://www.medicinam.com/images/stories/hematologia/Coagulacion%20de%20la%20sangre.jpg"/>
          <p:cNvPicPr>
            <a:picLocks noChangeAspect="1" noChangeArrowheads="1"/>
          </p:cNvPicPr>
          <p:nvPr/>
        </p:nvPicPr>
        <p:blipFill>
          <a:blip r:embed="rId2" cstate="print"/>
          <a:srcRect b="22779"/>
          <a:stretch>
            <a:fillRect/>
          </a:stretch>
        </p:blipFill>
        <p:spPr bwMode="auto">
          <a:xfrm>
            <a:off x="6588224" y="1484784"/>
            <a:ext cx="2378905" cy="2592288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</p:pic>
      <p:sp>
        <p:nvSpPr>
          <p:cNvPr id="7" name="6 CuadroTexto"/>
          <p:cNvSpPr txBox="1"/>
          <p:nvPr/>
        </p:nvSpPr>
        <p:spPr>
          <a:xfrm>
            <a:off x="1043608" y="404664"/>
            <a:ext cx="684076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dirty="0" smtClean="0">
                <a:solidFill>
                  <a:srgbClr val="FFC000"/>
                </a:solidFill>
              </a:rPr>
              <a:t>           </a:t>
            </a:r>
            <a:r>
              <a:rPr lang="pt-BR" sz="2800" b="1" dirty="0" smtClean="0">
                <a:solidFill>
                  <a:schemeClr val="accent6">
                    <a:lumMod val="75000"/>
                  </a:schemeClr>
                </a:solidFill>
              </a:rPr>
              <a:t>FISIOLOGÍA DE LAS PLAQUETAS: </a:t>
            </a:r>
          </a:p>
          <a:p>
            <a:r>
              <a:rPr lang="pt-BR" sz="2800" b="1" dirty="0" smtClean="0">
                <a:solidFill>
                  <a:schemeClr val="accent6">
                    <a:lumMod val="75000"/>
                  </a:schemeClr>
                </a:solidFill>
              </a:rPr>
              <a:t>PROCESO DE COAGULACIÓN SANGUÍNEA</a:t>
            </a:r>
            <a:endParaRPr lang="pt-BR" sz="28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3" cstate="print">
            <a:lum bright="-10000" contrast="20000"/>
          </a:blip>
          <a:srcRect/>
          <a:stretch>
            <a:fillRect/>
          </a:stretch>
        </p:blipFill>
        <p:spPr bwMode="auto">
          <a:xfrm>
            <a:off x="683568" y="4221088"/>
            <a:ext cx="5715000" cy="2162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0" name="9 Conector recto de flecha"/>
          <p:cNvCxnSpPr/>
          <p:nvPr/>
        </p:nvCxnSpPr>
        <p:spPr>
          <a:xfrm flipV="1">
            <a:off x="6084168" y="4293096"/>
            <a:ext cx="864096" cy="792088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10 CuadroTexto"/>
          <p:cNvSpPr txBox="1"/>
          <p:nvPr/>
        </p:nvSpPr>
        <p:spPr>
          <a:xfrm>
            <a:off x="7020272" y="4149080"/>
            <a:ext cx="151216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b="1" dirty="0" smtClean="0"/>
              <a:t>RED DE FIBRINA FORMANDO UN COÁGULO</a:t>
            </a:r>
            <a:endParaRPr lang="pt-BR" sz="1600" b="1" dirty="0"/>
          </a:p>
        </p:txBody>
      </p:sp>
      <p:pic>
        <p:nvPicPr>
          <p:cNvPr id="24580" name="Picture 4" descr="https://encrypted-tbn0.gstatic.com/images?q=tbn:ANd9GcTcYa20rlgQOY80YpVzC0eX-l8eV2WWTiHRxBs_L8a9oIxZ06cHOg"/>
          <p:cNvPicPr>
            <a:picLocks noChangeAspect="1" noChangeArrowheads="1"/>
          </p:cNvPicPr>
          <p:nvPr/>
        </p:nvPicPr>
        <p:blipFill>
          <a:blip r:embed="rId4" cstate="print"/>
          <a:srcRect l="14708" b="22858"/>
          <a:stretch>
            <a:fillRect/>
          </a:stretch>
        </p:blipFill>
        <p:spPr bwMode="auto">
          <a:xfrm>
            <a:off x="6804248" y="5229200"/>
            <a:ext cx="2087885" cy="144016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 descr="https://i2.wp.com/cuadroscomparativos.com/wp-content/uploads/2016/06/sangre2.jpg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3286"/>
          <a:stretch/>
        </p:blipFill>
        <p:spPr bwMode="auto">
          <a:xfrm>
            <a:off x="7424587" y="404664"/>
            <a:ext cx="1441450" cy="368617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4 Imagen" descr="http://4.bp.blogspot.com/_TYKXEPKoytc/S_BxC_RCfII/AAAAAAAADbE/3A_Y4ld1GBc/s1600/TEJ+SAN5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748" y="1528339"/>
            <a:ext cx="6060517" cy="3888432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1 Título"/>
          <p:cNvSpPr>
            <a:spLocks noGrp="1"/>
          </p:cNvSpPr>
          <p:nvPr>
            <p:ph type="title"/>
          </p:nvPr>
        </p:nvSpPr>
        <p:spPr>
          <a:xfrm>
            <a:off x="22363" y="188640"/>
            <a:ext cx="8229600" cy="562074"/>
          </a:xfrm>
        </p:spPr>
        <p:txBody>
          <a:bodyPr>
            <a:normAutofit/>
          </a:bodyPr>
          <a:lstStyle/>
          <a:p>
            <a:r>
              <a:rPr lang="es-MX" sz="2400" b="1" u="sng" dirty="0" smtClean="0">
                <a:solidFill>
                  <a:srgbClr val="C00000"/>
                </a:solidFill>
              </a:rPr>
              <a:t>EL   PLASMA   SANGUÍNEO</a:t>
            </a:r>
            <a:endParaRPr lang="es-MX" sz="2400" b="1" u="sng" dirty="0">
              <a:solidFill>
                <a:srgbClr val="C00000"/>
              </a:solidFill>
            </a:endParaRPr>
          </a:p>
        </p:txBody>
      </p:sp>
      <p:sp>
        <p:nvSpPr>
          <p:cNvPr id="7" name="6 Rectángulo"/>
          <p:cNvSpPr/>
          <p:nvPr/>
        </p:nvSpPr>
        <p:spPr>
          <a:xfrm>
            <a:off x="395536" y="538346"/>
            <a:ext cx="712879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s-MX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es-MX" dirty="0" smtClean="0"/>
              <a:t>Constituye </a:t>
            </a:r>
            <a:r>
              <a:rPr lang="es-MX" dirty="0"/>
              <a:t>la </a:t>
            </a:r>
            <a:r>
              <a:rPr lang="es-MX" b="1" dirty="0"/>
              <a:t>matriz líquida </a:t>
            </a:r>
            <a:r>
              <a:rPr lang="es-MX" dirty="0"/>
              <a:t>de la sangre</a:t>
            </a:r>
            <a:r>
              <a:rPr lang="es-MX" dirty="0" smtClean="0"/>
              <a:t>.   </a:t>
            </a:r>
            <a:endParaRPr lang="es-MX" dirty="0"/>
          </a:p>
          <a:p>
            <a:pPr marL="285750" indent="-285750">
              <a:buFont typeface="Arial" pitchFamily="34" charset="0"/>
              <a:buChar char="•"/>
            </a:pPr>
            <a:r>
              <a:rPr lang="es-MX" dirty="0" smtClean="0"/>
              <a:t>Fluido </a:t>
            </a:r>
            <a:r>
              <a:rPr lang="es-MX" dirty="0"/>
              <a:t>amarillento con </a:t>
            </a:r>
            <a:r>
              <a:rPr lang="es-MX" b="1" dirty="0"/>
              <a:t>composición química relativamente constante:</a:t>
            </a:r>
          </a:p>
        </p:txBody>
      </p:sp>
      <p:cxnSp>
        <p:nvCxnSpPr>
          <p:cNvPr id="9" name="8 Conector recto de flecha"/>
          <p:cNvCxnSpPr/>
          <p:nvPr/>
        </p:nvCxnSpPr>
        <p:spPr>
          <a:xfrm flipH="1">
            <a:off x="1737015" y="5200747"/>
            <a:ext cx="432048" cy="43204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9 Rectángulo"/>
          <p:cNvSpPr/>
          <p:nvPr/>
        </p:nvSpPr>
        <p:spPr>
          <a:xfrm>
            <a:off x="1585249" y="5548590"/>
            <a:ext cx="58381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MX" dirty="0" smtClean="0"/>
              <a:t>90%</a:t>
            </a:r>
            <a:endParaRPr lang="es-MX" dirty="0"/>
          </a:p>
        </p:txBody>
      </p:sp>
      <p:cxnSp>
        <p:nvCxnSpPr>
          <p:cNvPr id="12" name="11 Conector recto de flecha"/>
          <p:cNvCxnSpPr/>
          <p:nvPr/>
        </p:nvCxnSpPr>
        <p:spPr>
          <a:xfrm>
            <a:off x="4860032" y="5229200"/>
            <a:ext cx="1080120" cy="43204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12 Rectángulo"/>
          <p:cNvSpPr/>
          <p:nvPr/>
        </p:nvSpPr>
        <p:spPr>
          <a:xfrm>
            <a:off x="4294036" y="5646091"/>
            <a:ext cx="474245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dirty="0"/>
              <a:t>sodio, cloro, magnesio, calcio, </a:t>
            </a:r>
            <a:r>
              <a:rPr lang="es-MX" dirty="0" smtClean="0"/>
              <a:t>potasio </a:t>
            </a:r>
            <a:endParaRPr lang="es-UY" dirty="0"/>
          </a:p>
        </p:txBody>
      </p:sp>
      <p:cxnSp>
        <p:nvCxnSpPr>
          <p:cNvPr id="15" name="14 Conector recto de flecha"/>
          <p:cNvCxnSpPr/>
          <p:nvPr/>
        </p:nvCxnSpPr>
        <p:spPr>
          <a:xfrm flipH="1">
            <a:off x="3131840" y="5229200"/>
            <a:ext cx="504056" cy="78622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15 Rectángulo"/>
          <p:cNvSpPr/>
          <p:nvPr/>
        </p:nvSpPr>
        <p:spPr>
          <a:xfrm>
            <a:off x="2339752" y="5917922"/>
            <a:ext cx="115212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dirty="0" smtClean="0"/>
              <a:t>O</a:t>
            </a:r>
            <a:r>
              <a:rPr lang="es-MX" baseline="-25000" dirty="0" smtClean="0"/>
              <a:t>2</a:t>
            </a:r>
            <a:r>
              <a:rPr lang="es-MX" dirty="0" smtClean="0"/>
              <a:t>     CO</a:t>
            </a:r>
            <a:r>
              <a:rPr lang="es-MX" baseline="-25000" dirty="0" smtClean="0"/>
              <a:t>2</a:t>
            </a:r>
            <a:endParaRPr lang="es-MX" baseline="-25000" dirty="0"/>
          </a:p>
        </p:txBody>
      </p:sp>
    </p:spTree>
    <p:extLst>
      <p:ext uri="{BB962C8B-B14F-4D97-AF65-F5344CB8AC3E}">
        <p14:creationId xmlns:p14="http://schemas.microsoft.com/office/powerpoint/2010/main" val="2017725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90066"/>
          </a:xfrm>
        </p:spPr>
        <p:txBody>
          <a:bodyPr>
            <a:normAutofit/>
          </a:bodyPr>
          <a:lstStyle/>
          <a:p>
            <a:r>
              <a:rPr lang="es-MX" sz="2400" b="1" u="sng" dirty="0" smtClean="0">
                <a:solidFill>
                  <a:schemeClr val="accent2">
                    <a:lumMod val="75000"/>
                  </a:schemeClr>
                </a:solidFill>
              </a:rPr>
              <a:t>CÉLULAS SANGUÍNEAS: PROPORCIONES</a:t>
            </a:r>
            <a:endParaRPr lang="es-MX" sz="2400" b="1" u="sng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16386" name="Picture 2" descr="http://t3.gstatic.com/images?q=tbn:ANd9GcTsz67AwWZVV4a0-lXu6LTM4AeDGj66uyU8YWw9HtKN5NHY1VQ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124744"/>
            <a:ext cx="3928241" cy="3362447"/>
          </a:xfrm>
          <a:prstGeom prst="rect">
            <a:avLst/>
          </a:prstGeom>
          <a:noFill/>
        </p:spPr>
      </p:pic>
      <p:pic>
        <p:nvPicPr>
          <p:cNvPr id="16387" name="Picture 3" descr="http://t3.gstatic.com/images?q=tbn:ANd9GcS24D26IWTeK8JqInxwind3nJaSg5lKTdxFBb3j5TcpVsoAqNw56d03tYI">
            <a:hlinkClick r:id="rId3"/>
          </p:cNvPr>
          <p:cNvPicPr>
            <a:picLocks noChangeAspect="1" noChangeArrowheads="1"/>
          </p:cNvPicPr>
          <p:nvPr/>
        </p:nvPicPr>
        <p:blipFill>
          <a:blip r:embed="rId4" r:link="rId5" cstate="print"/>
          <a:srcRect b="9241"/>
          <a:stretch>
            <a:fillRect/>
          </a:stretch>
        </p:blipFill>
        <p:spPr bwMode="auto">
          <a:xfrm>
            <a:off x="6407696" y="980728"/>
            <a:ext cx="2736304" cy="19225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8" name="Picture 4" descr="http://t2.gstatic.com/images?q=tbn:ANd9GcRQVZdY80HPfwUNotOIPyx4u9Lv4p3m4Koz-idoDmwcuDuk8i0a2eScig">
            <a:hlinkClick r:id="rId6"/>
          </p:cNvPr>
          <p:cNvPicPr>
            <a:picLocks noChangeAspect="1" noChangeArrowheads="1"/>
          </p:cNvPicPr>
          <p:nvPr/>
        </p:nvPicPr>
        <p:blipFill>
          <a:blip r:embed="rId7" r:link="rId8" cstate="print"/>
          <a:srcRect/>
          <a:stretch>
            <a:fillRect/>
          </a:stretch>
        </p:blipFill>
        <p:spPr bwMode="auto">
          <a:xfrm>
            <a:off x="6391672" y="4149080"/>
            <a:ext cx="2752328" cy="18840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10 CuadroTexto"/>
          <p:cNvSpPr txBox="1"/>
          <p:nvPr/>
        </p:nvSpPr>
        <p:spPr>
          <a:xfrm flipH="1">
            <a:off x="6335688" y="2924944"/>
            <a:ext cx="28083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400" dirty="0" smtClean="0"/>
              <a:t>COÁGULO SANGUÍNEO AL M.E.B. (20.000X)</a:t>
            </a:r>
            <a:endParaRPr lang="es-MX" sz="1400" dirty="0"/>
          </a:p>
        </p:txBody>
      </p:sp>
      <p:sp>
        <p:nvSpPr>
          <p:cNvPr id="12" name="11 CuadroTexto"/>
          <p:cNvSpPr txBox="1"/>
          <p:nvPr/>
        </p:nvSpPr>
        <p:spPr>
          <a:xfrm>
            <a:off x="6300192" y="6093296"/>
            <a:ext cx="32758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400" dirty="0" smtClean="0"/>
              <a:t>LEUCOCITO Y ERITROCITOS AL M.E.B.(20.000X)</a:t>
            </a:r>
            <a:endParaRPr lang="es-MX" sz="1400" dirty="0"/>
          </a:p>
        </p:txBody>
      </p:sp>
      <p:cxnSp>
        <p:nvCxnSpPr>
          <p:cNvPr id="16" name="15 Conector recto de flecha"/>
          <p:cNvCxnSpPr/>
          <p:nvPr/>
        </p:nvCxnSpPr>
        <p:spPr>
          <a:xfrm>
            <a:off x="1403648" y="3356992"/>
            <a:ext cx="0" cy="194421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21 Conector recto de flecha"/>
          <p:cNvCxnSpPr/>
          <p:nvPr/>
        </p:nvCxnSpPr>
        <p:spPr>
          <a:xfrm>
            <a:off x="2555776" y="5013176"/>
            <a:ext cx="0" cy="64807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24 Conector recto"/>
          <p:cNvCxnSpPr/>
          <p:nvPr/>
        </p:nvCxnSpPr>
        <p:spPr>
          <a:xfrm>
            <a:off x="2051720" y="3212976"/>
            <a:ext cx="504056" cy="230425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26 Conector recto"/>
          <p:cNvCxnSpPr/>
          <p:nvPr/>
        </p:nvCxnSpPr>
        <p:spPr>
          <a:xfrm flipV="1">
            <a:off x="2555776" y="2924944"/>
            <a:ext cx="0" cy="237626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28 Conector recto de flecha"/>
          <p:cNvCxnSpPr/>
          <p:nvPr/>
        </p:nvCxnSpPr>
        <p:spPr>
          <a:xfrm>
            <a:off x="4067944" y="2996952"/>
            <a:ext cx="432048" cy="223224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30 CuadroTexto"/>
          <p:cNvSpPr txBox="1"/>
          <p:nvPr/>
        </p:nvSpPr>
        <p:spPr>
          <a:xfrm>
            <a:off x="179512" y="5288340"/>
            <a:ext cx="547260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600" b="1" u="sng" dirty="0" smtClean="0">
                <a:solidFill>
                  <a:srgbClr val="FF0000"/>
                </a:solidFill>
              </a:rPr>
              <a:t>GLÓBULOS ROJOS</a:t>
            </a:r>
            <a:r>
              <a:rPr lang="es-MX" sz="1600" b="1" dirty="0" smtClean="0">
                <a:solidFill>
                  <a:srgbClr val="FF0000"/>
                </a:solidFill>
              </a:rPr>
              <a:t>:</a:t>
            </a:r>
            <a:r>
              <a:rPr lang="es-MX" sz="1600" b="1" dirty="0" smtClean="0"/>
              <a:t>                                                  </a:t>
            </a:r>
            <a:r>
              <a:rPr lang="es-MX" sz="1600" b="1" u="sng" dirty="0" smtClean="0">
                <a:solidFill>
                  <a:srgbClr val="FFC000"/>
                </a:solidFill>
              </a:rPr>
              <a:t>PLAQUETAS</a:t>
            </a:r>
            <a:r>
              <a:rPr lang="es-MX" sz="1600" b="1" dirty="0" smtClean="0">
                <a:solidFill>
                  <a:srgbClr val="FFC000"/>
                </a:solidFill>
              </a:rPr>
              <a:t>:</a:t>
            </a:r>
          </a:p>
          <a:p>
            <a:r>
              <a:rPr lang="es-MX" sz="1600" b="1" dirty="0" smtClean="0">
                <a:solidFill>
                  <a:srgbClr val="FF0000"/>
                </a:solidFill>
              </a:rPr>
              <a:t>- 7 micras                                                                   </a:t>
            </a:r>
            <a:r>
              <a:rPr lang="es-MX" sz="1600" b="1" dirty="0" smtClean="0">
                <a:solidFill>
                  <a:srgbClr val="FFC000"/>
                </a:solidFill>
              </a:rPr>
              <a:t>- 2 -4 micras</a:t>
            </a:r>
          </a:p>
          <a:p>
            <a:pPr>
              <a:buFontTx/>
              <a:buChar char="-"/>
            </a:pPr>
            <a:r>
              <a:rPr lang="es-MX" sz="1600" b="1" dirty="0" smtClean="0"/>
              <a:t> </a:t>
            </a:r>
            <a:r>
              <a:rPr lang="es-MX" sz="1600" b="1" dirty="0" smtClean="0">
                <a:solidFill>
                  <a:srgbClr val="FF0000"/>
                </a:solidFill>
              </a:rPr>
              <a:t>entre 4 y 5                </a:t>
            </a:r>
            <a:r>
              <a:rPr lang="es-MX" sz="1600" b="1" u="sng" dirty="0" smtClean="0">
                <a:solidFill>
                  <a:schemeClr val="bg1">
                    <a:lumMod val="50000"/>
                  </a:schemeClr>
                </a:solidFill>
              </a:rPr>
              <a:t>GLÓBULOS BLANCOS</a:t>
            </a:r>
            <a:r>
              <a:rPr lang="es-MX" sz="1600" b="1" dirty="0" smtClean="0">
                <a:solidFill>
                  <a:schemeClr val="bg1">
                    <a:lumMod val="50000"/>
                  </a:schemeClr>
                </a:solidFill>
              </a:rPr>
              <a:t>: </a:t>
            </a:r>
            <a:r>
              <a:rPr lang="es-MX" sz="1600" b="1" dirty="0" smtClean="0">
                <a:solidFill>
                  <a:srgbClr val="FFC000"/>
                </a:solidFill>
              </a:rPr>
              <a:t>     - entre 200 mil y</a:t>
            </a:r>
          </a:p>
          <a:p>
            <a:r>
              <a:rPr lang="es-MX" sz="1600" b="1" dirty="0">
                <a:solidFill>
                  <a:srgbClr val="FF0000"/>
                </a:solidFill>
              </a:rPr>
              <a:t> </a:t>
            </a:r>
            <a:r>
              <a:rPr lang="es-MX" sz="1600" b="1" dirty="0" smtClean="0">
                <a:solidFill>
                  <a:srgbClr val="FF0000"/>
                </a:solidFill>
              </a:rPr>
              <a:t>  millones/mm</a:t>
            </a:r>
            <a:r>
              <a:rPr lang="es-MX" sz="1600" b="1" baseline="30000" dirty="0" smtClean="0">
                <a:solidFill>
                  <a:srgbClr val="FF0000"/>
                </a:solidFill>
              </a:rPr>
              <a:t>3             </a:t>
            </a:r>
            <a:r>
              <a:rPr lang="es-MX" sz="1600" b="1" dirty="0" smtClean="0">
                <a:solidFill>
                  <a:schemeClr val="bg1">
                    <a:lumMod val="50000"/>
                  </a:schemeClr>
                </a:solidFill>
              </a:rPr>
              <a:t>- 6 -18 micras                        </a:t>
            </a:r>
            <a:r>
              <a:rPr lang="es-MX" sz="1600" b="1" dirty="0" smtClean="0">
                <a:solidFill>
                  <a:srgbClr val="FFC000"/>
                </a:solidFill>
              </a:rPr>
              <a:t>400 mil/mm</a:t>
            </a:r>
            <a:r>
              <a:rPr lang="es-MX" sz="1600" b="1" baseline="30000" dirty="0" smtClean="0">
                <a:solidFill>
                  <a:srgbClr val="FFC000"/>
                </a:solidFill>
              </a:rPr>
              <a:t>3</a:t>
            </a:r>
            <a:r>
              <a:rPr lang="es-MX" sz="1600" b="1" dirty="0" smtClean="0">
                <a:solidFill>
                  <a:srgbClr val="FFC000"/>
                </a:solidFill>
              </a:rPr>
              <a:t>   </a:t>
            </a:r>
          </a:p>
          <a:p>
            <a:r>
              <a:rPr lang="es-MX" sz="1200" b="1" dirty="0">
                <a:solidFill>
                  <a:srgbClr val="FF0000"/>
                </a:solidFill>
              </a:rPr>
              <a:t> </a:t>
            </a:r>
            <a:r>
              <a:rPr lang="es-MX" sz="1200" b="1" dirty="0" smtClean="0">
                <a:solidFill>
                  <a:srgbClr val="FF0000"/>
                </a:solidFill>
              </a:rPr>
              <a:t>  (difiere en                </a:t>
            </a:r>
            <a:r>
              <a:rPr lang="es-MX" sz="1600" b="1" dirty="0" smtClean="0">
                <a:solidFill>
                  <a:schemeClr val="bg1">
                    <a:lumMod val="50000"/>
                  </a:schemeClr>
                </a:solidFill>
              </a:rPr>
              <a:t>-entre 5mil y 10mil/mm</a:t>
            </a:r>
            <a:r>
              <a:rPr lang="es-MX" sz="1600" b="1" baseline="30000" dirty="0" smtClean="0">
                <a:solidFill>
                  <a:schemeClr val="bg1">
                    <a:lumMod val="50000"/>
                  </a:schemeClr>
                </a:solidFill>
              </a:rPr>
              <a:t>3</a:t>
            </a:r>
            <a:r>
              <a:rPr lang="es-MX" sz="1600" b="1" dirty="0" smtClean="0">
                <a:solidFill>
                  <a:schemeClr val="bg1">
                    <a:lumMod val="50000"/>
                  </a:schemeClr>
                </a:solidFill>
              </a:rPr>
              <a:t>  </a:t>
            </a:r>
            <a:r>
              <a:rPr lang="es-MX" sz="1600" b="1" baseline="30000" dirty="0" smtClean="0">
                <a:solidFill>
                  <a:schemeClr val="bg1">
                    <a:lumMod val="50000"/>
                  </a:schemeClr>
                </a:solidFill>
              </a:rPr>
              <a:t>  </a:t>
            </a:r>
          </a:p>
          <a:p>
            <a:r>
              <a:rPr lang="es-MX" sz="1600" b="1" dirty="0" smtClean="0"/>
              <a:t>   </a:t>
            </a:r>
            <a:r>
              <a:rPr lang="es-MX" sz="1200" b="1" dirty="0" smtClean="0">
                <a:solidFill>
                  <a:srgbClr val="FF0000"/>
                </a:solidFill>
              </a:rPr>
              <a:t>hombres y mujeres)</a:t>
            </a:r>
            <a:r>
              <a:rPr lang="es-MX" sz="1600" b="1" dirty="0" smtClean="0"/>
              <a:t> </a:t>
            </a:r>
            <a:endParaRPr lang="es-MX" sz="1200" b="1" dirty="0">
              <a:solidFill>
                <a:srgbClr val="FF0000"/>
              </a:solidFill>
            </a:endParaRPr>
          </a:p>
        </p:txBody>
      </p:sp>
      <p:sp>
        <p:nvSpPr>
          <p:cNvPr id="35" name="34 CuadroTexto"/>
          <p:cNvSpPr txBox="1"/>
          <p:nvPr/>
        </p:nvSpPr>
        <p:spPr>
          <a:xfrm>
            <a:off x="467544" y="836712"/>
            <a:ext cx="34897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b="1" dirty="0" smtClean="0"/>
              <a:t>FROTIS DE SANGRE AL M.O. (</a:t>
            </a:r>
            <a:r>
              <a:rPr lang="es-MX" sz="1600" b="1" dirty="0" smtClean="0"/>
              <a:t> 900X</a:t>
            </a:r>
            <a:r>
              <a:rPr lang="es-MX" b="1" dirty="0" smtClean="0"/>
              <a:t>)</a:t>
            </a:r>
            <a:endParaRPr lang="es-MX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5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" dur="500"/>
                                        <p:tgtEl>
                                          <p:spTgt spid="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0" dur="500"/>
                                        <p:tgtEl>
                                          <p:spTgt spid="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3" dur="500"/>
                                        <p:tgtEl>
                                          <p:spTgt spid="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6" dur="500"/>
                                        <p:tgtEl>
                                          <p:spTgt spid="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1" dur="500"/>
                                        <p:tgtEl>
                                          <p:spTgt spid="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6" dur="500"/>
                                        <p:tgtEl>
                                          <p:spTgt spid="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1" dur="500"/>
                                        <p:tgtEl>
                                          <p:spTgt spid="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build="allAtOnce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504056"/>
          </a:xfrm>
        </p:spPr>
        <p:txBody>
          <a:bodyPr>
            <a:normAutofit/>
          </a:bodyPr>
          <a:lstStyle/>
          <a:p>
            <a:r>
              <a:rPr lang="es-MX" sz="2400" b="1" u="sng" dirty="0" smtClean="0">
                <a:solidFill>
                  <a:schemeClr val="accent2">
                    <a:lumMod val="75000"/>
                  </a:schemeClr>
                </a:solidFill>
              </a:rPr>
              <a:t>GLÓBULOS   ROJOS    (ERITROCITOS   O   HEMATÍES)</a:t>
            </a:r>
            <a:endParaRPr lang="es-MX" sz="2400" b="1" u="sng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2050" name="AutoShape 2" descr="data:image/jpeg;base64,/9j/4AAQSkZJRgABAQAAAQABAAD/2wCEAAkGBhQSERQUEhQWFRUWGBwaGBcYGCIfHxwcHBwcHCAcHSAdHCYfICAkHhwdHy8gJCcpLCwsFx8xNTAqNSYrLCkBCQoKDgwOGg8PGiwlHyQtLCwwLS4sLCw0LCwsLCwsLCwsLCwpLCwsLCwpLCwsLCwsLCwsLCwsLCwsLCwsLCwsLP/AABEIALsBDQMBIgACEQEDEQH/xAAbAAADAQEBAQEAAAAAAAAAAAAEBQYDAgcBAP/EAEQQAAIBAQYEBAMFBQYGAgMBAAECAxEABAUSITEGQVFhEyJxgTKRoUJSYrHBBxQjctEVM0OCkvAkU6Ky4fEWNGOz0hf/xAAaAQADAQEBAQAAAAAAAAAAAAAAAQIDBAUH/8QAMREAAgIBAwMCBQIFBQAAAAAAAQIAESEDEjEiQVFhcQQTgZGxofAjMkLR4RRDUsHx/9oADAMBAAIRAxEAPwBBg0LSnO7ZIxzIqTTko0r620kwa51JMl4LEklqpufw5eve35L2CAo2oKCybHQ8LkMCLeSCe0+gOo5Y8Ri2CNvdpfF/ARlc+mpBPuD2sobEWrQ1zVpTnXpTrbbBJZGYZa2dcS3Q+GLzoJVIWUjcg6Kx7g+UnnmXpZ1cgsVAIOJhg93Cus150VNUi5u3V/uqOm5272bDiEtIGUlTWuh72jY700jBVBZiaADcm1BHhcUakTyMzEUKx0AHbMQanloKdzYzAbSSeTJs4qTK7DQFmI9CSbU9xxyGVFivSGRFNVKtlZa6GhoRQ0GhHLlbBcKuBFMkq9xKD70KUsDinC7wp4kD+PHpXSjrU0GZddK6VBPtasHiY2yitQfv6S4u+O3OID93hKkc2ap97R/Et2gN4zrWPxVzkLSgapBNOQJFadzbGG4ToAzrlr1P9NLfWw6OZ6u7q1ABQAgU7H+tp3djNPkrW5QT7mD3G6sk8TZ1ZQ4O9DpqND3pZ6LwZWpU1Nh34CnZPEusqzFdclCr6a6A1B9K1sDh14ZpECGjFhSvI86+m59LDA4j0nS2A5Ewu+GzzzGOCNnI3psB1LGgUdybP14Sv0amgjc02SVSfYEjXlp1s3v2PhR4cACpWpoACzc2NOZ+m1puXHGV9zZ2vESjVJ3XQ8QO735o5KOCrKfMrChB6EHUWJ4jwRmZZYxWNwCCOXY9La4veVvUJc08aIVDc2UboetBqD2I52d8OYZ4N3El5JZnAIhrQKDsXprUjXKNhvroADuIm1COlhn8yWucXh7mxB4fWSVppJRHGxqAoq7aCpA2ArXU/I2dy4jdHJD3aP1VmX8mtniHDSyx57mWJUawsakgc0POn3Tr0JOlkPSNyCBuBEGW7XEFQPHGU1r4i107eHS3WJRsqmSGUyourAijqOpGoI7j5C0mZGB52f4M7IQ23rz9rBlKvdbgsXETjZj87MbpxRLtnb52XXnhtfGkCzJGujKGB2YA00B2rT2ttBw6g3vS/wCWMn5ZitivBk7yf5l/SF8Q8QeK9zz+ZkkrU/dqmh7EitjbviaySUcnU6n152dcOYtdLmmVVaZzqXegqeyioHzNpPjiSJZ0lgGRZQSU5KwOtOxqD61tRFjmZI21iCpA7Gc45gd4S8iJY3bMAVIBIIPMcrOrrcWgGWUA1FGU8wdCDZNdOO7wkXhiVgvStg48UkkcKtWZjQDr/vrZGu00Usb3kVBp8LiSV0d3orUFKbbjcdKWKut9u8P93ErN96Sjn2B8o9hZpLBBC2d1WeU0qWrkBAA0XTNtu3ytqnE6N5WggZengp+gB+Vi/WLb4URb/bE07UQPI3RQWPyFiHu19Rcxu8wABAPhnQbnUCoqfyFmN7QJdzJcgY1XzSRgk1H3wTqacwSaDbnZLdOMJVNQ7D3sUIb2OBQ9J9ixlvCC1NWJZvWtB8h+ZsrxG9MuhrrapnxCK+j+KAs32ZRoa9Hp8QO1dx9LB3XiZVHhXiCKTISBnXVTsQCKGwALjLNtqsxTgsrhgQSLO8XnYFXj/wASpZQdmG5HY1Bp1rbK8cTowokSRj8Isnv2MBcvep/Kyq47AFmP2v13m+OMRt9+Ly/NfhPyB72Mv97UxIl6iW8wqf4cqkqy1+yxBqP5WqNNCaWFg/dZzRohEds0RpQ/y/Afl7iw9/u0tycI5EkTg5W+zIvMEciOa8tOxsZ5ECqmlYV++x7fvEPlx67rGEu8IhHOjEk+pOtkmLYp/AkBPxAKPmD+lflZVf08N6L8DaqT06HuNrM7hxEYgAgA70GY++9jvZlADaUX9Yr4ZmKu7faC0Hau/wBNPez6a5PItV1p87MIeLBKMt4VZV/EPMP5WGoPobLb/Ibs6tGxaJ/gY76bq34h8jUEdAN1GxDRB0xtb7xS0bK2tbPsEvzxkH512I517G2i45G4qyKW60sNNfwToKWmbAWKIlEnEscLGGWJZIWAZVO4B6NvoQR7WCfD7jI2ZJpIh91kDfIgj8rSON3ysgNdFUKfWpP609rY3e8Mxouvp+vS12anMFUMQCQfz9J6xDj90gjCQZi3NzQfTpaXxi5xmaa8xsc9M7RgCgLJRm688xp1souN2H+JMEPQKW+eq2Ou+FzRkyRSJeBWpC1DUpzQ7imnlJ0sbiRENJNNrzfkxPBe6trbGfBZ386RSsv3lRiPmBSzzhPDIUeSd6OqkCJDqKnUlhzyigA5k15WbYzxNKDUMafSyoCUWfU6QPvImAvFIgdWQlh8QI5jra/w9P3kyKuhyNlBOpNPqT+tkqcZuwyyUkXmrgMD7NW2d+nAHjwVQKRmQH4SdmXnSulOVR6AsQKvVH6GTt7jdZCDUEE1B5EWquGI5QviahVI82wr621u3GUTmt6u8c5+8ahtqakb+4t8xvjoyIEjRY412RNrFDzAnUJor7m8fTvCcRuIlvREV3zyMokJBGUVrUk6KKkE6nnYW8cLXrpEfwrMhPyrZzcsUrGkKtloBmPVu596b6CyTiOCa7SUcHXVTyI6g2o1zIQuDtsDx3/7kZil9dJ3EishFBlYEGgFBofnbRWkIDZWoedLVlyaK9BEvKZwp8rfaX0PMfhOnpYHGZHhmaN6ErQg03U6gj25ctRZEisRoHDEOYmuEruwC/MmgtX3HB7uKPeisrL8KebKOdO9pLCxK7MYYpHAJ1RGYfMCltZ8UdTRwVPRhQ/I2KIPEYZdRa3S6OL3Yjw/3W7+H90RKPkQKg961tPzYUl0laWE1jmFI66lObpX5UPMH1siixAkim9qG84ZepLuAIJmo4Yfw26MDy2ofoLO2OJHytJCGEDmuLTfBqeltLvwVeBVihAHM6D6my6HEpIGowZGHIihHsdba3ni6RxRnY+ptIE1ZrraRHVyhMbqCwIJoabUOhtHR4ZDmYGV1IJHwgjQ+otVcMXYSA3icnwwSEQGhkYb68lB6ak6aUNtJ+I4kOVLvd1Xp4SH5kgk+5tQxMm/iNgXXfiSk8LwUNQyHZ12PY9D2Nm90waOXLeZy2VhpGpoWy+XMTyBpyFT25tP3q63hGQxiEsKVj+GvKqbb81obDupRhCaABVC66EUoCD3p/6sXWRAKW6WmDYhdUNFusVB97MT8y1spcJuc5zUkiPRGqP+oEj52/YrwzKKMqMVOxAqPmLMsG4FvLpmKlQdqg2BuicaVU3HvFVyubJrrpZ9eL2r3ORZRmEeV0B5NmC+uqsbT734uf6WKLGZPBjILEgt7bLXrXX2AtmOZ2OoIE0u2JQPQSXeEj+Wh+YIP1t+xThCOaMy3InMoq0DGtQNyjbk/hNT35WWHDJEahU1HKmtnOHGSEhmBXpXe1BiOZlqaIYWuDIu7TmzS8T57uy8wVI9a0/Im1HPhNxadmk8UZwHIR1UAtuACh51523PCkaf8RdZGcRjMYpKFxT7SlQAwX4qUBFK62qrOJjvKrtcHPeJLrwfOEzSPHFzysSW9woNPc17WEjwmaRxHE0ZYmm9KDm2opQDUmzg4mZAetlvDN9o87c6AD0J1/IWm+81KlV23kyiguFzuiZTH+8yfaeT4a/hTan81TbleILuRla7QZTyVAh+aUP1sP8AupnBC72nrzhsiOQVIIsbjAaGmOcn3jbGcCXw2nurEourxMaso5sD9pRzqKga66kK8NxV1IIJBs64fvRjYEio5g8xzB9vzspvN0WKWRFOiuQPTl9KWVgiWqsrVeIwv9/Aow0MhJam2cUBPqRqe9bFYVf4pAUmNFOzdDaYxy80RKEVDE+1KW+4NFLeDSCKSRhuEUmnqRoPezCkixM21kVjpk1Kv/4hCTUTjt0tzJcRGGQkFGUqSOhB/wDftZFf4rxd9J45I/5lIHz2+ticAxIO+Z9UXkeZ5ew/pY9alBgf6ruL8F4Zvt5AMcJyH/EfyL7FqA+1bUv/APkV9YAma7DnTO355LMr3xwwFAP1/wBiyKbi2VmzZjX1tpuXxOT5Guf6qn3G8KvNzYeOmUNsynMpPSo+dDQ2Z4JxqAgjvKCaPkGOq/ynl6bW7u/FvjxmKfzoRRgeY/RhuCOloHEJxBM8ZNQrUB6jcHtpS0jnpmjt01r17/vielXzEbiBmhjYE8i23ysH4ME7LNN58gKJETo1DWrka5RWgHMnoKHz84qKaEn2s1wjEPIvv86mxkZqNV036ASfrKXFOLJB5VOVV0CrooHYDQWHi4qMgyThZU+7IM3yrqPazO53O7X1Qjt4co2fkezD9RbmT9k06mqyREcjmp+dgBjkRM+gnQwAgcuERojTXEEMNXStWC8zGd6Dmu9OZpZRFxRKD8bfO1fdsN/c2GZ1J0+E1+otGY9hFL3IkKkqSGRQK6MA1KDpWntYP6xoRwMjzHwxxb4ng3rzD7L08yHqp39tjZXHwdGkb+KxkmBPlU0UDl6kjXprbJcCvEQzvDKoGtTGwA9TTT3ty2PFZmIO2X6KtizGNNLtYyuc65Yk0yqiAfKp+pNlvF+AvBJUVMbjMjjYg609RsRYe/mn8SL4TqV5pU1p/L06bWd4Jx2Uj8GVEmiP2HFQPTmLIesH3ADZ9pI3UPUUs4xN2F3DGoMRH+ltCPnlPubV0XElwVPJdQrn8RI+prZPiUkd4BSoTxCF9q5j/wBv1Fni4lLFTgj3geCcdzwrRJCB0/8Adu79xhPK2ZpWP+Y2ScRcJz3JtvEiOqyKKqR3I2PY2UxtM3wxk+ik/latp8znGtp3ZXPtMJL+5+0ac6aWbYVfslCpp3tecMjDoQEaBJK/FI4DNr66ADoKe9uOJeC45KvdArLv/DGq9mUfnYaiMStIump/E7+ePvMbr+0OYAAkPTYsASPcitl18xsysS3OyyLha8nRVJPcEWwFxdXMV5zQkbjLrT33HpobQbInWhRW6VFwGfFC81QdNFHta0w6+Nd3Fdx/ulp67Ybd4JBJ4hlKmqqUyio2zeY1p07WzveKlnrWpJ+psGrxDT3Ufm945u2BSPeZTFlSFX0dzRQDRgo0JJANKAHvS27cGIkjNHfIvMNVKsB13p17W2u9/qqoW0ApX9bbScKNIM8MqEfdrrYB8CSyEVuavEU3q43i6UdhVK6SRnMtehO4PZgO1bFvxZ4i0ejdqWOuTNBVXoysMrDQgg7gjpaK4hu37tOyqCYzQxt+EioBPUVofSwBfEG1Nh68+sobk/jSBVCgbkk0CjqT/s2IfA7qWZpL05ZiSckQy68hV6n10t9w7gebwQ0s8cDMM2RgxalKgGmxpy1Otkt5wC8+KI48suY6MjaDu2YAqB1Ip3swpEk6yPkE48f5hN94MzktFKs4A0XKVb2WpDexJ7WrMN4gW6RrBAAqL2HmPNj1J6/pZPBwv4QBe+xq45LGzAf5qj8rLMXukyu0gKyruWjJ06kqaMOtaU13sEsOJATSf+bPuJR8WO4VJk/u5NxuK81I2tEOoSrRrlB1YDYdx0Ha1Jw/xkFQwzIJYW3U7+oO4NnBuGGuuaOSRT916H20FkRfeWrfL6WX2IzPOXvtn+E8KZolnvMhjjbVEWmdx97XRVPIkEnpTWyW9YUhv8USn+HI6gjsWoae1bei32P95WTJuqkqAOSj4R6D8rVQAxMzqM7UcAcxFHBcVNAs2nPxR/8AxYHFOCknLS3aQyMdTE9A1AKeUjRtOVAeldrIZJCGs4wa9MCCK6WkMRNW0VcVn65k/h2BTSMyxRO+U0JA0Hqdh7mxV7uE91/vonRTzI0r2I09q2tcbxCSRohCGZpFJyr94E5jTYV0JPc1NuIuHbwwyyzXdA2joXLUB3qFUqT2zb87WTcwVfli7r0kVDidPhNjv7dkUDMWA5V0+VbUF+ujYetYYQibeMpDk/zSDUV+75R2sPceM5iaGRmB3DGoPsdLQaE1RnZbFRQ2OGlST87V2EY+2TLHlRiACw0YnbU7n0+VgMcwCCeBp4UWORfM6r8JH3lHKnMDSmulNZS64kUboRYquI9wfDiVV4xyeOUhmYMpodbZYphEd5jaWJCl43NBRJD0I2VjyIoCdxrWxK8R3W8ANeon8UUBkjYDMBsWBBFaaVFh7zjMasTBUL0bWvryNndRbd+NtHz2imDhm/ZM4u0pHOi1P+mub6WTrA5zFI2bL8QCk09aDT0tZ4LxG8kkz5qZSlSOpHbrlJtQni0hQ6vRs1GppmBBNdN2GXfv2sxtmTfN7UZ5FHi/Y1sQHkLBwQQPsg6j+trrjC4R3+LxkyJeI6Zm2Dpt5iB8QNCG6VB5UhLzcJ4RV0IX7w1X5iotdDtMlZ+NW8RzceKZU+F2HWhIsaONJ/8AmyD/ADH+tl+EcEXy9IJI4wqHZ5HCBvSpqR3Apb7fuAsQianhZ+8bKw+hqPcCy2GUfiEujRi3+0CG1562bYbxNJEQyMQRzBtT4Rwhc3j8kriQjUyKGFenlApr6+9pzGeGHjdlKiqnXL0OxB6EbG2ZFZnXp6ha1PPgykg/ajeNAXBp1A/pbLE77FiRV5qjwt8mhYN9itNBUV50rpvaXuuAFtyy+9mGGxm6EqTm82avUH9bG8+Yv9Ol4QD2hs2OwQ+WK7QKB1QO3uz1Nls16u8588KKRs8YCEd6L5T7g2f3/hyO/Rh7swWcDWJiAH7qTpXtadu3Bd8BOe7yJTcstB8zpZ9XMkHRvbWfWB38NEwBNVOqsNiP69Ryt+hxhl2NmeI4U7QmM0zAgprs1ab9xUH/AMW4hu8V1AoFlkG7sKiv4FOgHcgn02E0KzNiz7toGIPHixY6mvvbaDFA84zDMlRQHnkFQR7ixMXEatpJFE46GNfzAqPY2yxnCkaIzXSqmPzPFWvlG7Id6AbqamlTXlYAHaDuVFsMR/dr8Z2y18zVA13P9bT2EYkw8XerNlPoutPmfoLLcOxYqQwOxqLMMWvCN/Gi8rMayoNs3317HmvI7aHQqMEYriGYnh8qxCUAlDuRrQ9/98rKrjf2VgRUEc7NMA4rMRo1GRtGQ7EdDY6+3O6sc8Jyg65Ty7WVCMM26iMef7xRxDdUaE3iIBXQjxVGgIOmcDkcxANNDWvWv3B8GzIsl4l8FWFVULV2HWlQFB5Vqe3Xqa8ZFcEVUrSh2NaU+tPlZTfcTdySTU2q77TMoVPNCUkWH4csqyHx3ZaUJlA27BPex7E3c/vN2k8RF1YEUdB1I2ZeWYe4FoCO8km1Dg19eNga+3Xsex2p3sbvMhdJaJXvzfePpDh15Odw8Dn4ggBUnqAaEelh8SvdzjUJdw5p9pqa+wsli4cmlnlWEKkSt8btRRUVyjcsRWmgPe32/wDDbKDlvMRYcirL8jr9aWZv0kptBwTjtDrpizMMqbgZajc61I9NtO1l1+v7o1GqDZddzLdz5gVprXke4I0PztYXXie63lVW+w5iBQSIcrU78j72VeZp8zFqL/MX4LjjVodVIIZW1BB3BB0INgsVwRYZwY6iKQZ0FdtaMtedDz6EWop71cY1pdkav3mOvy2tPcTYnmEKg6jOfY5QP+02PSTgkPVRjg+LBXCtTK1Vau1GBB+hNirlgt1ijDND48lBV5Kkeyg0A9anvaGe/hSoJ3Ir2Fq3CsbysA1COYsWViYJqE12g96a6yNQwiL8URIp/lJKn5e9keOYfJdwDUPG5oki7HsRurfhPtUa2tsV4HaU+NdGEkba0G6noRbfCcMZAY51IVxQ6H2I7g6g8rUAbzM2Kleg16SNw4fu8OVvjc537cgvsNT3Pa2V7xDRQOpP6D9bLb/eWSR0c+ZGKn1BI/S1ThPDMKxiW953dgCIlbKEG4zGhJamtBQCvPkbe5gNUKAiZgKYgwhloKkplAHU0H+/SwvD2Lt46KSwFSWFSKhQTT3pT3s8vd2uTDKqyREHRhIW16lX39iLIb3eZIpkRzmr8LDXMDppz9t9KWQrtKdjycCWN44nZ2qW9uVlOP44yS5amuVa0PMitv124WvrUYwMo/GVQ/J2B+lseMOF7yLxmEMjB0Q1VSwqEUEVQEVBB+lntJ5iOpprW2p+uOJMlBW22M8SsJY9dREAf9TfobA8O4NPe5CIUrl+NiaKvqfyAqTb7xNw3JdnDXpBRtFeN6jQbbbga6gV72kKe82fWQkBSLmy40ZWCgFmYgKo3JOgAs5xDgO+vGGpEGGuQygNTp93p9q03wjIkd6zoWJVGK1poTQV0pyJte3K/wDjq6FvNlJX1A2+VmAtyNR9Ui1oD7zzpr3LA5WQMjryO/8Av0s2TjefJlMrFehNgoIv3y8LG5yruz81Ubkd+QHcWtZLjFBCf3SFQFGsmXM/qzNUj2oLIDFxsxDBSAfWQl8xytNdSf8AzbgsWU2eRcSuTlejjo6hh8mBs7XBor1GTBGIZwPLlGVJPwsuwJ5MKanWyAB4mjOyZYY9O086WJs1qPCL0YyCdun6elgzia61QBhoQeo7cjbFr+BVjsOX6WRuaAKAZrdeGE8aTPKVjDsFVRVqAmmp0GnrZq3C0DqRFeHDf/kUFT6laEfI2m0v7bncmp97bRYmRaiT3mA00A6SRPl3wG8G8C75POdQ1fLl+/m+6BufaldLW8XD1zu60kZ535kNkX2AGanqT7WSYVjhEUmupbL6CgJHuaH/ACi32ectE7cwP1FjcPEF0W7sa9MRtPcbnOMoMkJrUHNnFe4ah+TCyHGOFJISA1GVvgdfhb9QeoP1srixAg2fQYo80LwasXHkFdpAaqR6ny+jGyu+Y9pXKmx4P94mjuAj1b5W5N8ANbUEeG3eBR45N4k5jMVjB6DLRmp1JAPS2Jxa6E0N0gp2BB+Yav1s68mPea6FgP8AbbEAFrNrlfmjQFEUyEVLEBm11oK1y0FNtf0U4vgaFGluhYgAl4mNWUdVP2lHMHUUrqKkfMJxvK6t3BsqrMAwfpI+kMvHHd4qQZXPav6WDlRb1qihJvwgBX7EDQN0IpXn1HeK8JveZjLdMrq5zGMMAyE7rQkVWuxHLelmF24HvN3AeZQnbMCfobUQZgroW2kAGSwv4QVNSen9elsrs5mlq1SWNKD5AC1Fi97jWdlljVwwD66EEjWjKQdWBPvYjALyniZblAolI1csTlXmczaINdxQ6ga1pYFRtusHtAMX4EVYjNGWBUZnjY1qOZU76b0PLnZDHfqGhOvI29MeGBVZZrw7uykHIoC+YEGmapO+5p6WmzwbACZElMyKKsjLlcDmdCQwA3OhHSmtq55mIG09Aq/SAXHiCSP4XYehsevETvq7Egf7oO9u71wxc3UNDeGhbmrLmHqCCCPkbY3TgyMMC99jKjork/IgD62W31m3zDeV/STaQ+Lec8tQWkzMpHImpH6Wrv7TLtqd7WszYdLAkGTPSgWQ0DqfvKdx1pseht5G18KSstalGK19CRZuCZl8Oygm1IPr3m2Okxyke499bVeByrdruj73hxmDH/DVhoF6ErQk7605azmMyLNCrV86CnqP/Fipr2GprpQU9KClpuhiblN7U3E+YjxBJm1Y/OxWHcYSotA5Hvbk8LNeVrCQX6E72XScMzRHLItG6VsVi4Ei9uI9k4p8NFjhHhxrsi6D1PMk9TU23QtfLu8bUK5lNWbKAwPWhOxOgFaGy3EuEVaMS3R2KgjxI3oWVebKwAzAbkEAga62cXODOgigFABQKOfr3PWyNjNxrtYEBarzF0vDsyf3KwMtCKRMM3X7YVjy62X3DFHhlFQVZCKhhQ+4Nsr/AHp4pCpqCDzsVFeFvKhJDRgPJJzXseq9uW47yc5myggVyIPfYf3e8eIh/hTA5COVSDlPcHTvoedm+C8TmJw1ajmvUcwbSd4LPILu3lbNlPY9bUTcEyMmaCZJGH2GOVj6E+Un1ItVGxMt6UQciUbQ4ZI3i/xUO5j0Ir2NgrzjaBh4QyqNtbRV/Sa7HLPHJEeWdSAfQ7H2txdr08nlhVnb8IJp8rMhvEhH0h/UT6Xc9Fu2B3C++IzB45pGY+KHNA3M5fhpmrpT3G9pm7YDFdq/va+NKCQUzEIlD2ILHnvT13sNw/eXhGV6qytz+dqC8XRb3K4zqsrorrU0DGmUrXkSVrrZljx3kroqp3m9vjxF4xi71obrd6dPDA+o19624vPDkN4Utdf4cn/KZiVbsrHVT2YkHqLBzcHXwPT93lr2QkfMClLUV14bmuqq01EY65SdbLq7yiNI4U0e2Z5/dLyVZkaoNdj1GhHr/Sz3CcTVSQ4qjAhh2NhuN7mDevEWgLorGn3tVJ98tfU2HuGCTyjy5SfWlfnZsAciLSdwCrCF3y7xKSUJI5A2ywe9ATa/ZViPfT9bcXLCJGkdZg0YjNHBGtegH1rtt1txiMC3eQFRpsTzINpqsTX5ljcOI8kgMwOXU9Otp2a7OrUINmlxxMoQRaiTi6BlpLd0c9SKa+29ksrUs8C4nwCR0IalDyrZTieFyLepFgidkrmUIpagYBgNAdq09rO75jKuaqqoOwoKW74UzXm9PLUrDGBmb0FAB+Jt6eptSzLWAwSaMnYMReNqGqsDqDUEeoOtm68Svk87nKOp/K1bxvPd71dZGI/iQLmSQijUBAKk7kEHY86W8/uF/iUUaNHH4hX/AM2ZA7SNPUZhTDMVX6+tNKz1oDQCvQCgtV4RP4F2CKfNJR3PXfKPQDWnVjZbiGH3eVS0A8JwK5M1VPpXVfmR6W4N8qq/yqPkALDHGJOklOd8/YhemqN6m1RhOCmBQ96kdG3EUdKj+diCAewB9bI8GvaidHNCUDMtfvUoD6itfUWqLpF+91RpArEeXN16H1shNXuyScRXJcrixopni6EOGHyKD8xZTjOGyXcCRZBLETTOuhB5B1qSpPLUg9eVg8SukkMrI4KspoQbPOHpyxyPqjjKw7HT6b+oHSxfmLbi0J/MAw2/MftBOhavzoLcPwWWBaGUStuVWub1ynf/ACkntYKeFhm6qSD6g0t+w3EXVqgkWASInUPVwnhvhqW9zmHOsaKMzyHUBa00HMk6U051pSz7ibgtbpd/FhvHjKhAcMuUgE0DChNRXTrqN7Yf21Qu40eRaSU2ahrmPfkevrWvF4xEyXedDrmjb6eYfVRatwOKmJ0dRbfdx2iO5Y06GqsRYqXHGfUmtpzA8OlvMqxRfEepoABuSeQFvSLt+xkOoJxAV55YiQPQ+ID9BazpTBfjcXUxw2+GMp3UV6ajUfWllGE488ZBVqEHQ+lhlv7OTlHmoadvXpb5hvCN8kWqQll+/UBf9TEC2AWepqairzwZf3iG64qil5FgvIFKn4X9ehsKP2bPBq0sTDkQ2/0tMNw9fItTEWA38NlenqEYn6W1uuNvShYgDvamP/ITLTQ/7T48c/aLeO7v4V4jdQA2QE055SRX5UHtbK4Y8SNDr0tSXvCElpPKviUUKFJNAN6mhrqTzNgI44HOU3eOn4QVPzBBsFlIoxJp6iuStV4n278WyqKZqrzVtVPqDpZtDxy4TIoRB0RQoPqFAFh8Q/Zm7wmW6M+YCvgyUOb+RxTXoCNetpi54ewXNJqfu00Hr3syCou5Om6ar1syIVjeNGSUNXWmp99PpYRr07umTUhab9yf1syg4mmj0DsAOQOnys4uV+jvflnQEn/FUASDvX7Q7NUWkVN23jjj0g9zvWIRpWMSleYjfN81RifpYNcdd3pI7VrQg1r71297fMUWW5zZGaoPmRxsy9R0I2I5H2JI/teO8aXhcx2Eg0cf5vtDs1R6b2K7GSpzuWj+YxHCQnfxJb3AgNNAWYqBsKZR/wC7O8t1uwCwkyEfbNPytL3PAJCxpKohH+M1dewXcsOY277WYrcrqDQ3iU9/DWnyz1s+O0ggE5JPpUw4kxhWeJgKEqQ3fKRQ/Ikewt8/sqG+xFfEWOYfDm+FuxPL12sm4jwGdD46ss8A0zJWqD8anUeoqO/Ky273xiQEqSTQACpJ6DnWwQQbiV1ZSoxU0vPDN7u5ytE9O6kqe4I0p3Btg0Eg3Snv/wCLXWHCWFKXi8NHX/CQ1YfzGuUHsM3tbi8XO6zg5ZZUc/abK4r1IAU/I2ZzEvSO/wBP8yHw+cMayCq/dqdfWhrZtPxEcoRQERdlUUA9uvfewV54NvkTUSMzLyeMFlI+VQexoRbS48G3h2BvJF3iB8xJGanRUrmJ9aDqbMr6zIa9AYsyj4Rwn98D+L/9c+ViWIqa1opBHa0/xTw//Z968Nf4iMA0bkAkqSRQ8swIINN6A6VtR3nHlCrFAMkSDKq9up6knUnqbCYzfbxJ4CwqzMqtUqNgxFAW5bE787IEVQluj2NQmomXGGCjxI1K/ijH55a/I23wvheS/M37ogVVIzl3oik8gTVq86a2JM+Iw1Z458tNTQstO9CRT1sVgXE9IpFVVTzhzkFASy0rQaD4eX9bAxkxMS4pSLk1iOBXu6XlYniYyHzKE8+ddRVctajf052Ja+vE5DBkYbqwII9QdRavn4uYR51P8SPZufhsRnWvSoVv8psNfOI4b8oS9pmI+GRDlkX0OtR+FqizJUydMa2nd5m2HcbRTKFvsKT0FFc6OPfn724kvd3z5olyKNdeQGptP3nheRQWuzi8oOSgiQDqU1r6qT7WV4jBM13ZkBCr8Y50rv6A7ixRJAMe5EVmUG/H+IXhXEAWRnZFcMxbKw01JP62bX7HoZB5YI0PVRrZHwbwbNfqtmWKJTQyPsT0UDc9dQBXe1ViHAF3uy1e8yv/ACoq/Wr2bJUz0viQ1YzJC/3zb1/Q26uN9oRXbn6Wc/8AxW6TkBbxLG3Isqsv/SVPvrbvDf2fMk1bzIv7uNpIjXOfuCoqp0qcw05VrWxtFcym12DUwMQ8KSeDJN1pQegP/q1jcOKWQEWJx/gy6JdnvF0z50AzAyZtNtQRX3B3paCW+152HBJuHw23ZtI7mUl1wRoClSJIWYZpF/Juak7a6dCbVCYo89I0oo2VV2A6U6WksKxV1Oh02I3BHQjpbtMVN3nqDQqQR6HUfS2VzvOnj24gjYy6THUgg/kbOL0ovaeJtMgzGn+KBvm6sNwedCDyprPhd2v0plWVbvI+rqwJQtzKkarXehFO/K2kNxW7SABw9CPMNv62fEkNu5FMP3z3mWF8dSQrlARlO6soIsTDxtCpzLdLuH3rl59gTS0xHcruK+JK7HWmSiinLVga/IW0/smF/wC6mZT0kAp/qXUf6bFkd5LaaE2VlT/82lmcEmnSmlp+LGUlvUpamRpGPzOpHvrZDijy3c+GylWI0bkQeakaEd7LLrMVNK2raSLMzGppo1IJ6U/A93lOeO9xAHWj1BH52+z3CC6jLG/iNzYbegtDx39utiEv3Njp/va0n2mqKby1/aOuKLzHLFAHJBDtQqNaECu/cLb5cuEY50/4edll5LKBlbsGXb3BHpZEtyvF7lURxu3JQBy6k7D1tbXbDluaKryI0u7BTUL2rsTZ5HMyO1iQuDE18DxAQSVVoxQqeROpPuTWveyq8Bq6Vs242xAP4Eo0ajRtryFCvyqR8rcYTxGirR4kk6Zht9bSRmbq520RmfsCxCSNq60512I6EcwdqWbRXGGGUyQqgDr5KalCahxU6imlOzWAv2PrINEVf5RT9bT9+xmjKoOwP1p/SwL4ElwuGbHaPcWwa8HzqpdTzXX8rKIIpQ3wsNelmOD8Q3hRWJXZRuVUke9BYy8ftGkYEELXYnKK/lZ0It7Xiofd5GN3eIkqxFU7OoNPY/Cf5uwtCtjLNuT72psP8WYFgyJUEAu9N+YADH6UtsvBqBdIvG03inq3spUH5KbMC+Zm52npMjor4Wai6nrakluUq3cyqSVBAYg7E7V7Gyy9YVFGTJA7ED4o5PiXuCAAQOegI72YYNxc8JNKFWFGVgCGHQg7iwQLjVn255gmF41KJBkYg10pobUGNYYJIZJwoSZVq+UUDganMKUz0qajehrXccYfjlziLSR3cLKQaHOSq1+6pGnzJsuOMlmynXNUU7Hf6V+di6htL5IojvAsJw6eZSyKPDNQXdgqnkQC1K9NK2zHCl5X4TE/ZZVqfTNStm+I3iRk0+FRQACgAHIAbC06MRYHc2YPgSWQ4LNCIr9Nd3AdXjYa+YEH1FfzFqu7ccJJC6Toj5lILkDNqKGp3OnW2WDY4JEEU/nj+qnqh3U+nvUW1wu6Si8yJI8fhRUPjNErFlb4cgIPmIrpsKH3B6SH4pxcTXDiHJDFGmiqoFPz9yST72qMNlivkTRO2Vt1Nf66e39LAcQPcWcs0cjNShYOFrTqFUL9LKrpdru7fwJZYX5Z6OvoSArD183pY7x52jFQq8cKyQE+cMOoNulvriN48/xDb8Q1B+fTvZXi2LXiFzFPow9wQdiDzB62+4Bhk99ZhCBoDmkbRFJGlTrr2FTY2m8S/mLt6jNcE4pK6N5lYEMp2IOhBsHfuEWZs10cPG2tGdVZfwnMQD2Yb86WCxHha83WVIiudn+Dw6sH5ELQVqOYpXb1s2h4dxBBT91n/wBP9LVRHE5i6P8AzGjKC68NwQIWmmVn+zHHrQ920HsLSGPvnmYpUhAASBpp1PazF8NdZlDyK0dM2ZK66/DqAQf0tQnih0WiNkUclFB9N7Z2Lndtcrg374nnkeJZedmmH3qWXVI5JF5lVY+1VFnGHLdz/HeFXkYkgEeUa7lfhLH5drd4lxlNUAOwA2ANAPQDQWOmA+cD2qDLxe8IyKgip9kIF+YpU+9vy4rDef7xAjnaWMAGv4lFFYfI97ERcSfvA8O8gTIeTakd1bdT3FkWI4P+7S0Vi0bDMjHcjoe42Pz52O2DJAIYWB7iNTAJA13npX7D9CRoynodK9R3GiK48LT3lssUTOymjEaBf5mNFHubMJZ88kArQnyE9q1r7VNqy840KeHCcqjYDYnqepO5NhTUNXT38DMlpv2d3xVNU/0yox+QapsjS6yXeTLMjK45OCPfUbWpr7isiEhq27XEFvKeDPVkOx5ofvKTse2x52e8HEj5DKdwqxAzxjNkyCQhegNB7jnZeuIM7cyTy3Nso+G3W8NHKSI0AbOPtKfhy/zfSh6WMvV7EekQyjt+p3NhgBL0nLAmqgeMq7BcyuirWhZCASfWnSxHCGBfvUxWSTw4kFXcCp7Ko6nvsATrtba5cUypoGNOY5H1Gx97EwYugz5EVC9CQootRXYctDy00s91CqmbaZdrBlhf+BLj4DtDJOrIK5iVce65R+YtLcN8NRgNNeAJjUiMfZNPtsNz0Cnoa1sZhGPDzI5OSRSjUPJhQ078x3AsPhV/N2kEUvmCHcbMpNQw7EGxu8SRoV0sSfEzxfimYNQOVA0ABoB2AGgHpb9c8YW8eS8qJAftH417q2pr226g264i4VkkdpbspmiY1UpqRXkyjUEbVpTTS2mB8D3mhdkKIBqz6D2rv7WVGXu0zzQH7/WIcbV7rLkLZlIzI/3lPPsdwRyINsrpxAwPxWM480jhWoJDOAe3l/Wz7gjDILtAkskSy3iQZhnUMEU/CADpmI1r3A62vatXMDq6g1Ni5ifGL6LxEZhTxUpnP31OlW/ENBXmD2Fl2H4JVc0smQHYAVNO/IWtcS4jjdjHPDEyHkFCkejLRh7G07eeHppJst0DSowzK1QMo5hyaKCOugNRToFfYTQ9JtxQ95mmFQ/8519VB/UWAkw94pQxcSIdAy8uxHI/7qbNm4JvINDLdweni/qFp9bB37CZ4NJkIRtA6nMh9GGlexoe1lkR7kYjMOw3HTGw2I5g8xbfFOG45B4sDAA7p90/0tOyR8wa9fWx2F3O9Sg+DHI4G5A8o9WPl+tkB4mjEDJnaARkCzVcTzFUB2UV9yT+RsqvXD17FS0Eh5+Wjn5KSbILpiLLI2fQk7dO1mEJkN8QgIEf8V3F4nFa0ZQy9wRuP98rLMJDFwBvavw/iyGSEQ3yLxUX4WBo6+h6drEPxLc4I2F0gys27yEM1OgqKCzoSNz7uPxUHx1ozdVeWNZHhYAZq/C+40YV1ode/WyR+LmyhFIRF2RPKo9ANLM8LxVCrtMquH2Rh5TQ/EQCK67C203EcB8jXW7Mh2URKD/lKgMPUGwDiiYMrKSVAnXDfEriOoPnZjRuaroKV5VO9N6C3HEmOSwsmdq51JB660skvs0UTDwS2RiTkb4kPSvMa6GgPXUVLKO/3e8Rqt6Uv4dclGpTNSo/6R9etl7xniwBfeKbzHLEasQUOgZTUenUHsRYy71likVfiykj2suuMhaqHVToR26+vO2d0vjQyEVoyn8rRU6w1DPea4diFFUHlpS1DDhN2vI/vfCf8Q8p9xtZJihSX+IgCSH4gNm705H00ssivtDvQ97FXkSS1Da2JRz8Pm7tqwfoV1Fu75c5bysSQxtIyljpsooK1JoAK03Np6fGDT4q2t8JqIFjR6GlT3J5nWxWcw3WtKcxG/BN8Do9Ijl5CeOv/dT624vV3mu5BmjdKnQkaH0YVU+xtti800LlXqCOdu8Nx9z5Wo6HRkYVBHcWCR4iVXXggx5dL5dL5Gsd4BjdfhlSnyYc7CX7h2KDVJlkHKlR+dp3Gbj4EgMdfDkGZOZHVe9D9CLcXe9M7KlTqdfTn9LMxItGwT7SkGFPeY0bMsSKSDI5Oo3ooGrEGvbzb2zm4UurChvUlevhCn/7K2Av+JOaAaKBRQNgBysla+sDYBjZCeT9oxvnA8sdXRlmiG7puo6up1X11Hey28QgDTQ2oMCxeRGDA0pY1IbpDM8kkYlz+aONj5EB3BH2qMCADoBTezsGRtZARVyIud5ZjRVZj0UV/KzO/X4mMJIpWRPgJBBpzU11I59j6m1uv7RWRckaRRpyVECgew0sE/Fyzgx3hRIjaUYVp6cwe41FmdvaZqNeuoD7yX4fv95dqXdJXYcowSfpY6/cWz1KTO4K6FXJqOxB1rbnDq3O/qiMTHIKxk70IJAO2oIofnzs24yjW+QGag8eEDzfej5g9cu47ZrOhI3vzQP5BkrJiueRSQKVAFQDoTrv1s+XGM767VtE3piKHpY67X3UGtkVxNE1RuIPMK4kkP7y4HNtPflakTEDFCIkJoupI5tzJ/3oKWncTvCyMknOor87H3W+KG8+1dbSTiaquTcEvWLtXUmzbBuIiKq3mRtGU6hh0I2NmsfClzn8yXpY6/ZcUp/X6Wyv3CcMIql5WQ9AKWdEZkfMVjtP4MyuvDEQnM7eaCgaNM2pOxRzvRaakfECvU2MxriGRlyjyqo0QaKB0AGgshmxEoVTt+ps5wm8XaZck7FCdmArT17WLJxF8tV6jmTseKuG0J+dm96w9MQjIYf8QB5JeZPJXPMHap1Fd6VBZ3ngmFRnW8RsP5qe2o+lgkmWM0U1pzFnlTEwTWWSWF8K3mQVLxwqNP4zEbdAFLb86UswvHAF6K1ieGfqsTnNT0dVJ9BU2Ax3GibzMQ27n58/rW37D8bdSCGNrLHxOUaY4DGdRI7yrCBlauWjCmWm9eYoASfS1IMZS6DJdgFNPNKR52713A/CKD1Oth77iayBZ2/vVHhlubKds3UilAd6GnIU+RYC97jYwqWZdSo3I9Odo9p01i3hUfF5l8s6rMv3ZAG+ROoPcG2d64SWYh7myop+KORj5T+FtSQeh1FNzW01/ZkyvlKMD0INnF1mkjFDobFkRbAcjEMbDoo/7tsw+tp7FsNkkvDtFQ7aV50FuvGIDUO1bejcAcNXeS7LK8YZzuSSfpWn0tKXeJr8Q6hBuueXCGVTlZGU9Dp+dhcSubhhnWgOx629u4wwmKOJSiU16n6VOloeS6rJVHFVqunuOY1td7WqYjbq6V2f/JANHyG5tUYfi5CLrqoofUWa/tE4cu90liF3jyBkJPmZtdPvMbQqykSCh3tTLeJlo6oQbxwcT1O58RQXiMR3ta0+GRfiX+osNebrdEPkkLdCRT8rRKuQba+IetsjfedyqBlbHpKfFcKa9xxrEAArkl2NFUEDc766aAE6W4w/gdVkVzfYywPwZGy9NDv/ANNhLneGESgE7mwjXhq7mwGoRPobjd1H18wB4hmejR/8yM5gPXYr7gW0j4cuoGeW8A88qAk/WgFuuGr84ceY0OhHIg0qCNiLJeKYRFe544xlRXIVRsBQGg+djFXEWbdsJ9cQjEL9EDlhWi/X3tO45iNZFUH4V19Sa2r/ANn2Bw3kymZM5XbzMOn3SLD/ALR+Fbtdo1eGPIzHU52P/cxtap3M59b4jadiyNjvBsbd5QTXnZTEdbEwnWwVmmm5j+e+r/DY6sgcL/moP627u2KAK5Y6ZWB9wRacvchz77Ut6RwFckW4tOEUy+KVzkAkAAHStQPUWQW431goOJ5zDcmkAqCE5vQ0A/K1Fg+JXe7gCOGNj9+RQ5P+oED2AtYScQXjN/ev87LeNMOja5fvBRRN4qrnUZag71C0B9SCbVzxOewtFwDc+zRXbEIzG0ccMtPJLGoWh5ZwtAV68xytDXrDLxAD40TJQkVI6af7POzrBGplpaobW+EnUqgYV1owjWh9edp3YzNDphDa4FcSGlwy9xx+I8E6R/faNgPmR9bPsDw1cgkvTsFIqsaUqR1ZiCF9ACfS1/c7w0l3nDksDG9Qf5SfztBhi2bNrZsAKqLSZnsMePEKvD3Bq/8ADkE/aEz1/wC7L9LBPw3HL/8ATlYPyjlpr2Digr/MoHcWS3zezfhb4vlabmp0wB0k/eT73+VGZHzKymjK2hBG4ItpFfD9kgufhBOgPU2o/wBrV2UG6yAed0YM3MhSuWvWlSK9KDkLSWARgyL6i1lazMNPWL4MIn/Z1fvD8UReItMxyOGbrXLXMfYGyO7VFvaMLvrhsoYgDkNLQ3EFxQ4yY8oyPMmZeucKW+ZJPva7sTnGmUeYYHwxeb1GSgVIzoJJWyqSDy0JalOQoLF3m63nDmVs60PwvE9RXpsCD6jXlZviV9cmmY0XQAaAAbAAaADoLIMYmYwMCdNfpS2djidYVh1E/SO3/aVPJHlkIb8Wx+Y1tNXzFQWqTac8dq7mzG6OQuh3syvmRpuBhRU//9k="/>
          <p:cNvSpPr>
            <a:spLocks noChangeAspect="1" noChangeArrowheads="1"/>
          </p:cNvSpPr>
          <p:nvPr/>
        </p:nvSpPr>
        <p:spPr bwMode="auto">
          <a:xfrm>
            <a:off x="63500" y="-1571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pic>
        <p:nvPicPr>
          <p:cNvPr id="2052" name="Picture 4" descr="http://3.bp.blogspot.com/-_rT3BK874bc/TWmv54soyqI/AAAAAAAAEUk/XHkL3Ysn6xY/s1600/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-381341" y="858013"/>
            <a:ext cx="2500595" cy="1737913"/>
          </a:xfrm>
          <a:prstGeom prst="rect">
            <a:avLst/>
          </a:prstGeom>
          <a:noFill/>
        </p:spPr>
      </p:pic>
      <p:pic>
        <p:nvPicPr>
          <p:cNvPr id="2054" name="Picture 6" descr="http://t2.gstatic.com/images?q=tbn:ANd9GcTMFZKlruwF_2_XhTRkd1SI-0J4N24krl0mYRJFYsiO6TQjq1gkwtl0J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83768" y="620688"/>
            <a:ext cx="1800200" cy="1491149"/>
          </a:xfrm>
          <a:prstGeom prst="rect">
            <a:avLst/>
          </a:prstGeom>
          <a:noFill/>
          <a:ln w="22225">
            <a:solidFill>
              <a:schemeClr val="tx1"/>
            </a:solidFill>
          </a:ln>
        </p:spPr>
      </p:pic>
      <p:sp>
        <p:nvSpPr>
          <p:cNvPr id="9" name="8 CuadroTexto"/>
          <p:cNvSpPr txBox="1"/>
          <p:nvPr/>
        </p:nvSpPr>
        <p:spPr>
          <a:xfrm>
            <a:off x="4499992" y="692696"/>
            <a:ext cx="5004048" cy="2616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000" b="1" dirty="0" smtClean="0">
                <a:solidFill>
                  <a:srgbClr val="C00000"/>
                </a:solidFill>
              </a:rPr>
              <a:t>Estructura celular </a:t>
            </a:r>
            <a:r>
              <a:rPr lang="es-MX" b="1" dirty="0" smtClean="0">
                <a:solidFill>
                  <a:srgbClr val="C00000"/>
                </a:solidFill>
              </a:rPr>
              <a:t>–</a:t>
            </a:r>
          </a:p>
          <a:p>
            <a:r>
              <a:rPr lang="es-MX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s-MX" dirty="0" smtClean="0"/>
              <a:t>* Forma de </a:t>
            </a:r>
            <a:r>
              <a:rPr lang="es-MX" b="1" dirty="0" smtClean="0"/>
              <a:t>disco bicóncavo, flexible.</a:t>
            </a:r>
          </a:p>
          <a:p>
            <a:r>
              <a:rPr lang="es-MX" dirty="0" smtClean="0"/>
              <a:t>* Células </a:t>
            </a:r>
            <a:r>
              <a:rPr lang="es-MX" b="1" dirty="0" err="1" smtClean="0"/>
              <a:t>anucleadas</a:t>
            </a:r>
            <a:r>
              <a:rPr lang="es-MX" dirty="0" smtClean="0"/>
              <a:t>. Su núcleo se elimina  </a:t>
            </a:r>
          </a:p>
          <a:p>
            <a:r>
              <a:rPr lang="es-MX" dirty="0" smtClean="0"/>
              <a:t>    durante la diferenciación celular.</a:t>
            </a:r>
          </a:p>
          <a:p>
            <a:r>
              <a:rPr lang="es-MX" dirty="0" smtClean="0"/>
              <a:t>*  Citoplasma cargado de moléculas de </a:t>
            </a:r>
          </a:p>
          <a:p>
            <a:r>
              <a:rPr lang="es-MX" dirty="0" smtClean="0"/>
              <a:t>     </a:t>
            </a:r>
            <a:r>
              <a:rPr lang="es-MX" b="1" dirty="0" smtClean="0"/>
              <a:t>hemoglobina  </a:t>
            </a:r>
            <a:r>
              <a:rPr lang="es-MX" dirty="0" smtClean="0"/>
              <a:t>(pigmento responsable del                           </a:t>
            </a:r>
          </a:p>
          <a:p>
            <a:r>
              <a:rPr lang="es-MX" dirty="0"/>
              <a:t> </a:t>
            </a:r>
            <a:r>
              <a:rPr lang="es-MX" dirty="0" smtClean="0"/>
              <a:t>    color rojo de la sangre)</a:t>
            </a:r>
          </a:p>
          <a:p>
            <a:r>
              <a:rPr lang="es-MX" b="1" dirty="0" smtClean="0">
                <a:solidFill>
                  <a:schemeClr val="accent2">
                    <a:lumMod val="75000"/>
                  </a:schemeClr>
                </a:solidFill>
              </a:rPr>
              <a:t>    </a:t>
            </a:r>
          </a:p>
          <a:p>
            <a:r>
              <a:rPr lang="es-MX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s-MX" b="1" u="sng" dirty="0" smtClean="0">
                <a:solidFill>
                  <a:schemeClr val="accent2">
                    <a:lumMod val="75000"/>
                  </a:schemeClr>
                </a:solidFill>
              </a:rPr>
              <a:t>250 millones de moléculas de hemoglobina p/h</a:t>
            </a:r>
            <a:endParaRPr lang="es-MX" b="1" u="sng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4" name="13 Abrir llave"/>
          <p:cNvSpPr/>
          <p:nvPr/>
        </p:nvSpPr>
        <p:spPr>
          <a:xfrm>
            <a:off x="2483768" y="692696"/>
            <a:ext cx="216024" cy="1296144"/>
          </a:xfrm>
          <a:prstGeom prst="leftBrac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20" name="19 Conector recto"/>
          <p:cNvCxnSpPr/>
          <p:nvPr/>
        </p:nvCxnSpPr>
        <p:spPr>
          <a:xfrm>
            <a:off x="3851920" y="2132856"/>
            <a:ext cx="432048" cy="0"/>
          </a:xfrm>
          <a:prstGeom prst="line">
            <a:avLst/>
          </a:prstGeom>
          <a:ln w="349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21 Conector recto"/>
          <p:cNvCxnSpPr/>
          <p:nvPr/>
        </p:nvCxnSpPr>
        <p:spPr>
          <a:xfrm>
            <a:off x="3851920" y="1916832"/>
            <a:ext cx="0" cy="216024"/>
          </a:xfrm>
          <a:prstGeom prst="line">
            <a:avLst/>
          </a:prstGeom>
          <a:ln w="349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23 Conector recto"/>
          <p:cNvCxnSpPr/>
          <p:nvPr/>
        </p:nvCxnSpPr>
        <p:spPr>
          <a:xfrm flipV="1">
            <a:off x="4283968" y="1916832"/>
            <a:ext cx="0" cy="216024"/>
          </a:xfrm>
          <a:prstGeom prst="line">
            <a:avLst/>
          </a:prstGeom>
          <a:ln w="349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32 CuadroTexto"/>
          <p:cNvSpPr txBox="1"/>
          <p:nvPr/>
        </p:nvSpPr>
        <p:spPr>
          <a:xfrm>
            <a:off x="1691680" y="1052736"/>
            <a:ext cx="7200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dirty="0" smtClean="0"/>
              <a:t>          7</a:t>
            </a:r>
          </a:p>
          <a:p>
            <a:r>
              <a:rPr lang="pt-BR" sz="1400" dirty="0" smtClean="0"/>
              <a:t> </a:t>
            </a:r>
            <a:r>
              <a:rPr lang="pt-BR" sz="1400" dirty="0" err="1" smtClean="0"/>
              <a:t>micras</a:t>
            </a:r>
            <a:endParaRPr lang="pt-BR" sz="1400" dirty="0"/>
          </a:p>
        </p:txBody>
      </p:sp>
      <p:sp>
        <p:nvSpPr>
          <p:cNvPr id="34" name="33 CuadroTexto"/>
          <p:cNvSpPr txBox="1"/>
          <p:nvPr/>
        </p:nvSpPr>
        <p:spPr>
          <a:xfrm>
            <a:off x="3851920" y="2132856"/>
            <a:ext cx="7200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dirty="0" smtClean="0"/>
              <a:t>2</a:t>
            </a:r>
          </a:p>
          <a:p>
            <a:r>
              <a:rPr lang="pt-BR" sz="1200" dirty="0" err="1" smtClean="0"/>
              <a:t>micras</a:t>
            </a:r>
            <a:endParaRPr lang="pt-BR" sz="1200" dirty="0"/>
          </a:p>
        </p:txBody>
      </p:sp>
      <p:pic>
        <p:nvPicPr>
          <p:cNvPr id="35" name="Picture 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2927849"/>
            <a:ext cx="2640056" cy="39301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" name="35 CuadroTexto"/>
          <p:cNvSpPr txBox="1"/>
          <p:nvPr/>
        </p:nvSpPr>
        <p:spPr>
          <a:xfrm>
            <a:off x="2699792" y="3645024"/>
            <a:ext cx="6624736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000" b="1" dirty="0" smtClean="0">
                <a:solidFill>
                  <a:srgbClr val="C00000"/>
                </a:solidFill>
              </a:rPr>
              <a:t>Fisiología –</a:t>
            </a:r>
          </a:p>
          <a:p>
            <a:pPr>
              <a:buFont typeface="Arial" pitchFamily="34" charset="0"/>
              <a:buChar char="•"/>
            </a:pPr>
            <a:r>
              <a:rPr lang="es-MX" b="1" dirty="0" smtClean="0">
                <a:solidFill>
                  <a:srgbClr val="C00000"/>
                </a:solidFill>
              </a:rPr>
              <a:t> </a:t>
            </a:r>
            <a:r>
              <a:rPr lang="es-MX" dirty="0" smtClean="0"/>
              <a:t>Especializados en realizar el </a:t>
            </a:r>
            <a:r>
              <a:rPr lang="es-MX" b="1" dirty="0" smtClean="0"/>
              <a:t>transporte de  moléculas</a:t>
            </a:r>
          </a:p>
          <a:p>
            <a:r>
              <a:rPr lang="es-MX" b="1" dirty="0"/>
              <a:t>d</a:t>
            </a:r>
            <a:r>
              <a:rPr lang="es-MX" b="1" dirty="0" smtClean="0"/>
              <a:t>e oxígeno </a:t>
            </a:r>
            <a:r>
              <a:rPr lang="es-MX" dirty="0" smtClean="0"/>
              <a:t>unidas a los átomos de hierro de la molécula de</a:t>
            </a:r>
          </a:p>
          <a:p>
            <a:r>
              <a:rPr lang="es-MX" dirty="0" smtClean="0"/>
              <a:t> hemoglobina (oxihemoglobina). La forma de los eritrocitos permite</a:t>
            </a:r>
          </a:p>
          <a:p>
            <a:r>
              <a:rPr lang="es-MX" dirty="0" smtClean="0"/>
              <a:t>mayor superficie de contacto entre las moléculas de hemoglobina</a:t>
            </a:r>
          </a:p>
          <a:p>
            <a:r>
              <a:rPr lang="es-MX" dirty="0" smtClean="0"/>
              <a:t> y la membrana a través de la cual difunde el oxígeno.</a:t>
            </a:r>
          </a:p>
          <a:p>
            <a:endParaRPr lang="es-MX" dirty="0" smtClean="0"/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es-MX" dirty="0" smtClean="0"/>
              <a:t>  Además del CO</a:t>
            </a:r>
            <a:r>
              <a:rPr lang="es-MX" baseline="-25000" dirty="0" smtClean="0"/>
              <a:t>2 </a:t>
            </a:r>
            <a:r>
              <a:rPr lang="es-MX" dirty="0" smtClean="0"/>
              <a:t>plasmático, algo también se une a la</a:t>
            </a:r>
          </a:p>
          <a:p>
            <a:r>
              <a:rPr lang="es-MX" dirty="0" smtClean="0"/>
              <a:t>    hemoglobina.</a:t>
            </a:r>
          </a:p>
          <a:p>
            <a:r>
              <a:rPr lang="es-MX" baseline="-25000" dirty="0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8" dur="500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1" dur="500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4" dur="500"/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9" dur="500"/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4" dur="500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9" dur="500"/>
                                        <p:tgtEl>
                                          <p:spTgt spid="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2" dur="500"/>
                                        <p:tgtEl>
                                          <p:spTgt spid="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5" dur="500"/>
                                        <p:tgtEl>
                                          <p:spTgt spid="3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8" dur="500"/>
                                        <p:tgtEl>
                                          <p:spTgt spid="3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1" dur="500"/>
                                        <p:tgtEl>
                                          <p:spTgt spid="3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6" dur="500"/>
                                        <p:tgtEl>
                                          <p:spTgt spid="3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9" dur="500"/>
                                        <p:tgtEl>
                                          <p:spTgt spid="3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95536" y="-243408"/>
            <a:ext cx="8229600" cy="1143000"/>
          </a:xfrm>
        </p:spPr>
        <p:txBody>
          <a:bodyPr>
            <a:normAutofit/>
          </a:bodyPr>
          <a:lstStyle/>
          <a:p>
            <a:r>
              <a:rPr lang="pt-BR" sz="2800" b="1" dirty="0" smtClean="0">
                <a:solidFill>
                  <a:srgbClr val="A50021"/>
                </a:solidFill>
              </a:rPr>
              <a:t>HEMOGLOBINA</a:t>
            </a:r>
            <a:endParaRPr lang="pt-BR" sz="2800" b="1" dirty="0">
              <a:solidFill>
                <a:srgbClr val="A50021"/>
              </a:solidFill>
            </a:endParaRPr>
          </a:p>
        </p:txBody>
      </p:sp>
      <p:pic>
        <p:nvPicPr>
          <p:cNvPr id="2050" name="Picture 2" descr="http://themedicalbiochemistrypage.org/images/hemoglobin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548680"/>
            <a:ext cx="3922541" cy="29811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sp>
        <p:nvSpPr>
          <p:cNvPr id="5" name="4 CuadroTexto"/>
          <p:cNvSpPr txBox="1"/>
          <p:nvPr/>
        </p:nvSpPr>
        <p:spPr>
          <a:xfrm>
            <a:off x="395536" y="3573016"/>
            <a:ext cx="41044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b="1" dirty="0" smtClean="0"/>
              <a:t>Representación tridimensional de una molécula de HEMOGLOBINA</a:t>
            </a:r>
            <a:endParaRPr lang="pt-BR" sz="1600" b="1" dirty="0"/>
          </a:p>
        </p:txBody>
      </p:sp>
      <p:sp>
        <p:nvSpPr>
          <p:cNvPr id="7" name="6 Flecha abajo"/>
          <p:cNvSpPr/>
          <p:nvPr/>
        </p:nvSpPr>
        <p:spPr>
          <a:xfrm rot="16200000">
            <a:off x="4752020" y="2168860"/>
            <a:ext cx="360040" cy="172819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8" name="7 CuadroTexto"/>
          <p:cNvSpPr txBox="1"/>
          <p:nvPr/>
        </p:nvSpPr>
        <p:spPr>
          <a:xfrm>
            <a:off x="5868144" y="2204864"/>
            <a:ext cx="2160240" cy="1200329"/>
          </a:xfrm>
          <a:prstGeom prst="rect">
            <a:avLst/>
          </a:prstGeom>
          <a:noFill/>
          <a:ln w="63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pt-BR" dirty="0" smtClean="0"/>
              <a:t>El átomo de </a:t>
            </a:r>
            <a:r>
              <a:rPr lang="pt-BR" b="1" dirty="0" err="1" smtClean="0">
                <a:solidFill>
                  <a:srgbClr val="A50021"/>
                </a:solidFill>
              </a:rPr>
              <a:t>hierro</a:t>
            </a:r>
            <a:r>
              <a:rPr lang="pt-BR" dirty="0" smtClean="0"/>
              <a:t> de cada grupo HEMO se </a:t>
            </a:r>
            <a:r>
              <a:rPr lang="pt-BR" dirty="0" err="1" smtClean="0"/>
              <a:t>puede</a:t>
            </a:r>
            <a:r>
              <a:rPr lang="pt-BR" dirty="0" smtClean="0"/>
              <a:t> unir a una molécula de </a:t>
            </a:r>
            <a:r>
              <a:rPr lang="pt-BR" b="1" dirty="0" err="1" smtClean="0">
                <a:solidFill>
                  <a:srgbClr val="A50021"/>
                </a:solidFill>
              </a:rPr>
              <a:t>oxígeno</a:t>
            </a:r>
            <a:endParaRPr lang="pt-BR" b="1" dirty="0">
              <a:solidFill>
                <a:srgbClr val="A50021"/>
              </a:solidFill>
            </a:endParaRPr>
          </a:p>
        </p:txBody>
      </p:sp>
      <p:sp>
        <p:nvSpPr>
          <p:cNvPr id="10" name="9 CuadroTexto"/>
          <p:cNvSpPr txBox="1"/>
          <p:nvPr/>
        </p:nvSpPr>
        <p:spPr>
          <a:xfrm>
            <a:off x="4211960" y="3717032"/>
            <a:ext cx="187220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                                                          </a:t>
            </a:r>
            <a:r>
              <a:rPr lang="pt-BR" sz="2400" b="1" dirty="0" smtClean="0">
                <a:solidFill>
                  <a:srgbClr val="A50021"/>
                </a:solidFill>
              </a:rPr>
              <a:t>ANEMIA  </a:t>
            </a:r>
            <a:r>
              <a:rPr lang="pt-BR" b="1" dirty="0" smtClean="0">
                <a:solidFill>
                  <a:srgbClr val="A50021"/>
                </a:solidFill>
              </a:rPr>
              <a:t> </a:t>
            </a:r>
            <a:r>
              <a:rPr lang="pt-BR" dirty="0" smtClean="0"/>
              <a:t>  </a:t>
            </a:r>
          </a:p>
          <a:p>
            <a:endParaRPr lang="pt-BR" dirty="0"/>
          </a:p>
        </p:txBody>
      </p:sp>
      <p:sp>
        <p:nvSpPr>
          <p:cNvPr id="11" name="10 CuadroTexto"/>
          <p:cNvSpPr txBox="1"/>
          <p:nvPr/>
        </p:nvSpPr>
        <p:spPr>
          <a:xfrm>
            <a:off x="683568" y="4653136"/>
            <a:ext cx="1296144" cy="369332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pt-BR" dirty="0" smtClean="0"/>
              <a:t>¿QUÉ ES?</a:t>
            </a:r>
            <a:endParaRPr lang="pt-BR" dirty="0"/>
          </a:p>
        </p:txBody>
      </p:sp>
      <p:sp>
        <p:nvSpPr>
          <p:cNvPr id="12" name="11 CuadroTexto"/>
          <p:cNvSpPr txBox="1"/>
          <p:nvPr/>
        </p:nvSpPr>
        <p:spPr>
          <a:xfrm>
            <a:off x="0" y="5301208"/>
            <a:ext cx="27363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err="1" smtClean="0"/>
              <a:t>Reducción</a:t>
            </a:r>
            <a:r>
              <a:rPr lang="pt-BR" dirty="0" smtClean="0"/>
              <a:t> de </a:t>
            </a:r>
            <a:r>
              <a:rPr lang="pt-BR" dirty="0" err="1" smtClean="0"/>
              <a:t>la</a:t>
            </a:r>
            <a:r>
              <a:rPr lang="pt-BR" dirty="0" smtClean="0"/>
              <a:t> </a:t>
            </a:r>
            <a:r>
              <a:rPr lang="pt-BR" dirty="0" err="1" smtClean="0"/>
              <a:t>cantidad</a:t>
            </a:r>
            <a:r>
              <a:rPr lang="pt-BR" dirty="0" smtClean="0"/>
              <a:t> de hemoglobina sanguínea</a:t>
            </a:r>
            <a:endParaRPr lang="pt-BR" dirty="0"/>
          </a:p>
        </p:txBody>
      </p:sp>
      <p:sp>
        <p:nvSpPr>
          <p:cNvPr id="13" name="12 CuadroTexto"/>
          <p:cNvSpPr txBox="1"/>
          <p:nvPr/>
        </p:nvSpPr>
        <p:spPr>
          <a:xfrm>
            <a:off x="2627784" y="4653136"/>
            <a:ext cx="1944216" cy="369332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pt-BR" dirty="0" smtClean="0"/>
              <a:t>CONSECUENCIAS</a:t>
            </a:r>
            <a:endParaRPr lang="pt-BR" dirty="0"/>
          </a:p>
        </p:txBody>
      </p:sp>
      <p:sp>
        <p:nvSpPr>
          <p:cNvPr id="14" name="13 CuadroTexto"/>
          <p:cNvSpPr txBox="1"/>
          <p:nvPr/>
        </p:nvSpPr>
        <p:spPr>
          <a:xfrm>
            <a:off x="2699792" y="5157192"/>
            <a:ext cx="230425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Menos </a:t>
            </a:r>
            <a:r>
              <a:rPr lang="pt-BR" dirty="0" err="1" smtClean="0"/>
              <a:t>cantidad</a:t>
            </a:r>
            <a:r>
              <a:rPr lang="pt-BR" dirty="0" smtClean="0"/>
              <a:t> de </a:t>
            </a:r>
            <a:r>
              <a:rPr lang="pt-BR" dirty="0" err="1" smtClean="0"/>
              <a:t>oxígeno</a:t>
            </a:r>
            <a:r>
              <a:rPr lang="pt-BR" dirty="0" smtClean="0"/>
              <a:t> transportado a células, </a:t>
            </a:r>
            <a:r>
              <a:rPr lang="pt-BR" dirty="0" err="1" smtClean="0"/>
              <a:t>bajo</a:t>
            </a:r>
            <a:r>
              <a:rPr lang="pt-BR" dirty="0" smtClean="0"/>
              <a:t> metabolismo, fatiga</a:t>
            </a:r>
            <a:endParaRPr lang="pt-BR" dirty="0"/>
          </a:p>
        </p:txBody>
      </p:sp>
      <p:sp>
        <p:nvSpPr>
          <p:cNvPr id="15" name="14 CuadroTexto"/>
          <p:cNvSpPr txBox="1"/>
          <p:nvPr/>
        </p:nvSpPr>
        <p:spPr>
          <a:xfrm>
            <a:off x="5004048" y="4653136"/>
            <a:ext cx="1080120" cy="369332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pt-BR" dirty="0" smtClean="0"/>
              <a:t>CAUSAS</a:t>
            </a:r>
            <a:endParaRPr lang="pt-BR" dirty="0"/>
          </a:p>
        </p:txBody>
      </p:sp>
      <p:cxnSp>
        <p:nvCxnSpPr>
          <p:cNvPr id="18" name="17 Conector recto de flecha"/>
          <p:cNvCxnSpPr>
            <a:stCxn id="10" idx="1"/>
          </p:cNvCxnSpPr>
          <p:nvPr/>
        </p:nvCxnSpPr>
        <p:spPr>
          <a:xfrm flipH="1">
            <a:off x="1907704" y="4224864"/>
            <a:ext cx="2304256" cy="284256"/>
          </a:xfrm>
          <a:prstGeom prst="straightConnector1">
            <a:avLst/>
          </a:prstGeom>
          <a:ln w="15875">
            <a:solidFill>
              <a:srgbClr val="A5002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19 Conector recto de flecha"/>
          <p:cNvCxnSpPr/>
          <p:nvPr/>
        </p:nvCxnSpPr>
        <p:spPr>
          <a:xfrm>
            <a:off x="4572000" y="4365104"/>
            <a:ext cx="0" cy="288032"/>
          </a:xfrm>
          <a:prstGeom prst="straightConnector1">
            <a:avLst/>
          </a:prstGeom>
          <a:ln w="15875">
            <a:solidFill>
              <a:srgbClr val="A5002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21 Conector recto de flecha"/>
          <p:cNvCxnSpPr/>
          <p:nvPr/>
        </p:nvCxnSpPr>
        <p:spPr>
          <a:xfrm>
            <a:off x="5436096" y="4221088"/>
            <a:ext cx="504056" cy="360040"/>
          </a:xfrm>
          <a:prstGeom prst="straightConnector1">
            <a:avLst/>
          </a:prstGeom>
          <a:ln w="15875">
            <a:solidFill>
              <a:srgbClr val="A5002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23 Conector recto"/>
          <p:cNvCxnSpPr/>
          <p:nvPr/>
        </p:nvCxnSpPr>
        <p:spPr>
          <a:xfrm flipV="1">
            <a:off x="6156176" y="4365104"/>
            <a:ext cx="432048" cy="43204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25 Conector recto"/>
          <p:cNvCxnSpPr/>
          <p:nvPr/>
        </p:nvCxnSpPr>
        <p:spPr>
          <a:xfrm>
            <a:off x="6156176" y="4797152"/>
            <a:ext cx="43204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27 CuadroTexto"/>
          <p:cNvSpPr txBox="1"/>
          <p:nvPr/>
        </p:nvSpPr>
        <p:spPr>
          <a:xfrm>
            <a:off x="6588224" y="4149080"/>
            <a:ext cx="19442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HEMORRAGIAS</a:t>
            </a:r>
            <a:endParaRPr lang="pt-BR" dirty="0"/>
          </a:p>
        </p:txBody>
      </p:sp>
      <p:sp>
        <p:nvSpPr>
          <p:cNvPr id="29" name="28 CuadroTexto"/>
          <p:cNvSpPr txBox="1"/>
          <p:nvPr/>
        </p:nvSpPr>
        <p:spPr>
          <a:xfrm>
            <a:off x="6588224" y="4581128"/>
            <a:ext cx="20882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NUTRICIONALES</a:t>
            </a:r>
            <a:endParaRPr lang="pt-BR" dirty="0"/>
          </a:p>
        </p:txBody>
      </p:sp>
      <p:cxnSp>
        <p:nvCxnSpPr>
          <p:cNvPr id="31" name="30 Conector recto"/>
          <p:cNvCxnSpPr/>
          <p:nvPr/>
        </p:nvCxnSpPr>
        <p:spPr>
          <a:xfrm>
            <a:off x="6156176" y="4797152"/>
            <a:ext cx="432048" cy="28803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34 CuadroTexto"/>
          <p:cNvSpPr txBox="1"/>
          <p:nvPr/>
        </p:nvSpPr>
        <p:spPr>
          <a:xfrm>
            <a:off x="6444208" y="4941168"/>
            <a:ext cx="269979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dirty="0" smtClean="0"/>
              <a:t>   ANORMAL PRODUCCIÓN DE </a:t>
            </a:r>
          </a:p>
          <a:p>
            <a:r>
              <a:rPr lang="pt-BR" sz="1600" dirty="0" smtClean="0"/>
              <a:t>   HEMATÍES.</a:t>
            </a:r>
          </a:p>
          <a:p>
            <a:r>
              <a:rPr lang="pt-BR" sz="1600" dirty="0" smtClean="0"/>
              <a:t>Por </a:t>
            </a:r>
            <a:r>
              <a:rPr lang="pt-BR" sz="1600" dirty="0" err="1" smtClean="0"/>
              <a:t>ej</a:t>
            </a:r>
            <a:r>
              <a:rPr lang="pt-BR" sz="1600" dirty="0" smtClean="0"/>
              <a:t>. ANEMIA FALCIFORME</a:t>
            </a:r>
          </a:p>
          <a:p>
            <a:endParaRPr lang="pt-BR" dirty="0" smtClean="0"/>
          </a:p>
          <a:p>
            <a:endParaRPr lang="pt-BR" dirty="0"/>
          </a:p>
        </p:txBody>
      </p:sp>
      <p:pic>
        <p:nvPicPr>
          <p:cNvPr id="2052" name="Picture 4" descr="http://www.drosophila.es/wp-content/uploads/2012/01/anemia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 t="16741" r="10137"/>
          <a:stretch>
            <a:fillRect/>
          </a:stretch>
        </p:blipFill>
        <p:spPr bwMode="auto">
          <a:xfrm>
            <a:off x="4860032" y="5517232"/>
            <a:ext cx="1944216" cy="134076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2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10" grpId="0"/>
      <p:bldP spid="11" grpId="0" animBg="1"/>
      <p:bldP spid="12" grpId="0"/>
      <p:bldP spid="13" grpId="0" animBg="1"/>
      <p:bldP spid="14" grpId="0"/>
      <p:bldP spid="15" grpId="0" animBg="1"/>
      <p:bldP spid="28" grpId="0"/>
      <p:bldP spid="29" grpId="0"/>
      <p:bldP spid="3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b="7484"/>
          <a:stretch>
            <a:fillRect/>
          </a:stretch>
        </p:blipFill>
        <p:spPr bwMode="auto">
          <a:xfrm>
            <a:off x="2195736" y="2132856"/>
            <a:ext cx="3733800" cy="2520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6 CuadroTexto"/>
          <p:cNvSpPr txBox="1"/>
          <p:nvPr/>
        </p:nvSpPr>
        <p:spPr>
          <a:xfrm>
            <a:off x="467544" y="260648"/>
            <a:ext cx="8496944" cy="24314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b="1" dirty="0" smtClean="0">
                <a:solidFill>
                  <a:srgbClr val="C00000"/>
                </a:solidFill>
              </a:rPr>
              <a:t>                                                 </a:t>
            </a:r>
            <a:r>
              <a:rPr lang="es-MX" sz="2000" b="1" dirty="0" smtClean="0">
                <a:solidFill>
                  <a:srgbClr val="C00000"/>
                </a:solidFill>
              </a:rPr>
              <a:t>CICLO DE VIDA</a:t>
            </a:r>
          </a:p>
          <a:p>
            <a:r>
              <a:rPr lang="es-MX" sz="1600" b="1" dirty="0" smtClean="0">
                <a:solidFill>
                  <a:srgbClr val="C00000"/>
                </a:solidFill>
              </a:rPr>
              <a:t> </a:t>
            </a:r>
            <a:r>
              <a:rPr lang="es-MX" sz="1600" b="1" dirty="0" smtClean="0"/>
              <a:t>* </a:t>
            </a:r>
            <a:r>
              <a:rPr lang="es-MX" sz="1600" dirty="0" smtClean="0"/>
              <a:t>Vida media: entre 100 y 120 días.</a:t>
            </a:r>
          </a:p>
          <a:p>
            <a:r>
              <a:rPr lang="es-MX" sz="1600" dirty="0" smtClean="0"/>
              <a:t> * Al envejecer son fagocitados por células del hígado y del bazo. La hemoglobina se  </a:t>
            </a:r>
          </a:p>
          <a:p>
            <a:r>
              <a:rPr lang="es-MX" sz="1600" dirty="0" smtClean="0"/>
              <a:t>    destruye y sus pigmentos pasan a la bilis.</a:t>
            </a:r>
          </a:p>
          <a:p>
            <a:r>
              <a:rPr lang="es-MX" sz="1600" dirty="0" smtClean="0"/>
              <a:t>* Se regeneran en la médula ósea roja a partir de células madre hematopoyéticas  que se </a:t>
            </a:r>
          </a:p>
          <a:p>
            <a:r>
              <a:rPr lang="es-MX" sz="1600" dirty="0" smtClean="0"/>
              <a:t>   transforman primero en </a:t>
            </a:r>
            <a:r>
              <a:rPr lang="es-MX" sz="1600" b="1" dirty="0" err="1" smtClean="0"/>
              <a:t>eritroblastos</a:t>
            </a:r>
            <a:r>
              <a:rPr lang="es-MX" sz="1600" dirty="0" smtClean="0"/>
              <a:t>, quienes sufren un proceso de diferenciación </a:t>
            </a:r>
          </a:p>
          <a:p>
            <a:r>
              <a:rPr lang="es-MX" sz="1600" dirty="0" smtClean="0"/>
              <a:t>   celular regulado por retroalimentación negativa hormonal.</a:t>
            </a:r>
          </a:p>
          <a:p>
            <a:endParaRPr lang="es-MX" dirty="0" smtClean="0"/>
          </a:p>
          <a:p>
            <a:r>
              <a:rPr lang="es-MX" b="1" dirty="0">
                <a:solidFill>
                  <a:srgbClr val="C00000"/>
                </a:solidFill>
              </a:rPr>
              <a:t> </a:t>
            </a:r>
            <a:r>
              <a:rPr lang="es-MX" b="1" dirty="0" smtClean="0">
                <a:solidFill>
                  <a:srgbClr val="C00000"/>
                </a:solidFill>
              </a:rPr>
              <a:t>                             </a:t>
            </a:r>
            <a:endParaRPr lang="es-MX" b="1" dirty="0">
              <a:solidFill>
                <a:srgbClr val="C00000"/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40152" y="2132856"/>
            <a:ext cx="2628900" cy="3533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9 CuadroTexto"/>
          <p:cNvSpPr txBox="1"/>
          <p:nvPr/>
        </p:nvSpPr>
        <p:spPr>
          <a:xfrm>
            <a:off x="2267744" y="4293096"/>
            <a:ext cx="1656184" cy="369332"/>
          </a:xfrm>
          <a:prstGeom prst="rect">
            <a:avLst/>
          </a:prstGeom>
          <a:noFill/>
          <a:ln w="63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pt-BR" b="1" dirty="0" smtClean="0"/>
              <a:t>ERITROBLASTO</a:t>
            </a:r>
            <a:endParaRPr lang="pt-BR" b="1" dirty="0"/>
          </a:p>
        </p:txBody>
      </p:sp>
      <p:sp>
        <p:nvSpPr>
          <p:cNvPr id="11" name="10 CuadroTexto"/>
          <p:cNvSpPr txBox="1"/>
          <p:nvPr/>
        </p:nvSpPr>
        <p:spPr>
          <a:xfrm rot="1367996">
            <a:off x="5619598" y="4291567"/>
            <a:ext cx="15841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dirty="0" err="1" smtClean="0"/>
              <a:t>Síntesis</a:t>
            </a:r>
            <a:r>
              <a:rPr lang="pt-BR" sz="1400" dirty="0" smtClean="0"/>
              <a:t> de hemoglobina</a:t>
            </a:r>
            <a:endParaRPr lang="pt-BR" sz="1400" dirty="0"/>
          </a:p>
        </p:txBody>
      </p:sp>
      <p:sp>
        <p:nvSpPr>
          <p:cNvPr id="12" name="11 CuadroTexto"/>
          <p:cNvSpPr txBox="1"/>
          <p:nvPr/>
        </p:nvSpPr>
        <p:spPr>
          <a:xfrm>
            <a:off x="323528" y="2132856"/>
            <a:ext cx="1584176" cy="923330"/>
          </a:xfrm>
          <a:prstGeom prst="rect">
            <a:avLst/>
          </a:prstGeom>
          <a:noFill/>
          <a:ln w="63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pt-BR" b="1" dirty="0" smtClean="0"/>
              <a:t>DEFICIENCIA DE OXÍGENO EN TEJIDOS</a:t>
            </a:r>
            <a:endParaRPr lang="pt-BR" b="1" dirty="0"/>
          </a:p>
        </p:txBody>
      </p:sp>
      <p:sp>
        <p:nvSpPr>
          <p:cNvPr id="13" name="12 CuadroTexto"/>
          <p:cNvSpPr txBox="1"/>
          <p:nvPr/>
        </p:nvSpPr>
        <p:spPr>
          <a:xfrm>
            <a:off x="323528" y="3933056"/>
            <a:ext cx="1512168" cy="369332"/>
          </a:xfrm>
          <a:prstGeom prst="rect">
            <a:avLst/>
          </a:prstGeom>
          <a:noFill/>
          <a:ln w="63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pt-BR" dirty="0" smtClean="0"/>
              <a:t>   </a:t>
            </a:r>
            <a:r>
              <a:rPr lang="pt-BR" b="1" dirty="0" smtClean="0"/>
              <a:t>RIÑONES</a:t>
            </a:r>
            <a:endParaRPr lang="pt-BR" b="1" dirty="0"/>
          </a:p>
        </p:txBody>
      </p:sp>
      <p:sp>
        <p:nvSpPr>
          <p:cNvPr id="14" name="13 CuadroTexto"/>
          <p:cNvSpPr txBox="1"/>
          <p:nvPr/>
        </p:nvSpPr>
        <p:spPr>
          <a:xfrm>
            <a:off x="179512" y="5157192"/>
            <a:ext cx="1944216" cy="369332"/>
          </a:xfrm>
          <a:prstGeom prst="rect">
            <a:avLst/>
          </a:prstGeom>
          <a:noFill/>
          <a:ln w="9525">
            <a:solidFill>
              <a:srgbClr val="A50021"/>
            </a:solidFill>
          </a:ln>
        </p:spPr>
        <p:txBody>
          <a:bodyPr wrap="square" rtlCol="0">
            <a:spAutoFit/>
          </a:bodyPr>
          <a:lstStyle/>
          <a:p>
            <a:r>
              <a:rPr lang="pt-BR" b="1" dirty="0" smtClean="0">
                <a:solidFill>
                  <a:srgbClr val="A50021"/>
                </a:solidFill>
              </a:rPr>
              <a:t>ERITROPOYETINA</a:t>
            </a:r>
            <a:endParaRPr lang="pt-BR" b="1" dirty="0">
              <a:solidFill>
                <a:srgbClr val="A50021"/>
              </a:solidFill>
            </a:endParaRPr>
          </a:p>
        </p:txBody>
      </p:sp>
      <p:sp>
        <p:nvSpPr>
          <p:cNvPr id="15" name="14 Flecha abajo"/>
          <p:cNvSpPr/>
          <p:nvPr/>
        </p:nvSpPr>
        <p:spPr>
          <a:xfrm>
            <a:off x="971600" y="3068960"/>
            <a:ext cx="216024" cy="792088"/>
          </a:xfrm>
          <a:prstGeom prst="downArrow">
            <a:avLst/>
          </a:prstGeom>
          <a:noFill/>
          <a:ln>
            <a:solidFill>
              <a:srgbClr val="A5002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6" name="15 Flecha abajo"/>
          <p:cNvSpPr/>
          <p:nvPr/>
        </p:nvSpPr>
        <p:spPr>
          <a:xfrm>
            <a:off x="971600" y="4365104"/>
            <a:ext cx="216024" cy="792088"/>
          </a:xfrm>
          <a:prstGeom prst="downArrow">
            <a:avLst/>
          </a:prstGeom>
          <a:noFill/>
          <a:ln>
            <a:solidFill>
              <a:srgbClr val="A5002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7" name="16 Flecha curvada hacia arriba"/>
          <p:cNvSpPr/>
          <p:nvPr/>
        </p:nvSpPr>
        <p:spPr>
          <a:xfrm rot="19810940">
            <a:off x="1277976" y="5141175"/>
            <a:ext cx="2068040" cy="810121"/>
          </a:xfrm>
          <a:prstGeom prst="curvedUpArrow">
            <a:avLst/>
          </a:prstGeom>
          <a:noFill/>
          <a:ln>
            <a:solidFill>
              <a:srgbClr val="A5002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6" dur="5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1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6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490066"/>
          </a:xfrm>
        </p:spPr>
        <p:txBody>
          <a:bodyPr>
            <a:normAutofit/>
          </a:bodyPr>
          <a:lstStyle/>
          <a:p>
            <a:r>
              <a:rPr lang="es-MX" sz="2400" b="1" u="sng" dirty="0" smtClean="0">
                <a:solidFill>
                  <a:schemeClr val="bg1">
                    <a:lumMod val="50000"/>
                  </a:schemeClr>
                </a:solidFill>
              </a:rPr>
              <a:t>GLÓBULOS  BLANCOS  (O  LEUCOCITOS)  </a:t>
            </a:r>
            <a:endParaRPr lang="es-MX" sz="2400" b="1" u="sng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17410" name="Picture 2" descr="http://t0.gstatic.com/images?q=tbn:ANd9GcThJUAQq992nqL8GKGYnYnnVdiydvFHXsYVQqMw0mPrScfQfWw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548680"/>
            <a:ext cx="2084834" cy="1915554"/>
          </a:xfrm>
          <a:prstGeom prst="rect">
            <a:avLst/>
          </a:prstGeom>
          <a:noFill/>
        </p:spPr>
      </p:pic>
      <p:pic>
        <p:nvPicPr>
          <p:cNvPr id="17412" name="Picture 4" descr="http://t3.gstatic.com/images?q=tbn:ANd9GcRkY9lCWmauO59sQyRUHiiuohC--MfKIryPSHD0bJQWDot8LmEM"/>
          <p:cNvPicPr>
            <a:picLocks noChangeAspect="1" noChangeArrowheads="1"/>
          </p:cNvPicPr>
          <p:nvPr/>
        </p:nvPicPr>
        <p:blipFill>
          <a:blip r:embed="rId3" cstate="print"/>
          <a:srcRect r="24401" b="8001"/>
          <a:stretch>
            <a:fillRect/>
          </a:stretch>
        </p:blipFill>
        <p:spPr bwMode="auto">
          <a:xfrm>
            <a:off x="2699792" y="692696"/>
            <a:ext cx="1728192" cy="1656184"/>
          </a:xfrm>
          <a:prstGeom prst="rect">
            <a:avLst/>
          </a:prstGeom>
          <a:noFill/>
        </p:spPr>
      </p:pic>
      <p:sp>
        <p:nvSpPr>
          <p:cNvPr id="6" name="5 CuadroTexto"/>
          <p:cNvSpPr txBox="1"/>
          <p:nvPr/>
        </p:nvSpPr>
        <p:spPr>
          <a:xfrm>
            <a:off x="4499992" y="692696"/>
            <a:ext cx="4811445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b="1" dirty="0" smtClean="0">
                <a:solidFill>
                  <a:schemeClr val="bg1">
                    <a:lumMod val="50000"/>
                  </a:schemeClr>
                </a:solidFill>
              </a:rPr>
              <a:t>Estructura celular </a:t>
            </a:r>
            <a:r>
              <a:rPr lang="es-MX" b="1" dirty="0" smtClean="0">
                <a:solidFill>
                  <a:schemeClr val="accent2">
                    <a:lumMod val="75000"/>
                  </a:schemeClr>
                </a:solidFill>
              </a:rPr>
              <a:t>- </a:t>
            </a:r>
            <a:r>
              <a:rPr lang="es-MX" dirty="0" smtClean="0"/>
              <a:t>* Forma </a:t>
            </a:r>
            <a:r>
              <a:rPr lang="es-MX" b="1" dirty="0" smtClean="0"/>
              <a:t>esférica .</a:t>
            </a:r>
          </a:p>
          <a:p>
            <a:r>
              <a:rPr lang="es-MX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s-MX" b="1" dirty="0" smtClean="0">
                <a:solidFill>
                  <a:schemeClr val="accent2">
                    <a:lumMod val="75000"/>
                  </a:schemeClr>
                </a:solidFill>
              </a:rPr>
              <a:t>                                  </a:t>
            </a:r>
            <a:r>
              <a:rPr lang="es-MX" b="1" dirty="0" smtClean="0"/>
              <a:t>*</a:t>
            </a:r>
            <a:r>
              <a:rPr lang="es-MX" dirty="0" smtClean="0"/>
              <a:t>Células </a:t>
            </a:r>
            <a:r>
              <a:rPr lang="es-MX" b="1" dirty="0" smtClean="0"/>
              <a:t>con</a:t>
            </a:r>
            <a:r>
              <a:rPr lang="es-MX" dirty="0" smtClean="0"/>
              <a:t> grandes </a:t>
            </a:r>
            <a:r>
              <a:rPr lang="es-MX" b="1" dirty="0" smtClean="0"/>
              <a:t>núcleos</a:t>
            </a:r>
            <a:endParaRPr lang="es-MX" dirty="0" smtClean="0"/>
          </a:p>
          <a:p>
            <a:endParaRPr lang="es-MX" dirty="0"/>
          </a:p>
          <a:p>
            <a:r>
              <a:rPr lang="es-MX" b="1" dirty="0" smtClean="0">
                <a:solidFill>
                  <a:schemeClr val="bg1">
                    <a:lumMod val="50000"/>
                  </a:schemeClr>
                </a:solidFill>
              </a:rPr>
              <a:t>Ciclo de vida </a:t>
            </a:r>
            <a:r>
              <a:rPr lang="es-MX" b="1" dirty="0" smtClean="0">
                <a:solidFill>
                  <a:schemeClr val="accent2">
                    <a:lumMod val="75000"/>
                  </a:schemeClr>
                </a:solidFill>
              </a:rPr>
              <a:t>- </a:t>
            </a:r>
            <a:r>
              <a:rPr lang="es-MX" dirty="0" smtClean="0"/>
              <a:t>* Vida media:  4 o 5 días.</a:t>
            </a:r>
          </a:p>
          <a:p>
            <a:r>
              <a:rPr lang="es-MX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s-MX" b="1" dirty="0" smtClean="0">
                <a:solidFill>
                  <a:schemeClr val="accent2">
                    <a:lumMod val="75000"/>
                  </a:schemeClr>
                </a:solidFill>
              </a:rPr>
              <a:t>                         </a:t>
            </a:r>
            <a:r>
              <a:rPr lang="es-MX" dirty="0" smtClean="0"/>
              <a:t>* Se originan en la médula ósea</a:t>
            </a:r>
          </a:p>
          <a:p>
            <a:r>
              <a:rPr lang="es-MX" dirty="0"/>
              <a:t> </a:t>
            </a:r>
            <a:r>
              <a:rPr lang="es-MX" dirty="0" smtClean="0"/>
              <a:t>                            roja.</a:t>
            </a:r>
            <a:endParaRPr lang="es-MX" b="1" dirty="0" smtClean="0">
              <a:solidFill>
                <a:schemeClr val="accent2">
                  <a:lumMod val="75000"/>
                </a:schemeClr>
              </a:solidFill>
            </a:endParaRPr>
          </a:p>
          <a:p>
            <a:endParaRPr lang="es-MX" b="1" dirty="0">
              <a:solidFill>
                <a:schemeClr val="accent2">
                  <a:lumMod val="75000"/>
                </a:schemeClr>
              </a:solidFill>
            </a:endParaRPr>
          </a:p>
          <a:p>
            <a:endParaRPr lang="es-MX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7" name="6 CuadroTexto"/>
          <p:cNvSpPr txBox="1"/>
          <p:nvPr/>
        </p:nvSpPr>
        <p:spPr>
          <a:xfrm>
            <a:off x="1979712" y="2492896"/>
            <a:ext cx="25202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400" b="1" u="sng" dirty="0" smtClean="0">
                <a:solidFill>
                  <a:schemeClr val="bg1">
                    <a:lumMod val="50000"/>
                  </a:schemeClr>
                </a:solidFill>
              </a:rPr>
              <a:t>CLASIFICACIÓN</a:t>
            </a:r>
            <a:endParaRPr lang="es-MX" sz="2400" b="1" u="sng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5" name="14 CuadroTexto"/>
          <p:cNvSpPr txBox="1"/>
          <p:nvPr/>
        </p:nvSpPr>
        <p:spPr>
          <a:xfrm>
            <a:off x="323528" y="2924944"/>
            <a:ext cx="18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b="1" dirty="0" smtClean="0">
                <a:solidFill>
                  <a:schemeClr val="bg1">
                    <a:lumMod val="50000"/>
                  </a:schemeClr>
                </a:solidFill>
              </a:rPr>
              <a:t>GRANULOCITOS:                                           </a:t>
            </a:r>
            <a:endParaRPr lang="es-MX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6" name="15 CuadroTexto"/>
          <p:cNvSpPr txBox="1"/>
          <p:nvPr/>
        </p:nvSpPr>
        <p:spPr>
          <a:xfrm>
            <a:off x="323528" y="4941168"/>
            <a:ext cx="15746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b="1" dirty="0" smtClean="0">
                <a:solidFill>
                  <a:schemeClr val="bg1">
                    <a:lumMod val="50000"/>
                  </a:schemeClr>
                </a:solidFill>
              </a:rPr>
              <a:t> MONOCITOS: </a:t>
            </a:r>
            <a:endParaRPr lang="es-MX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8" name="17 CuadroTexto"/>
          <p:cNvSpPr txBox="1"/>
          <p:nvPr/>
        </p:nvSpPr>
        <p:spPr>
          <a:xfrm>
            <a:off x="971600" y="6165304"/>
            <a:ext cx="36376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b="1" dirty="0" smtClean="0">
                <a:solidFill>
                  <a:schemeClr val="bg1">
                    <a:lumMod val="50000"/>
                  </a:schemeClr>
                </a:solidFill>
              </a:rPr>
              <a:t>                                          LINFOCITOS</a:t>
            </a:r>
            <a:endParaRPr lang="es-MX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9" name="18 CuadroTexto"/>
          <p:cNvSpPr txBox="1"/>
          <p:nvPr/>
        </p:nvSpPr>
        <p:spPr>
          <a:xfrm>
            <a:off x="395536" y="3212976"/>
            <a:ext cx="345638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s-MX" dirty="0" smtClean="0"/>
              <a:t> Con gránulos en su citoplasma</a:t>
            </a:r>
          </a:p>
          <a:p>
            <a:pPr>
              <a:buFont typeface="Arial" pitchFamily="34" charset="0"/>
              <a:buChar char="•"/>
            </a:pPr>
            <a:r>
              <a:rPr lang="es-MX" dirty="0"/>
              <a:t> </a:t>
            </a:r>
            <a:r>
              <a:rPr lang="es-MX" dirty="0" smtClean="0"/>
              <a:t> </a:t>
            </a:r>
            <a:r>
              <a:rPr lang="es-MX" u="sng" dirty="0" smtClean="0"/>
              <a:t>Existen tres variedades</a:t>
            </a:r>
          </a:p>
          <a:p>
            <a:r>
              <a:rPr lang="es-MX" dirty="0"/>
              <a:t> </a:t>
            </a:r>
          </a:p>
        </p:txBody>
      </p:sp>
      <p:sp>
        <p:nvSpPr>
          <p:cNvPr id="24" name="23 CuadroTexto"/>
          <p:cNvSpPr txBox="1"/>
          <p:nvPr/>
        </p:nvSpPr>
        <p:spPr>
          <a:xfrm>
            <a:off x="467544" y="4509120"/>
            <a:ext cx="27363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MX" dirty="0"/>
          </a:p>
        </p:txBody>
      </p:sp>
      <p:sp>
        <p:nvSpPr>
          <p:cNvPr id="25" name="24 CuadroTexto"/>
          <p:cNvSpPr txBox="1"/>
          <p:nvPr/>
        </p:nvSpPr>
        <p:spPr>
          <a:xfrm>
            <a:off x="3779912" y="3140968"/>
            <a:ext cx="1512168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600" b="1" dirty="0" smtClean="0">
                <a:solidFill>
                  <a:schemeClr val="bg1">
                    <a:lumMod val="50000"/>
                  </a:schemeClr>
                </a:solidFill>
              </a:rPr>
              <a:t>NEUTRÓFILOS</a:t>
            </a:r>
          </a:p>
          <a:p>
            <a:endParaRPr lang="es-MX" sz="1600" b="1" dirty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s-MX" sz="1600" b="1" dirty="0" smtClean="0">
                <a:solidFill>
                  <a:schemeClr val="bg1">
                    <a:lumMod val="50000"/>
                  </a:schemeClr>
                </a:solidFill>
              </a:rPr>
              <a:t>   </a:t>
            </a:r>
          </a:p>
          <a:p>
            <a:r>
              <a:rPr lang="es-MX" sz="1600" b="1" dirty="0" smtClean="0">
                <a:solidFill>
                  <a:schemeClr val="bg1">
                    <a:lumMod val="50000"/>
                  </a:schemeClr>
                </a:solidFill>
              </a:rPr>
              <a:t>   EOSINÓFILOS</a:t>
            </a:r>
          </a:p>
          <a:p>
            <a:endParaRPr lang="es-MX" sz="1600" b="1" dirty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s-MX" sz="1600" b="1" dirty="0" smtClean="0">
                <a:solidFill>
                  <a:schemeClr val="bg1">
                    <a:lumMod val="50000"/>
                  </a:schemeClr>
                </a:solidFill>
              </a:rPr>
              <a:t> BASÓFILOS</a:t>
            </a:r>
          </a:p>
          <a:p>
            <a:endParaRPr lang="es-MX" sz="1600" b="1" dirty="0" smtClean="0">
              <a:solidFill>
                <a:schemeClr val="bg1">
                  <a:lumMod val="50000"/>
                </a:schemeClr>
              </a:solidFill>
            </a:endParaRPr>
          </a:p>
          <a:p>
            <a:endParaRPr lang="es-MX" sz="1600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7416" name="AutoShape 8" descr="data:image/jpeg;base64,/9j/4AAQSkZJRgABAQAAAQABAAD/2wBDAAkGBwgHBgkIBwgKCgkLDRYPDQwMDRsUFRAWIB0iIiAdHx8kKDQsJCYxJx8fLT0tMTU3Ojo6Iys/RD84QzQ5Ojf/2wBDAQoKCg0MDRoPDxo3JR8lNzc3Nzc3Nzc3Nzc3Nzc3Nzc3Nzc3Nzc3Nzc3Nzc3Nzc3Nzc3Nzc3Nzc3Nzc3Nzc3Nzf/wAARCADhAOEDASIAAhEBAxEB/8QAGwAAAgMBAQEAAAAAAAAAAAAAAwQAAgUBBgf/xAAzEAACAgEEAQQCAQMCBQUAAAABAgADEQQSITFBBRMiUTJhcQYUkRWBI0JSofAzNHLB0f/EABkBAAMBAQEAAAAAAAAAAAAAAAABAwIEBf/EACMRAAICAgICAwADAAAAAAAAAAABAhEDEiExE0EEIlEFFDL/2gAMAwEAAhEDEQA/APRJYla8Sw1o+omFduxJ7T4zgzj1j7PTs0q9Qj9nEODmYyZBmjprCy4MxOGvQDE5ITgZMXt1KrnHiT5fQwzuq/kQIJ9VWBwZn36lnJyYubD5lFj/AEDWXVoeIdHDdGYPucZh6dUV/ExvH+AbMBqW2jAlNNqfcHy7lNS2WxMJfamAEjPOI1Vp68AsOSICvuOK3Awf8xzb9AhfUaVCpKjEz3pwZrWv8YjYM5hBsGKBMHqPaCobs4gErLNxNPT1+3WPubm+KAIw3LgzN1Gn2tkDiac4yhhgiTjLUDIX4wgs4jNulTH1FnpIzgym0ZCLC0Y7lCxY4lBVYTiGSv2z8xHSQBNNQS249Q+p063JjyBxO1WoQAOIYGRbd2MwLaHrfnIlWTcOO5vW1JZncBE20HJKHiWWRPsRk7D9STV/sW/Uke0QHMKBwJOMdTvBGQZPE5hiF6bXJHULSwQZM5qcYgWJwJXtAEt1G/o8RawnGZxjgzrkbBzDoBZpAuRLdmERAw7xNOVBQHbIODDWJtgSOcxxlYDmkbBxHL696bh3Mup9pBmrRarDHeZidp2AoG299wos4hbtLu5TuLGqxTjBjWshF2f9wTcmXSp3PRjVWlAOW5juMQKaSrHyI/iOAfqcAwOOhOybduwJOY5nZznPXETGZmttbeVzgQdVxwMnOPuX9TXFmfERV8S6ScRGxRajDHAMKyqwwZkI57E0dNaLFwexIyhryMpZUU5Wcq1DKcNG+MYiWqQI2RNxe3DA0EYMuRLRLRW5O0mOTDjToCf4kkxJEIXS1SMQnGM+JmByJf3WK4ycTTxjstqm3NgdSIhZCcdQeNzTQ09e2vBHJmpfWIkZFpw3E4TlI3rdNtO5eomowcGaVNWhlRmXRsThXHM4DE1YBt24YMXdTu74li0oTCKoC6dxnTkhxiKoMtNDSUliGPQjk6XIGgnKjM6QDKvYK0yx4mfdrmJwvAnPGLl0BpceJJi/3lmfyMb0uu3YV/8AMo8clyBofzJOKQwyOZ0TKYEkMnMkYhP1Cn3K9w7ExWBBnpSAQQepla3RlSWUZEpinXDARraN0WbWBihUjxC1tgyko2Bsq4xnPcT1TBjxLVtlAYOwZaRgqY2W0QPufxNEdwGkq2rk9mMQm7kIkkmP1JMgJW6TPKQQ01n1D6a8v8WjYj2lHhgK6fTbSC0akMky232BV1Dgg9TO1GlKsSoyJpzhAIOYKTj0Mw9hHiT2wf1HNXsB+PcSbJPcontyBPa/c57BzxOAN9mHpYqwzzHygGNNouA1n+I8AqLgDAErVYHEHrbfbpIB5Mg3KTpjM/WakuxAPAioBac5ZjLs20YHc6P8qkInt8dyyIVOYNSSeTzLklRmLZhRpaS7ACmO8GYC3kHg4jNeqfAG6YcH2Br55nJnpqWHOYQaznkRasB3EhAIwYKu9H88yxtUeZnkANujrck4wf1FLdEycryI69+IP3DYZSLmgE0FicYMYoUbv+J3C4x4nHXKE9GNysQ0CMcTueZn13shwTxHkcOoMy40BbB+5JMyRAIKoSNU2bhiZ9uqRjxmW01w3jmaptcjNPxJ4kByAZJixEgNXd7VZ+zDzL9RsJs2xxVsYuzlj3LpXui4fEsLT4lWn6Ab9lQOSJwoPBgkZm8zrErMUwGKHKsBF9faXfnxLVvk58xa8/IwivtYHKxxmCY5OYVQfbgjNewOo2OZx3yZUnKgkY/mViX6M6DDITBCXSasQwpzIzEQ2jrWw4aD1dfttjMypLagAm4g5BjumZrQMczKYmavorAhxKZOI2JDgo6yYRalWWdwikmZ92paw4HAkI7SGPjZ4IkYBhgTMViDnMaGpAXB7g4tdAB1ChOYXROSdviLai4OcCE0LAP/ADK09eRGlJOcySI6PNZllYqRiU/3kE6ExGvodVwFczQBBwQZ5tXK9GL36/VaK5bN5aknDD6iWBzf1A9WejMbWvmwzQ0Ngup3qcgzK1gItYSeONSaY30AJlqxkwRPMLScGVYjV01HwDESmpQAQlOrUVgMOoDU3h+B1OeOzkMWU7W8ytw5k7M7YhZQR2Jb2IlYypAgW4ODD1fGUvXByIq5GDYfGDHmEH7nNpEdBZzBnQxEHerMoC/7yyggAfUajwA3pb9jZIndTYbDmBqXmHZdy8RapSsBNhH/AEhhWzFujAeySeoRfgMCanzGhDusuVhgGKrgQTN9yb+JhQpUhhHOIIsZUtkzg56m1ER3OTH9AhzkjgRbTUtYw4mxVWEQACZySpUMtn9yTkkiB5gidEIaznqc2ES6EUjek0i6o7bFBTzFQuTNr0ysrSSRzmanJxjaBBLEXTUEVgBR4Ex7s2MTNy9dyERJaEDHMjjdJt9gzLZCO5F+Jj2oFYPAizIDyJVOwKbjOk5xOisk8CHTSOexiPhdgAWMUgscHqUsajTg7nBYeBB6fV70duFVY9HJWkAzZUoOAwzK+2WGDPKeoes2vqiKmNaZxn7iy+q65X+Gqz9Azqj8DI1dj1Z65qCJUVnoieUf1T1Vzw+CPAjGk/qDWpkWor4+438HIl2mGrPRmsyLSxPUyk/qUtVn+32/uW0/9Rbm+a/HwcSf9XMl0Kjep0zE8CO16QD85j6T1bNgYNlD3NzTaqvULmtgZy5YZI9gWNKEYwItbo+CVj0gkU2h2Y1mmcHkGC9ls9TdIHkCc2L9Cb8r/BGMmmdvBjNWhx+Udd1rHgRZ9QzcLxFtKXQw1apUOxL+4v3M7/iNZnPH1CYIhp+sLHfcT7EkSwfsyR6oQO16txKiLvtJyIqbTuxLKxzNxxUFj2l0wscZ6msq7QABwIn6cQE57Mdkptt0BDzAXUbgdvcYE4YlwBk26Zm/mRdM3WJq4GeQJ3A+pTyMBWjThR1FfVtfXo6SoI3nxNG61Kay7nAE8T6jd/catrDkjxK/Gw+Wdy6QNlCbL7dwBbMprA6aW0q23A6EsmoCqEUEfZkc76LN3WJ6aTTX4CMO4VvpVLH5DiLMqqoKMcw14D3YUZH6hU0N3D2VEJ9kTvTUVyWO212+2tgJ5H3KaVHZz3iPs25Vx+I+orc7VnK5A/Uwm2qCwVre05rGTmM1jGmYsBk9RFmLMXY4/mFptLOFzx9TUo8BQz6RqSt7I5+B6m9otW9FocHC55EwnRVsQouGM1xggAjn7nNmUZeuyc0ez0l66ikWL5hpl+h2g0mvyOZqTwskdZNGSeZxjhczplLOUPPiTAz7LCzHkTqjMGw+ZMJWee5V8IEGROJY18dTi2Be4DUa1V4WS+zfAwuz9STP/vW+5JvSYrOH0u3zLL6fanJ6E2R1zO8ReeY6MsOa+esTQ09osQERPXoqjI4lNBZizbngzVbRsRqCd6kEkmgJJJIeIwMX+obG9sVr/OJ5xV4yTyJres6lrtQUUfFeJlHcQQox9z1fjx1xpAgun05tfdwB+5yyjJasHIP1JU5UbScRmpkAOBk/ubbkmMzPT9Kmmvcsodg3AM1NTr11FfsGoAdcRK5Xq1S2/wDK3cNtVOTg5mp1NqTBmbforEBanLCL6lMVLuUhvM31X45XqVtpqtADKCBNxztdjUjzypQ9Y3nmAr2V37hkgT0R0GiPAXB/RgU0WjSzCqSQfMqs8eezW6F9FU1j+9dwPAjdjgEbBwPuWsYbioAAHQgkYs23H8CRbcnZhs9P6AoaouBz0Zqsyr2RM701f7bRKDwx5MpbcXY8zx8n3yNiNBtSi9Gc/uFIMzwCxGTGEr45PMw4xQArc7sgdypbAhsZODLWaXKbljcl7AQuuOIlbYTG7aiDFPaLttXky0KAF7hkjf8Apz/X/eSb2j+ipm+GB6IM47qiksQJiG96xwxzA2XWP+TEicqwP9NWOanUC1iAeJ3SECwHMQENSxDDBltaVIR6JehOxTTX7gFY/wC8ZrXYiruZsD8mOSf5nPVAWHUq5IQkD/aWnDGB47VM/vMSMEkyiqTyRjMa1oZ9U4IAAPUWYMSRnIM9dO0gQMuFJUDJnUypO7zIAlbkN+UudhqZw3XgzQyuqs2aKxmGfozF/vrEQFctNPWFrNBYqjnGZiBjTQARliZ0YIKuTUUmadXq7hCGqzgSo9VS7CgFOYjWPfR33bSB19wGmVCze5kDwZTxQ5dD1R6ShVdVZWBJ7/Urcuyz48ZmPXqzplPs7s+Mw9HqZvfbeuzP/N4kXhkna6MuI4+MAqctNf0LTKS11qZx1mYpYLjbg/uep0g26FDjGROT5UnGFL2ZLXWljiBDDOTK2NzmD3czhqkA4lkN74AxEUYTrMZNq2MP7+WmnUQ9Q/Ynny/Mf02qZK8RZIWuAQHXArYQJX09QbMmD1NjO+T5g6rjU+4SiTcKEbu0fQkmb/qA/ckj45GrE3U5ldpBjjVZnfY2gFpfZIyKLWT0MxuvRXbN+2P6SirYGxkxrgA/UlLM7pDoyFJQgdTQ0tu9cE9RTUqOxL6FvnNv7RsRoySTskBgeq6Z1tZypKN5Ex3V0bgnE9ndUtyFXGQZ5/XaX2Lfn+J6M78Ga1qwMhwDb5z+4ZKFY4JGPP7nLse6AB57nSpDfAzrfQDVi1MgVQOsGYmu0Te5mkBgPEdPwflu/InCWwcx47g+GNNo89ansHByD5ELWVdwFwMjzNtqK70y6An7nnmVjqm2A4U+J2QmpoonYa9rUUYQFR5xAW+oE0io1r/OI1qbbKdMEZRz5mZlWIx2ZSCTXKNUa/omrS2xdPaRyfiTPdFcadQPHE+Y6WuxNQj1qcgz6joq2fRKW7xmeX/JRUWpIlJGfZwYLzGNQpU8xYzhrgyESWY/UGpkGWOJNoZU9w1ZwsKmjYrvbgfcDZ8TgeItk+EFA9TnjaDzKYO3mFRgcgymoJXG1c5mot9ADklPeH/TJKciNknBg7XyMS9iwLDmTSV2AXSar2Ttf8THW1CsPj1MhkJMqrspwCY3iUuQuhvUWBjgRnQVnO8+IjSjWuABNmiv20CxT+qoEEA6E6BJJJASB1Gnr1C4cZ+oYfc74jTadoDzfqHptiOXQfGZtlZAIP5HxPalQRhgD/MR1PplVrF1+LfqdeP5XqQUeU9vao3gkgyMcjgEZmxZ6ZcHwRkRLVen6hH/AAJ+sTrjljJ9gBqCgZPM8/q3FOssVMien0+ktVgXQ7R3mI+qeknU2i3Tj5jsfcriyRjN2ai6PL6g2MDuYn+ZSutgASMfWY/fotZ7hB077uuBC6f0D1TWMq+0VX7PE7vLCKttFLA+kLqNR6jXp6uQTk/qfVKUFdaqPEyP6f8A6fo9KTefnee2+ptzwfnfJjmmlHpE2xTVaRbFLLwZlWUFSRPQdxbUaUWcr3OSGRrhmaMb2jicQqhyfEasQ1sQYpYCDKdgMWaslNq9RNmJMqSZAYKCj0MnUtkOu1uoM8/qXUc/uNRAnt1/X/eSWwf/AAyTVMDefTgiCOm/UZNy9SrXqJzbSAVOkJ6E6np4J+RjC6lCcZwYYEEZEe8kHBSmhKhhRzCY5klu4uXywOTok5nccTQionROzkAKWWKpAbsywOeZxkVuwDOgY4EAOzhA8zs51EBUoh/5RKDT1KchBL2WLWuW6gvfDD4w+3oAhqrz+I/xIXRB2BEtTe46MzrbWzyTNLG5dsLNe3WKv48xb/UHz0Jm+43k8Qj42Aib8cV2Bo1+o4/IRum9Lh8SZ5wMc9x/0xz7wB6MJ4lVoDTvoWwdczP1OjcLkDM1pzHGJKMmhnmnQqeRK7TN+7R1284wfuKt6cQficy6yRYjLFfIhFrycYmkuhx33D16NRyR1E8iGZX9u/8A0yTc9sfUkz5WKjD/ALhvuVfUM2OYvJmapAGW057jVOqZfPEzswiNzHSYHoNPetq/uGHUxtJaVcYP/ebAOQJGUdWBYfuTMgIIBHnzJEBJDIJM8QAkgkkgBJwmWzx3KvwpMQCGquy2PErWQEziL3N8iTILvjiWceKQDIr90EiKaioKceYam3tckZGMgwjIrdnP7MnbixmSylTgidG7Bx1GtTT5Ei07a8kcyuyaASEc9Pz76n9wGwluJo+m6bkO3Qm5NKIjT8To4kxIZzIDkqx2soxncSJeDvwK8kEgEZ/jzGBfGJ3qcUhlDLyp6M7EBzj9STv+ZIAeUk8SSS3sZB3O1/kJJJpCHNP+Qm3X+I/iSSSyegRf/wDZ2SSYAnmcPUkkEBDJ4MkkAOTlv4GSSAIxbfyMB9fzJJOn0Aar840v/wBSSSOQaBX+P5lrfwH8SSQXSAWXubOm/wDSH8SSTWToSDzg6kkk0BySz8D/APEySQAyvTv/AHVv/niaskkBRJJJJEM//9k="/>
          <p:cNvSpPr>
            <a:spLocks noChangeAspect="1" noChangeArrowheads="1"/>
          </p:cNvSpPr>
          <p:nvPr/>
        </p:nvSpPr>
        <p:spPr bwMode="auto">
          <a:xfrm>
            <a:off x="63500" y="-1571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pic>
        <p:nvPicPr>
          <p:cNvPr id="17418" name="Picture 10" descr="http://1.bp.blogspot.com/_LrvnS8jBE2c/TKK3vAwaJ3I/AAAAAAAAACE/_MzmB4LQMeQ/s1600/eos.jpg"/>
          <p:cNvPicPr>
            <a:picLocks noChangeAspect="1" noChangeArrowheads="1"/>
          </p:cNvPicPr>
          <p:nvPr/>
        </p:nvPicPr>
        <p:blipFill>
          <a:blip r:embed="rId4" cstate="print"/>
          <a:srcRect l="25403" t="43184" r="26333" b="13632"/>
          <a:stretch>
            <a:fillRect/>
          </a:stretch>
        </p:blipFill>
        <p:spPr bwMode="auto">
          <a:xfrm>
            <a:off x="5148064" y="3789040"/>
            <a:ext cx="804796" cy="720080"/>
          </a:xfrm>
          <a:prstGeom prst="rect">
            <a:avLst/>
          </a:prstGeom>
          <a:noFill/>
        </p:spPr>
      </p:pic>
      <p:pic>
        <p:nvPicPr>
          <p:cNvPr id="17420" name="Picture 12" descr="http://t2.gstatic.com/images?q=tbn:ANd9GcTYT2mQ8aZ1SbFsQZ_-VvSTxbY08eC9X5nSWYc_qZpReuCG7sbI"/>
          <p:cNvPicPr>
            <a:picLocks noChangeAspect="1" noChangeArrowheads="1"/>
          </p:cNvPicPr>
          <p:nvPr/>
        </p:nvPicPr>
        <p:blipFill>
          <a:blip r:embed="rId5" cstate="print"/>
          <a:srcRect l="19894" t="9108" r="10475" b="8917"/>
          <a:stretch>
            <a:fillRect/>
          </a:stretch>
        </p:blipFill>
        <p:spPr bwMode="auto">
          <a:xfrm>
            <a:off x="5081497" y="4693786"/>
            <a:ext cx="720080" cy="925818"/>
          </a:xfrm>
          <a:prstGeom prst="rect">
            <a:avLst/>
          </a:prstGeom>
          <a:noFill/>
        </p:spPr>
      </p:pic>
      <p:cxnSp>
        <p:nvCxnSpPr>
          <p:cNvPr id="31" name="30 Conector recto"/>
          <p:cNvCxnSpPr/>
          <p:nvPr/>
        </p:nvCxnSpPr>
        <p:spPr>
          <a:xfrm flipV="1">
            <a:off x="2915816" y="3284984"/>
            <a:ext cx="792088" cy="43204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32 Conector recto"/>
          <p:cNvCxnSpPr/>
          <p:nvPr/>
        </p:nvCxnSpPr>
        <p:spPr>
          <a:xfrm>
            <a:off x="2987824" y="3717032"/>
            <a:ext cx="936104" cy="28803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34 Conector recto"/>
          <p:cNvCxnSpPr/>
          <p:nvPr/>
        </p:nvCxnSpPr>
        <p:spPr>
          <a:xfrm>
            <a:off x="2915816" y="3717032"/>
            <a:ext cx="936104" cy="64807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37 CuadroTexto"/>
          <p:cNvSpPr txBox="1"/>
          <p:nvPr/>
        </p:nvSpPr>
        <p:spPr>
          <a:xfrm>
            <a:off x="6623720" y="2780928"/>
            <a:ext cx="25202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MX" dirty="0"/>
          </a:p>
        </p:txBody>
      </p:sp>
      <p:pic>
        <p:nvPicPr>
          <p:cNvPr id="17422" name="Picture 14" descr="http://t3.gstatic.com/images?q=tbn:ANd9GcQOA9Zr9OjbSPQbjpTNfvKjUtGludRl3GfW1tVZ5YUjQP3kRzcJ"/>
          <p:cNvPicPr>
            <a:picLocks noChangeAspect="1" noChangeArrowheads="1"/>
          </p:cNvPicPr>
          <p:nvPr/>
        </p:nvPicPr>
        <p:blipFill>
          <a:blip r:embed="rId6" cstate="print"/>
          <a:srcRect l="24230" t="29076" r="32155" b="27309"/>
          <a:stretch>
            <a:fillRect/>
          </a:stretch>
        </p:blipFill>
        <p:spPr bwMode="auto">
          <a:xfrm>
            <a:off x="1691680" y="4437112"/>
            <a:ext cx="1008112" cy="1008112"/>
          </a:xfrm>
          <a:prstGeom prst="rect">
            <a:avLst/>
          </a:prstGeom>
          <a:noFill/>
        </p:spPr>
      </p:pic>
      <p:sp>
        <p:nvSpPr>
          <p:cNvPr id="41" name="40 CuadroTexto"/>
          <p:cNvSpPr txBox="1"/>
          <p:nvPr/>
        </p:nvSpPr>
        <p:spPr>
          <a:xfrm>
            <a:off x="395536" y="5445224"/>
            <a:ext cx="2728439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s-MX" sz="1600" dirty="0" smtClean="0"/>
              <a:t> Leucocitos de mayor tamaño</a:t>
            </a:r>
          </a:p>
          <a:p>
            <a:pPr>
              <a:buFont typeface="Arial" pitchFamily="34" charset="0"/>
              <a:buChar char="•"/>
            </a:pPr>
            <a:r>
              <a:rPr lang="es-MX" sz="1600" dirty="0" smtClean="0"/>
              <a:t> Núcleo en herradura</a:t>
            </a:r>
          </a:p>
          <a:p>
            <a:pPr>
              <a:buFont typeface="Arial" pitchFamily="34" charset="0"/>
              <a:buChar char="•"/>
            </a:pPr>
            <a:r>
              <a:rPr lang="es-MX" sz="1600" dirty="0" smtClean="0"/>
              <a:t> 2 a 8% del total de </a:t>
            </a:r>
            <a:r>
              <a:rPr lang="es-MX" sz="1600" dirty="0" smtClean="0"/>
              <a:t>leucocitos</a:t>
            </a:r>
          </a:p>
          <a:p>
            <a:pPr>
              <a:buFont typeface="Arial" pitchFamily="34" charset="0"/>
              <a:buChar char="•"/>
            </a:pPr>
            <a:r>
              <a:rPr lang="es-MX" sz="1600" b="1" dirty="0" smtClean="0"/>
              <a:t>Macrófagos fijos</a:t>
            </a:r>
            <a:endParaRPr lang="es-MX" sz="1600" b="1" dirty="0"/>
          </a:p>
        </p:txBody>
      </p:sp>
      <p:pic>
        <p:nvPicPr>
          <p:cNvPr id="17424" name="Picture 16" descr="http://t3.gstatic.com/images?q=tbn:ANd9GcR6gsiDsOEN4xakNj_CypYT78Ngn_GEuFSDAgsUXjsXzEUNBqNe"/>
          <p:cNvPicPr>
            <a:picLocks noChangeAspect="1" noChangeArrowheads="1"/>
          </p:cNvPicPr>
          <p:nvPr/>
        </p:nvPicPr>
        <p:blipFill>
          <a:blip r:embed="rId7" cstate="print"/>
          <a:srcRect l="30415" t="22812" r="23962" b="31565"/>
          <a:stretch>
            <a:fillRect/>
          </a:stretch>
        </p:blipFill>
        <p:spPr bwMode="auto">
          <a:xfrm>
            <a:off x="4499992" y="5993904"/>
            <a:ext cx="864096" cy="864096"/>
          </a:xfrm>
          <a:prstGeom prst="rect">
            <a:avLst/>
          </a:prstGeom>
          <a:noFill/>
        </p:spPr>
      </p:pic>
      <p:pic>
        <p:nvPicPr>
          <p:cNvPr id="4098" name="Picture 2" descr="https://encrypted-tbn0.gstatic.com/images?q=tbn:ANd9GcRPi2AWKFfBWLr2I9Xm9wcOL4b2boH___E_vMdDyn0GNPTKCDVd"/>
          <p:cNvPicPr>
            <a:picLocks noChangeAspect="1" noChangeArrowheads="1"/>
          </p:cNvPicPr>
          <p:nvPr/>
        </p:nvPicPr>
        <p:blipFill>
          <a:blip r:embed="rId8" cstate="print"/>
          <a:srcRect l="7526" t="15079" r="47318" b="33333"/>
          <a:stretch>
            <a:fillRect/>
          </a:stretch>
        </p:blipFill>
        <p:spPr bwMode="auto">
          <a:xfrm>
            <a:off x="5148064" y="2708920"/>
            <a:ext cx="1296144" cy="985373"/>
          </a:xfrm>
          <a:prstGeom prst="rect">
            <a:avLst/>
          </a:prstGeom>
          <a:noFill/>
        </p:spPr>
      </p:pic>
      <p:sp>
        <p:nvSpPr>
          <p:cNvPr id="32" name="31 CuadroTexto"/>
          <p:cNvSpPr txBox="1"/>
          <p:nvPr/>
        </p:nvSpPr>
        <p:spPr>
          <a:xfrm>
            <a:off x="6444208" y="2636913"/>
            <a:ext cx="2592288" cy="116955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pt-BR" dirty="0" smtClean="0"/>
              <a:t> núcleo trilobulado</a:t>
            </a:r>
          </a:p>
          <a:p>
            <a:pPr>
              <a:buFont typeface="Arial" pitchFamily="34" charset="0"/>
              <a:buChar char="•"/>
            </a:pPr>
            <a:r>
              <a:rPr lang="pt-BR" dirty="0" smtClean="0"/>
              <a:t> finas </a:t>
            </a:r>
            <a:r>
              <a:rPr lang="pt-BR" dirty="0" err="1" smtClean="0"/>
              <a:t>granulaciones</a:t>
            </a:r>
            <a:endParaRPr lang="pt-BR" dirty="0" smtClean="0"/>
          </a:p>
          <a:p>
            <a:pPr>
              <a:buFont typeface="Arial" pitchFamily="34" charset="0"/>
              <a:buChar char="•"/>
            </a:pPr>
            <a:r>
              <a:rPr lang="pt-BR" sz="1600" dirty="0" smtClean="0"/>
              <a:t> </a:t>
            </a:r>
            <a:r>
              <a:rPr lang="pt-BR" sz="1600" dirty="0" err="1" smtClean="0"/>
              <a:t>leucocitos</a:t>
            </a:r>
            <a:r>
              <a:rPr lang="pt-BR" sz="1600" dirty="0" smtClean="0"/>
              <a:t> más abundantes</a:t>
            </a:r>
          </a:p>
          <a:p>
            <a:pPr>
              <a:buFont typeface="Arial" pitchFamily="34" charset="0"/>
              <a:buChar char="•"/>
            </a:pPr>
            <a:r>
              <a:rPr lang="pt-BR" b="1" dirty="0" err="1" smtClean="0"/>
              <a:t>Diapédesis</a:t>
            </a:r>
            <a:r>
              <a:rPr lang="pt-BR" b="1" dirty="0" smtClean="0"/>
              <a:t> - </a:t>
            </a:r>
            <a:r>
              <a:rPr lang="pt-BR" b="1" dirty="0" err="1" smtClean="0"/>
              <a:t>fagocitosis</a:t>
            </a:r>
            <a:endParaRPr lang="pt-BR" b="1" dirty="0"/>
          </a:p>
        </p:txBody>
      </p:sp>
      <p:sp>
        <p:nvSpPr>
          <p:cNvPr id="34" name="33 CuadroTexto"/>
          <p:cNvSpPr txBox="1"/>
          <p:nvPr/>
        </p:nvSpPr>
        <p:spPr>
          <a:xfrm>
            <a:off x="6012160" y="3717032"/>
            <a:ext cx="3024336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pt-BR" dirty="0" smtClean="0"/>
              <a:t> núcleo bilobulado</a:t>
            </a:r>
          </a:p>
          <a:p>
            <a:pPr>
              <a:buFont typeface="Arial" pitchFamily="34" charset="0"/>
              <a:buChar char="•"/>
            </a:pPr>
            <a:r>
              <a:rPr lang="pt-BR" dirty="0" smtClean="0"/>
              <a:t> finas </a:t>
            </a:r>
            <a:r>
              <a:rPr lang="pt-BR" dirty="0" err="1" smtClean="0"/>
              <a:t>granulaciones</a:t>
            </a:r>
            <a:endParaRPr lang="pt-BR" dirty="0" smtClean="0"/>
          </a:p>
          <a:p>
            <a:pPr>
              <a:buFont typeface="Arial" pitchFamily="34" charset="0"/>
              <a:buChar char="•"/>
            </a:pPr>
            <a:r>
              <a:rPr lang="pt-BR" b="1" dirty="0" err="1" smtClean="0"/>
              <a:t>Diapédesis</a:t>
            </a:r>
            <a:r>
              <a:rPr lang="pt-BR" b="1" dirty="0" smtClean="0"/>
              <a:t>-ataque externo de grandes </a:t>
            </a:r>
            <a:r>
              <a:rPr lang="pt-BR" b="1" dirty="0" err="1" smtClean="0"/>
              <a:t>parásitos</a:t>
            </a:r>
            <a:endParaRPr lang="pt-BR" b="1" dirty="0" smtClean="0"/>
          </a:p>
          <a:p>
            <a:pPr>
              <a:buFont typeface="Arial" pitchFamily="34" charset="0"/>
              <a:buChar char="•"/>
            </a:pPr>
            <a:endParaRPr lang="pt-BR" dirty="0"/>
          </a:p>
          <a:p>
            <a:pPr>
              <a:buFont typeface="Arial" pitchFamily="34" charset="0"/>
              <a:buChar char="•"/>
            </a:pPr>
            <a:endParaRPr lang="pt-BR" dirty="0" smtClean="0"/>
          </a:p>
          <a:p>
            <a:pPr>
              <a:buFont typeface="Arial" pitchFamily="34" charset="0"/>
              <a:buChar char="•"/>
            </a:pPr>
            <a:endParaRPr lang="pt-BR" dirty="0" smtClean="0"/>
          </a:p>
          <a:p>
            <a:pPr>
              <a:buFont typeface="Arial" pitchFamily="34" charset="0"/>
              <a:buChar char="•"/>
            </a:pPr>
            <a:endParaRPr lang="pt-BR" dirty="0"/>
          </a:p>
          <a:p>
            <a:pPr>
              <a:buFont typeface="Arial" pitchFamily="34" charset="0"/>
              <a:buChar char="•"/>
            </a:pPr>
            <a:endParaRPr lang="pt-BR" dirty="0" smtClean="0"/>
          </a:p>
          <a:p>
            <a:endParaRPr lang="pt-BR" dirty="0"/>
          </a:p>
        </p:txBody>
      </p:sp>
      <p:sp>
        <p:nvSpPr>
          <p:cNvPr id="36" name="35 CuadroTexto"/>
          <p:cNvSpPr txBox="1"/>
          <p:nvPr/>
        </p:nvSpPr>
        <p:spPr>
          <a:xfrm>
            <a:off x="6012160" y="4797152"/>
            <a:ext cx="201622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pt-BR" dirty="0" smtClean="0"/>
              <a:t>núcleo irregular</a:t>
            </a:r>
          </a:p>
          <a:p>
            <a:pPr>
              <a:buFont typeface="Arial" pitchFamily="34" charset="0"/>
              <a:buChar char="•"/>
            </a:pPr>
            <a:r>
              <a:rPr lang="pt-BR" dirty="0" smtClean="0"/>
              <a:t> </a:t>
            </a:r>
            <a:r>
              <a:rPr lang="pt-BR" dirty="0" err="1" smtClean="0"/>
              <a:t>gruesos</a:t>
            </a:r>
            <a:r>
              <a:rPr lang="pt-BR" dirty="0" smtClean="0"/>
              <a:t> </a:t>
            </a:r>
            <a:r>
              <a:rPr lang="pt-BR" dirty="0" err="1" smtClean="0"/>
              <a:t>gránulos</a:t>
            </a:r>
            <a:endParaRPr lang="pt-BR" dirty="0" smtClean="0"/>
          </a:p>
          <a:p>
            <a:pPr>
              <a:buFont typeface="Arial" pitchFamily="34" charset="0"/>
              <a:buChar char="•"/>
            </a:pPr>
            <a:r>
              <a:rPr lang="pt-BR" b="1" dirty="0"/>
              <a:t>H</a:t>
            </a:r>
            <a:r>
              <a:rPr lang="pt-BR" b="1" dirty="0" smtClean="0"/>
              <a:t>istaminas</a:t>
            </a:r>
            <a:endParaRPr lang="pt-BR" b="1" dirty="0"/>
          </a:p>
        </p:txBody>
      </p:sp>
      <p:sp>
        <p:nvSpPr>
          <p:cNvPr id="45" name="44 CuadroTexto"/>
          <p:cNvSpPr txBox="1"/>
          <p:nvPr/>
        </p:nvSpPr>
        <p:spPr>
          <a:xfrm>
            <a:off x="5436096" y="5805264"/>
            <a:ext cx="341987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pt-BR" dirty="0" smtClean="0"/>
              <a:t> </a:t>
            </a:r>
            <a:r>
              <a:rPr lang="pt-BR" dirty="0" err="1" smtClean="0"/>
              <a:t>Leucocitos</a:t>
            </a:r>
            <a:r>
              <a:rPr lang="pt-BR" dirty="0" smtClean="0"/>
              <a:t> de menor </a:t>
            </a:r>
            <a:r>
              <a:rPr lang="pt-BR" dirty="0" err="1" smtClean="0"/>
              <a:t>tamaño</a:t>
            </a:r>
            <a:endParaRPr lang="pt-BR" dirty="0" smtClean="0"/>
          </a:p>
          <a:p>
            <a:pPr>
              <a:buFont typeface="Arial" pitchFamily="34" charset="0"/>
              <a:buChar char="•"/>
            </a:pPr>
            <a:r>
              <a:rPr lang="pt-BR" dirty="0" smtClean="0"/>
              <a:t> 20 a 30% </a:t>
            </a:r>
            <a:r>
              <a:rPr lang="pt-BR" dirty="0" err="1" smtClean="0"/>
              <a:t>del</a:t>
            </a:r>
            <a:r>
              <a:rPr lang="pt-BR" dirty="0" smtClean="0"/>
              <a:t> total</a:t>
            </a:r>
          </a:p>
          <a:p>
            <a:pPr>
              <a:buFont typeface="Arial" pitchFamily="34" charset="0"/>
              <a:buChar char="•"/>
            </a:pPr>
            <a:r>
              <a:rPr lang="pt-BR" dirty="0" smtClean="0"/>
              <a:t> núcleo </a:t>
            </a:r>
            <a:r>
              <a:rPr lang="pt-BR" dirty="0" smtClean="0"/>
              <a:t>redondeado</a:t>
            </a:r>
          </a:p>
          <a:p>
            <a:pPr>
              <a:buFont typeface="Arial" pitchFamily="34" charset="0"/>
              <a:buChar char="•"/>
            </a:pPr>
            <a:r>
              <a:rPr lang="pt-BR" b="1" dirty="0" err="1"/>
              <a:t>A</a:t>
            </a:r>
            <a:r>
              <a:rPr lang="pt-BR" b="1" smtClean="0"/>
              <a:t>nticuerpos</a:t>
            </a:r>
            <a:endParaRPr lang="pt-BR" b="1" dirty="0" smtClean="0"/>
          </a:p>
          <a:p>
            <a:pPr>
              <a:buFont typeface="Arial" pitchFamily="34" charset="0"/>
              <a:buChar char="•"/>
            </a:pP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5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0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5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0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5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0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5" dur="500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1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6" dur="500"/>
                                        <p:tgtEl>
                                          <p:spTgt spid="174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1" dur="500"/>
                                        <p:tgtEl>
                                          <p:spTgt spid="174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1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6" dur="500"/>
                                        <p:tgtEl>
                                          <p:spTgt spid="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1" dur="500"/>
                                        <p:tgtEl>
                                          <p:spTgt spid="2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6" dur="500"/>
                                        <p:tgtEl>
                                          <p:spTgt spid="174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6" dur="500"/>
                                        <p:tgtEl>
                                          <p:spTgt spid="174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/>
      <p:bldP spid="32" grpId="0" animBg="1"/>
      <p:bldP spid="34" grpId="0"/>
      <p:bldP spid="36" grpId="0"/>
      <p:bldP spid="4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CuadroTexto"/>
          <p:cNvSpPr txBox="1"/>
          <p:nvPr/>
        </p:nvSpPr>
        <p:spPr>
          <a:xfrm>
            <a:off x="5076056" y="908720"/>
            <a:ext cx="428396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600" dirty="0" smtClean="0"/>
              <a:t>      </a:t>
            </a:r>
          </a:p>
          <a:p>
            <a:pPr>
              <a:buFont typeface="Arial" pitchFamily="34" charset="0"/>
              <a:buChar char="•"/>
            </a:pPr>
            <a:r>
              <a:rPr lang="es-MX" sz="1600" dirty="0" smtClean="0"/>
              <a:t> Desde los tejidos dañados se liberan:</a:t>
            </a:r>
          </a:p>
          <a:p>
            <a:r>
              <a:rPr lang="es-MX" sz="1600" dirty="0" smtClean="0"/>
              <a:t>       </a:t>
            </a:r>
            <a:r>
              <a:rPr lang="es-MX" sz="1600" b="1" dirty="0" err="1" smtClean="0"/>
              <a:t>bradiquininas</a:t>
            </a:r>
            <a:r>
              <a:rPr lang="es-MX" sz="1600" b="1" dirty="0" smtClean="0"/>
              <a:t>, </a:t>
            </a:r>
            <a:r>
              <a:rPr lang="es-MX" sz="1600" dirty="0" smtClean="0"/>
              <a:t>estimulantes de neuronas</a:t>
            </a:r>
          </a:p>
          <a:p>
            <a:r>
              <a:rPr lang="es-MX" sz="1600" dirty="0" smtClean="0"/>
              <a:t>       </a:t>
            </a:r>
            <a:r>
              <a:rPr lang="es-MX" sz="1600" b="1" dirty="0" smtClean="0"/>
              <a:t>histaminas,</a:t>
            </a:r>
            <a:r>
              <a:rPr lang="es-MX" sz="1600" dirty="0" smtClean="0"/>
              <a:t> hacen dilatar y aumentar </a:t>
            </a:r>
          </a:p>
          <a:p>
            <a:r>
              <a:rPr lang="es-MX" sz="1600" dirty="0" smtClean="0"/>
              <a:t>                            permeabilidad de capilares</a:t>
            </a:r>
          </a:p>
          <a:p>
            <a:pPr>
              <a:buFont typeface="Arial" pitchFamily="34" charset="0"/>
              <a:buChar char="•"/>
            </a:pPr>
            <a:r>
              <a:rPr lang="es-MX" sz="1600" dirty="0" smtClean="0"/>
              <a:t>  Mayor flujo sanguíneo a la zona</a:t>
            </a:r>
            <a:endParaRPr lang="es-MX" sz="1600" dirty="0"/>
          </a:p>
        </p:txBody>
      </p:sp>
      <p:sp>
        <p:nvSpPr>
          <p:cNvPr id="8" name="7 CuadroTexto"/>
          <p:cNvSpPr txBox="1"/>
          <p:nvPr/>
        </p:nvSpPr>
        <p:spPr>
          <a:xfrm>
            <a:off x="1187624" y="188640"/>
            <a:ext cx="77048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dirty="0" smtClean="0">
                <a:solidFill>
                  <a:schemeClr val="bg1">
                    <a:lumMod val="50000"/>
                  </a:schemeClr>
                </a:solidFill>
              </a:rPr>
              <a:t>  </a:t>
            </a:r>
            <a:r>
              <a:rPr lang="pt-BR" sz="2400" b="1" dirty="0" smtClean="0">
                <a:solidFill>
                  <a:schemeClr val="bg1">
                    <a:lumMod val="50000"/>
                  </a:schemeClr>
                </a:solidFill>
              </a:rPr>
              <a:t>RESPUESTA    INFLAMATORIA: Segunda línea defensiva</a:t>
            </a:r>
            <a:endParaRPr lang="pt-BR" sz="2400" b="1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22529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764704"/>
            <a:ext cx="1685925" cy="204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3" cstate="print">
            <a:lum contrast="20000"/>
          </a:blip>
          <a:srcRect/>
          <a:stretch>
            <a:fillRect/>
          </a:stretch>
        </p:blipFill>
        <p:spPr bwMode="auto">
          <a:xfrm>
            <a:off x="2123728" y="836712"/>
            <a:ext cx="2880320" cy="28885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10 CuadroTexto"/>
          <p:cNvSpPr txBox="1"/>
          <p:nvPr/>
        </p:nvSpPr>
        <p:spPr>
          <a:xfrm>
            <a:off x="0" y="2852936"/>
            <a:ext cx="226774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pt-BR" dirty="0" smtClean="0"/>
              <a:t>EDEMA</a:t>
            </a:r>
          </a:p>
          <a:p>
            <a:pPr>
              <a:buFont typeface="Arial" pitchFamily="34" charset="0"/>
              <a:buChar char="•"/>
            </a:pPr>
            <a:r>
              <a:rPr lang="pt-BR" dirty="0" smtClean="0"/>
              <a:t>ERITEMA</a:t>
            </a:r>
          </a:p>
          <a:p>
            <a:pPr>
              <a:buFont typeface="Arial" pitchFamily="34" charset="0"/>
              <a:buChar char="•"/>
            </a:pPr>
            <a:r>
              <a:rPr lang="pt-BR" dirty="0" smtClean="0"/>
              <a:t>AUMENTO TÉRMICO</a:t>
            </a:r>
            <a:endParaRPr lang="pt-BR" dirty="0"/>
          </a:p>
        </p:txBody>
      </p:sp>
      <p:pic>
        <p:nvPicPr>
          <p:cNvPr id="22531" name="Picture 3"/>
          <p:cNvPicPr>
            <a:picLocks noChangeAspect="1" noChangeArrowheads="1"/>
          </p:cNvPicPr>
          <p:nvPr/>
        </p:nvPicPr>
        <p:blipFill>
          <a:blip r:embed="rId4" cstate="print">
            <a:lum contrast="20000"/>
          </a:blip>
          <a:srcRect/>
          <a:stretch>
            <a:fillRect/>
          </a:stretch>
        </p:blipFill>
        <p:spPr bwMode="auto">
          <a:xfrm>
            <a:off x="2051720" y="3861048"/>
            <a:ext cx="3065454" cy="29969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12 CuadroTexto"/>
          <p:cNvSpPr txBox="1"/>
          <p:nvPr/>
        </p:nvSpPr>
        <p:spPr>
          <a:xfrm>
            <a:off x="5004048" y="2996952"/>
            <a:ext cx="4139952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pt-BR" dirty="0" smtClean="0"/>
              <a:t> </a:t>
            </a:r>
            <a:r>
              <a:rPr lang="pt-BR" sz="2000" b="1" dirty="0" err="1" smtClean="0"/>
              <a:t>Diapédesis</a:t>
            </a:r>
            <a:r>
              <a:rPr lang="pt-BR" b="1" dirty="0" smtClean="0"/>
              <a:t> </a:t>
            </a:r>
            <a:r>
              <a:rPr lang="pt-BR" dirty="0" smtClean="0"/>
              <a:t>de neutrófilos, </a:t>
            </a:r>
            <a:r>
              <a:rPr lang="pt-BR" dirty="0" err="1" smtClean="0"/>
              <a:t>eosinófilos</a:t>
            </a:r>
            <a:r>
              <a:rPr lang="pt-BR" dirty="0" smtClean="0"/>
              <a:t> y   </a:t>
            </a:r>
          </a:p>
          <a:p>
            <a:r>
              <a:rPr lang="pt-BR" dirty="0" smtClean="0"/>
              <a:t>                               </a:t>
            </a:r>
            <a:r>
              <a:rPr lang="pt-BR" dirty="0" err="1" smtClean="0"/>
              <a:t>monocitos</a:t>
            </a:r>
            <a:endParaRPr lang="pt-BR" dirty="0" smtClean="0"/>
          </a:p>
          <a:p>
            <a:r>
              <a:rPr lang="pt-BR" dirty="0" smtClean="0"/>
              <a:t>           (células </a:t>
            </a:r>
            <a:r>
              <a:rPr lang="pt-BR" dirty="0" err="1" smtClean="0"/>
              <a:t>con</a:t>
            </a:r>
            <a:r>
              <a:rPr lang="pt-BR" dirty="0" smtClean="0"/>
              <a:t> </a:t>
            </a:r>
            <a:r>
              <a:rPr lang="pt-BR" dirty="0" err="1" smtClean="0"/>
              <a:t>gran</a:t>
            </a:r>
            <a:r>
              <a:rPr lang="pt-BR" dirty="0" smtClean="0"/>
              <a:t> </a:t>
            </a:r>
            <a:r>
              <a:rPr lang="pt-BR" dirty="0" err="1" smtClean="0"/>
              <a:t>movilidad</a:t>
            </a:r>
            <a:r>
              <a:rPr lang="pt-BR" dirty="0" smtClean="0"/>
              <a:t>)</a:t>
            </a:r>
          </a:p>
          <a:p>
            <a:pPr>
              <a:buFont typeface="Arial" pitchFamily="34" charset="0"/>
              <a:buChar char="•"/>
            </a:pPr>
            <a:r>
              <a:rPr lang="pt-BR" b="1" dirty="0" smtClean="0"/>
              <a:t> </a:t>
            </a:r>
            <a:r>
              <a:rPr lang="pt-BR" sz="2000" b="1" dirty="0" err="1" smtClean="0"/>
              <a:t>Fagocitosis</a:t>
            </a:r>
            <a:r>
              <a:rPr lang="pt-BR" b="1" dirty="0" smtClean="0"/>
              <a:t> </a:t>
            </a:r>
            <a:r>
              <a:rPr lang="pt-BR" dirty="0" smtClean="0"/>
              <a:t>de:</a:t>
            </a:r>
          </a:p>
          <a:p>
            <a:pPr>
              <a:buFont typeface="Arial" pitchFamily="34" charset="0"/>
              <a:buChar char="•"/>
            </a:pPr>
            <a:endParaRPr lang="pt-BR" dirty="0" smtClean="0"/>
          </a:p>
          <a:p>
            <a:r>
              <a:rPr lang="pt-BR" b="1" dirty="0" smtClean="0"/>
              <a:t>   </a:t>
            </a:r>
            <a:r>
              <a:rPr lang="pt-BR" dirty="0" err="1" smtClean="0"/>
              <a:t>microorganismos</a:t>
            </a:r>
            <a:r>
              <a:rPr lang="pt-BR" dirty="0" smtClean="0"/>
              <a:t> y partículas </a:t>
            </a:r>
            <a:r>
              <a:rPr lang="pt-BR" dirty="0" err="1" smtClean="0"/>
              <a:t>extrañas</a:t>
            </a:r>
            <a:endParaRPr lang="pt-BR" dirty="0" smtClean="0"/>
          </a:p>
          <a:p>
            <a:r>
              <a:rPr lang="pt-BR" b="1" dirty="0" smtClean="0"/>
              <a:t>      NEUTRÓFILOS       PUS</a:t>
            </a:r>
          </a:p>
          <a:p>
            <a:endParaRPr lang="pt-BR" b="1" dirty="0" smtClean="0"/>
          </a:p>
          <a:p>
            <a:r>
              <a:rPr lang="pt-BR" b="1" dirty="0" smtClean="0"/>
              <a:t>  </a:t>
            </a:r>
            <a:r>
              <a:rPr lang="pt-BR" dirty="0" err="1" smtClean="0"/>
              <a:t>microorganismos</a:t>
            </a:r>
            <a:r>
              <a:rPr lang="pt-BR" dirty="0" smtClean="0"/>
              <a:t>, </a:t>
            </a:r>
            <a:r>
              <a:rPr lang="pt-BR" dirty="0" err="1" smtClean="0"/>
              <a:t>residuos</a:t>
            </a:r>
            <a:r>
              <a:rPr lang="pt-BR" dirty="0" smtClean="0"/>
              <a:t>,</a:t>
            </a:r>
            <a:r>
              <a:rPr lang="pt-BR" dirty="0" err="1" smtClean="0"/>
              <a:t>céls</a:t>
            </a:r>
            <a:r>
              <a:rPr lang="pt-BR" dirty="0" smtClean="0"/>
              <a:t> </a:t>
            </a:r>
            <a:r>
              <a:rPr lang="pt-BR" dirty="0" err="1" smtClean="0"/>
              <a:t>muertas</a:t>
            </a:r>
            <a:endParaRPr lang="pt-BR" dirty="0" smtClean="0"/>
          </a:p>
          <a:p>
            <a:r>
              <a:rPr lang="pt-BR" b="1" dirty="0" smtClean="0"/>
              <a:t>      MONOCITOS        MACRÓFAGOS</a:t>
            </a:r>
          </a:p>
          <a:p>
            <a:r>
              <a:rPr lang="pt-BR" dirty="0" smtClean="0"/>
              <a:t>   (</a:t>
            </a:r>
            <a:r>
              <a:rPr lang="pt-BR" dirty="0" err="1" smtClean="0"/>
              <a:t>algunos</a:t>
            </a:r>
            <a:r>
              <a:rPr lang="pt-BR" dirty="0" smtClean="0"/>
              <a:t> se </a:t>
            </a:r>
            <a:r>
              <a:rPr lang="pt-BR" dirty="0" err="1" smtClean="0"/>
              <a:t>desplazan</a:t>
            </a:r>
            <a:r>
              <a:rPr lang="pt-BR" dirty="0" smtClean="0"/>
              <a:t> por sangre y </a:t>
            </a:r>
            <a:r>
              <a:rPr lang="pt-BR" dirty="0" err="1" smtClean="0"/>
              <a:t>otros</a:t>
            </a:r>
            <a:r>
              <a:rPr lang="pt-BR" dirty="0" smtClean="0"/>
              <a:t> </a:t>
            </a:r>
            <a:r>
              <a:rPr lang="pt-BR" dirty="0" err="1" smtClean="0"/>
              <a:t>permancen</a:t>
            </a:r>
            <a:r>
              <a:rPr lang="pt-BR" dirty="0" smtClean="0"/>
              <a:t> </a:t>
            </a:r>
            <a:r>
              <a:rPr lang="pt-BR" dirty="0" err="1" smtClean="0"/>
              <a:t>fijos</a:t>
            </a:r>
            <a:r>
              <a:rPr lang="pt-BR" dirty="0" smtClean="0"/>
              <a:t> </a:t>
            </a:r>
            <a:r>
              <a:rPr lang="pt-BR" dirty="0" err="1" smtClean="0"/>
              <a:t>en</a:t>
            </a:r>
            <a:r>
              <a:rPr lang="pt-BR" dirty="0" smtClean="0"/>
              <a:t> </a:t>
            </a:r>
            <a:r>
              <a:rPr lang="pt-BR" dirty="0" err="1" smtClean="0"/>
              <a:t>tejidos</a:t>
            </a:r>
            <a:r>
              <a:rPr lang="pt-BR" dirty="0" smtClean="0"/>
              <a:t>: </a:t>
            </a:r>
            <a:r>
              <a:rPr lang="pt-BR" dirty="0" err="1" smtClean="0"/>
              <a:t>pulmón</a:t>
            </a:r>
            <a:r>
              <a:rPr lang="pt-BR" dirty="0" smtClean="0"/>
              <a:t>, </a:t>
            </a:r>
            <a:r>
              <a:rPr lang="pt-BR" dirty="0" err="1" smtClean="0"/>
              <a:t>hígado</a:t>
            </a:r>
            <a:r>
              <a:rPr lang="pt-BR" dirty="0" smtClean="0"/>
              <a:t>, </a:t>
            </a:r>
            <a:r>
              <a:rPr lang="pt-BR" dirty="0" err="1" smtClean="0"/>
              <a:t>tejido</a:t>
            </a:r>
            <a:r>
              <a:rPr lang="pt-BR" dirty="0" smtClean="0"/>
              <a:t> </a:t>
            </a:r>
            <a:r>
              <a:rPr lang="pt-BR" dirty="0" err="1" smtClean="0"/>
              <a:t>nervioso</a:t>
            </a:r>
            <a:r>
              <a:rPr lang="pt-BR" dirty="0" smtClean="0"/>
              <a:t>,</a:t>
            </a:r>
            <a:r>
              <a:rPr lang="pt-BR" dirty="0" err="1" smtClean="0"/>
              <a:t>etc</a:t>
            </a:r>
            <a:r>
              <a:rPr lang="pt-BR" dirty="0" smtClean="0"/>
              <a:t>)</a:t>
            </a:r>
          </a:p>
          <a:p>
            <a:r>
              <a:rPr lang="pt-BR" dirty="0" smtClean="0"/>
              <a:t>   </a:t>
            </a:r>
            <a:endParaRPr lang="pt-BR" dirty="0"/>
          </a:p>
        </p:txBody>
      </p:sp>
      <p:cxnSp>
        <p:nvCxnSpPr>
          <p:cNvPr id="15" name="14 Conector recto de flecha"/>
          <p:cNvCxnSpPr/>
          <p:nvPr/>
        </p:nvCxnSpPr>
        <p:spPr>
          <a:xfrm>
            <a:off x="6876256" y="4941168"/>
            <a:ext cx="216024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16 Conector recto de flecha"/>
          <p:cNvCxnSpPr/>
          <p:nvPr/>
        </p:nvCxnSpPr>
        <p:spPr>
          <a:xfrm>
            <a:off x="6660232" y="5733256"/>
            <a:ext cx="288032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17 CuadroTexto"/>
          <p:cNvSpPr txBox="1"/>
          <p:nvPr/>
        </p:nvSpPr>
        <p:spPr>
          <a:xfrm>
            <a:off x="0" y="4437112"/>
            <a:ext cx="1907704" cy="1754326"/>
          </a:xfrm>
          <a:prstGeom prst="rect">
            <a:avLst/>
          </a:prstGeom>
          <a:noFill/>
          <a:ln w="63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pt-BR" dirty="0" err="1" smtClean="0"/>
              <a:t>Los</a:t>
            </a:r>
            <a:r>
              <a:rPr lang="pt-BR" dirty="0" smtClean="0"/>
              <a:t> </a:t>
            </a:r>
            <a:r>
              <a:rPr lang="pt-BR" dirty="0" err="1" smtClean="0"/>
              <a:t>eosinófilos</a:t>
            </a:r>
            <a:r>
              <a:rPr lang="pt-BR" dirty="0" smtClean="0"/>
              <a:t> </a:t>
            </a:r>
            <a:r>
              <a:rPr lang="pt-BR" b="1" dirty="0" smtClean="0"/>
              <a:t>no</a:t>
            </a:r>
            <a:r>
              <a:rPr lang="pt-BR" dirty="0" smtClean="0"/>
              <a:t> </a:t>
            </a:r>
            <a:r>
              <a:rPr lang="pt-BR" b="1" dirty="0" err="1" smtClean="0"/>
              <a:t>fagocitan</a:t>
            </a:r>
            <a:r>
              <a:rPr lang="pt-BR" dirty="0" smtClean="0"/>
              <a:t>, </a:t>
            </a:r>
            <a:r>
              <a:rPr lang="pt-BR" dirty="0" err="1" smtClean="0"/>
              <a:t>liberan</a:t>
            </a:r>
            <a:r>
              <a:rPr lang="pt-BR" dirty="0" smtClean="0"/>
              <a:t> enzimas sobre </a:t>
            </a:r>
            <a:r>
              <a:rPr lang="pt-BR" dirty="0" err="1" smtClean="0"/>
              <a:t>la</a:t>
            </a:r>
            <a:r>
              <a:rPr lang="pt-BR" dirty="0" smtClean="0"/>
              <a:t> </a:t>
            </a:r>
            <a:r>
              <a:rPr lang="pt-BR" dirty="0" err="1" smtClean="0"/>
              <a:t>superficie</a:t>
            </a:r>
            <a:r>
              <a:rPr lang="pt-BR" dirty="0" smtClean="0"/>
              <a:t> de </a:t>
            </a:r>
            <a:r>
              <a:rPr lang="pt-BR" dirty="0" err="1" smtClean="0"/>
              <a:t>parásitos</a:t>
            </a:r>
            <a:r>
              <a:rPr lang="pt-BR" dirty="0" smtClean="0"/>
              <a:t> de </a:t>
            </a:r>
            <a:r>
              <a:rPr lang="pt-BR" dirty="0" err="1" smtClean="0"/>
              <a:t>gran</a:t>
            </a:r>
            <a:r>
              <a:rPr lang="pt-BR" dirty="0" smtClean="0"/>
              <a:t> </a:t>
            </a:r>
            <a:r>
              <a:rPr lang="pt-BR" dirty="0" err="1" smtClean="0"/>
              <a:t>tamaño</a:t>
            </a: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500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6" dur="500"/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9" dur="500"/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1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5" dur="500"/>
                                        <p:tgtEl>
                                          <p:spTgt spid="1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0" dur="500"/>
                                        <p:tgtEl>
                                          <p:spTgt spid="1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11560" y="0"/>
            <a:ext cx="8532440" cy="1084982"/>
          </a:xfrm>
        </p:spPr>
        <p:txBody>
          <a:bodyPr>
            <a:normAutofit/>
          </a:bodyPr>
          <a:lstStyle/>
          <a:p>
            <a:r>
              <a:rPr lang="pt-BR" sz="2400" b="1" dirty="0" smtClean="0">
                <a:solidFill>
                  <a:schemeClr val="bg1">
                    <a:lumMod val="50000"/>
                  </a:schemeClr>
                </a:solidFill>
              </a:rPr>
              <a:t>PRODUCCIÓN DE ANTICUERPOS ESPECÍFICOS: </a:t>
            </a:r>
            <a:r>
              <a:rPr lang="pt-BR" sz="2400" b="1" dirty="0" err="1" smtClean="0">
                <a:solidFill>
                  <a:schemeClr val="bg1">
                    <a:lumMod val="50000"/>
                  </a:schemeClr>
                </a:solidFill>
              </a:rPr>
              <a:t>Tercera</a:t>
            </a:r>
            <a:r>
              <a:rPr lang="pt-BR" sz="2400" b="1" dirty="0" smtClean="0">
                <a:solidFill>
                  <a:schemeClr val="bg1">
                    <a:lumMod val="50000"/>
                  </a:schemeClr>
                </a:solidFill>
              </a:rPr>
              <a:t> línea defensiva</a:t>
            </a:r>
            <a:endParaRPr lang="pt-BR" sz="2400" b="1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 cstate="print">
            <a:lum contrast="20000"/>
          </a:blip>
          <a:srcRect/>
          <a:stretch>
            <a:fillRect/>
          </a:stretch>
        </p:blipFill>
        <p:spPr bwMode="auto">
          <a:xfrm>
            <a:off x="1" y="980728"/>
            <a:ext cx="5157942" cy="4536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5 CuadroTexto"/>
          <p:cNvSpPr txBox="1"/>
          <p:nvPr/>
        </p:nvSpPr>
        <p:spPr>
          <a:xfrm>
            <a:off x="5292080" y="980728"/>
            <a:ext cx="3851920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 smtClean="0"/>
              <a:t>1.y 2.</a:t>
            </a:r>
          </a:p>
          <a:p>
            <a:r>
              <a:rPr lang="pt-BR" dirty="0" smtClean="0"/>
              <a:t>    </a:t>
            </a:r>
            <a:r>
              <a:rPr lang="pt-BR" dirty="0" err="1" smtClean="0"/>
              <a:t>Los</a:t>
            </a:r>
            <a:r>
              <a:rPr lang="pt-BR" dirty="0" smtClean="0"/>
              <a:t> macrófagos “</a:t>
            </a:r>
            <a:r>
              <a:rPr lang="pt-BR" dirty="0" err="1" smtClean="0"/>
              <a:t>exponen</a:t>
            </a:r>
            <a:r>
              <a:rPr lang="pt-BR" dirty="0" smtClean="0"/>
              <a:t>” </a:t>
            </a:r>
            <a:r>
              <a:rPr lang="pt-BR" dirty="0" err="1" smtClean="0"/>
              <a:t>en</a:t>
            </a:r>
            <a:r>
              <a:rPr lang="pt-BR" dirty="0" smtClean="0"/>
              <a:t> </a:t>
            </a:r>
            <a:r>
              <a:rPr lang="pt-BR" dirty="0" err="1" smtClean="0"/>
              <a:t>su</a:t>
            </a:r>
            <a:r>
              <a:rPr lang="pt-BR" dirty="0" smtClean="0"/>
              <a:t>   </a:t>
            </a:r>
          </a:p>
          <a:p>
            <a:r>
              <a:rPr lang="pt-BR" dirty="0" smtClean="0"/>
              <a:t>    membrana partículas de </a:t>
            </a:r>
            <a:r>
              <a:rPr lang="pt-BR" dirty="0" err="1" smtClean="0"/>
              <a:t>los</a:t>
            </a:r>
            <a:r>
              <a:rPr lang="pt-BR" dirty="0" smtClean="0"/>
              <a:t>  </a:t>
            </a:r>
          </a:p>
          <a:p>
            <a:r>
              <a:rPr lang="pt-BR" dirty="0" smtClean="0"/>
              <a:t>    agentes infecciosos </a:t>
            </a:r>
            <a:r>
              <a:rPr lang="pt-BR" dirty="0" err="1" smtClean="0"/>
              <a:t>fagocitados</a:t>
            </a:r>
            <a:r>
              <a:rPr lang="pt-BR" dirty="0" smtClean="0"/>
              <a:t> </a:t>
            </a:r>
          </a:p>
          <a:p>
            <a:r>
              <a:rPr lang="pt-BR" dirty="0" smtClean="0"/>
              <a:t>    (</a:t>
            </a:r>
            <a:r>
              <a:rPr lang="pt-BR" b="1" dirty="0" smtClean="0"/>
              <a:t>ANTÍGENOS</a:t>
            </a:r>
            <a:r>
              <a:rPr lang="pt-BR" dirty="0" smtClean="0"/>
              <a:t>)</a:t>
            </a:r>
          </a:p>
          <a:p>
            <a:pPr marL="342900" indent="-342900"/>
            <a:r>
              <a:rPr lang="pt-BR" b="1" dirty="0" smtClean="0"/>
              <a:t>3</a:t>
            </a:r>
            <a:r>
              <a:rPr lang="pt-BR" dirty="0" smtClean="0"/>
              <a:t>. Se </a:t>
            </a:r>
            <a:r>
              <a:rPr lang="pt-BR" dirty="0" err="1" smtClean="0"/>
              <a:t>activan</a:t>
            </a:r>
            <a:r>
              <a:rPr lang="pt-BR" dirty="0" smtClean="0"/>
              <a:t> </a:t>
            </a:r>
            <a:r>
              <a:rPr lang="pt-BR" b="1" dirty="0" err="1" smtClean="0"/>
              <a:t>linfocitos</a:t>
            </a:r>
            <a:r>
              <a:rPr lang="pt-BR" b="1" dirty="0" smtClean="0"/>
              <a:t> T4</a:t>
            </a:r>
          </a:p>
          <a:p>
            <a:pPr marL="342900" indent="-342900"/>
            <a:r>
              <a:rPr lang="pt-BR" dirty="0" smtClean="0"/>
              <a:t>    cooperadores específicos, </a:t>
            </a:r>
            <a:r>
              <a:rPr lang="pt-BR" dirty="0" err="1" smtClean="0"/>
              <a:t>con</a:t>
            </a:r>
            <a:endParaRPr lang="pt-BR" dirty="0" smtClean="0"/>
          </a:p>
          <a:p>
            <a:pPr marL="342900" indent="-342900"/>
            <a:r>
              <a:rPr lang="pt-BR" dirty="0" smtClean="0"/>
              <a:t>     receptores que “</a:t>
            </a:r>
            <a:r>
              <a:rPr lang="pt-BR" dirty="0" err="1" smtClean="0"/>
              <a:t>encajen</a:t>
            </a:r>
            <a:r>
              <a:rPr lang="pt-BR" dirty="0" smtClean="0"/>
              <a:t>” </a:t>
            </a:r>
            <a:r>
              <a:rPr lang="pt-BR" dirty="0" err="1" smtClean="0"/>
              <a:t>con</a:t>
            </a:r>
            <a:endParaRPr lang="pt-BR" dirty="0" smtClean="0"/>
          </a:p>
          <a:p>
            <a:pPr marL="342900" indent="-342900"/>
            <a:r>
              <a:rPr lang="pt-BR" dirty="0" smtClean="0"/>
              <a:t>     </a:t>
            </a:r>
            <a:r>
              <a:rPr lang="pt-BR" dirty="0" err="1" smtClean="0"/>
              <a:t>el</a:t>
            </a:r>
            <a:r>
              <a:rPr lang="pt-BR" dirty="0" smtClean="0"/>
              <a:t> antígeno.</a:t>
            </a:r>
          </a:p>
          <a:p>
            <a:pPr marL="342900" indent="-342900"/>
            <a:r>
              <a:rPr lang="pt-BR" b="1" dirty="0" smtClean="0"/>
              <a:t>4</a:t>
            </a:r>
            <a:r>
              <a:rPr lang="pt-BR" dirty="0" smtClean="0"/>
              <a:t>. </a:t>
            </a:r>
            <a:r>
              <a:rPr lang="pt-BR" dirty="0" err="1" smtClean="0"/>
              <a:t>Las</a:t>
            </a:r>
            <a:r>
              <a:rPr lang="pt-BR" dirty="0" smtClean="0"/>
              <a:t> </a:t>
            </a:r>
            <a:r>
              <a:rPr lang="pt-BR" dirty="0" err="1" smtClean="0"/>
              <a:t>linfocinas</a:t>
            </a:r>
            <a:r>
              <a:rPr lang="pt-BR" dirty="0" smtClean="0"/>
              <a:t> liberadas por  </a:t>
            </a:r>
            <a:r>
              <a:rPr lang="pt-BR" dirty="0" err="1" smtClean="0"/>
              <a:t>linfocitos</a:t>
            </a:r>
            <a:r>
              <a:rPr lang="pt-BR" dirty="0" smtClean="0"/>
              <a:t> T4 </a:t>
            </a:r>
            <a:r>
              <a:rPr lang="pt-BR" dirty="0" err="1" smtClean="0"/>
              <a:t>activan</a:t>
            </a:r>
            <a:r>
              <a:rPr lang="pt-BR" dirty="0" smtClean="0"/>
              <a:t> a </a:t>
            </a:r>
            <a:r>
              <a:rPr lang="pt-BR" dirty="0" err="1" smtClean="0"/>
              <a:t>los</a:t>
            </a:r>
            <a:r>
              <a:rPr lang="pt-BR" dirty="0" smtClean="0"/>
              <a:t> </a:t>
            </a:r>
            <a:r>
              <a:rPr lang="pt-BR" b="1" dirty="0" err="1" smtClean="0"/>
              <a:t>linfocitos</a:t>
            </a:r>
            <a:r>
              <a:rPr lang="pt-BR" b="1" dirty="0" smtClean="0"/>
              <a:t> B</a:t>
            </a:r>
            <a:r>
              <a:rPr lang="pt-BR" dirty="0" smtClean="0"/>
              <a:t> </a:t>
            </a:r>
            <a:r>
              <a:rPr lang="pt-BR" dirty="0" err="1" smtClean="0"/>
              <a:t>especiíficos</a:t>
            </a:r>
            <a:r>
              <a:rPr lang="pt-BR" dirty="0" smtClean="0"/>
              <a:t> (que </a:t>
            </a:r>
            <a:r>
              <a:rPr lang="pt-BR" dirty="0" err="1" smtClean="0"/>
              <a:t>presentan</a:t>
            </a:r>
            <a:r>
              <a:rPr lang="pt-BR" dirty="0" smtClean="0"/>
              <a:t> </a:t>
            </a:r>
            <a:r>
              <a:rPr lang="pt-BR" dirty="0" err="1" smtClean="0"/>
              <a:t>en</a:t>
            </a:r>
            <a:r>
              <a:rPr lang="pt-BR" dirty="0" smtClean="0"/>
              <a:t> </a:t>
            </a:r>
            <a:r>
              <a:rPr lang="pt-BR" dirty="0" err="1" smtClean="0"/>
              <a:t>su</a:t>
            </a:r>
            <a:r>
              <a:rPr lang="pt-BR" dirty="0" smtClean="0"/>
              <a:t> </a:t>
            </a:r>
            <a:r>
              <a:rPr lang="pt-BR" dirty="0" err="1" smtClean="0"/>
              <a:t>superficie</a:t>
            </a:r>
            <a:r>
              <a:rPr lang="pt-BR" dirty="0" smtClean="0"/>
              <a:t> receptores para </a:t>
            </a:r>
            <a:r>
              <a:rPr lang="pt-BR" dirty="0" err="1" smtClean="0"/>
              <a:t>el</a:t>
            </a:r>
            <a:r>
              <a:rPr lang="pt-BR" dirty="0" smtClean="0"/>
              <a:t> antígeno)</a:t>
            </a:r>
          </a:p>
          <a:p>
            <a:pPr marL="342900" indent="-342900"/>
            <a:r>
              <a:rPr lang="pt-BR" b="1" dirty="0" smtClean="0"/>
              <a:t>5. y 6</a:t>
            </a:r>
            <a:r>
              <a:rPr lang="pt-BR" dirty="0" smtClean="0"/>
              <a:t>. </a:t>
            </a:r>
            <a:r>
              <a:rPr lang="pt-BR" dirty="0" err="1" smtClean="0"/>
              <a:t>Los</a:t>
            </a:r>
            <a:r>
              <a:rPr lang="pt-BR" dirty="0" smtClean="0"/>
              <a:t> </a:t>
            </a:r>
            <a:r>
              <a:rPr lang="pt-BR" dirty="0" err="1" smtClean="0"/>
              <a:t>linfocitos</a:t>
            </a:r>
            <a:r>
              <a:rPr lang="pt-BR" dirty="0" smtClean="0"/>
              <a:t> B multiplicados se </a:t>
            </a:r>
            <a:r>
              <a:rPr lang="pt-BR" dirty="0" err="1" smtClean="0"/>
              <a:t>transforman</a:t>
            </a:r>
            <a:r>
              <a:rPr lang="pt-BR" dirty="0" smtClean="0"/>
              <a:t> </a:t>
            </a:r>
            <a:r>
              <a:rPr lang="pt-BR" dirty="0" err="1" smtClean="0"/>
              <a:t>en</a:t>
            </a:r>
            <a:r>
              <a:rPr lang="pt-BR" dirty="0" smtClean="0"/>
              <a:t> </a:t>
            </a:r>
            <a:r>
              <a:rPr lang="pt-BR" dirty="0" err="1" smtClean="0"/>
              <a:t>plasmocitos</a:t>
            </a:r>
            <a:r>
              <a:rPr lang="pt-BR" dirty="0" smtClean="0"/>
              <a:t>, y </a:t>
            </a:r>
            <a:r>
              <a:rPr lang="pt-BR" dirty="0" err="1" smtClean="0"/>
              <a:t>liberan</a:t>
            </a:r>
            <a:r>
              <a:rPr lang="pt-BR" dirty="0" smtClean="0"/>
              <a:t> </a:t>
            </a:r>
            <a:r>
              <a:rPr lang="pt-BR" dirty="0" err="1" smtClean="0"/>
              <a:t>sus</a:t>
            </a:r>
            <a:r>
              <a:rPr lang="pt-BR" dirty="0" smtClean="0"/>
              <a:t> receptores para </a:t>
            </a:r>
            <a:r>
              <a:rPr lang="pt-BR" dirty="0" err="1" smtClean="0"/>
              <a:t>el</a:t>
            </a:r>
            <a:r>
              <a:rPr lang="pt-BR" dirty="0" smtClean="0"/>
              <a:t> antígeno </a:t>
            </a:r>
            <a:r>
              <a:rPr lang="pt-BR" dirty="0" err="1" smtClean="0"/>
              <a:t>en</a:t>
            </a:r>
            <a:r>
              <a:rPr lang="pt-BR" dirty="0" smtClean="0"/>
              <a:t> </a:t>
            </a:r>
            <a:r>
              <a:rPr lang="pt-BR" dirty="0" err="1" smtClean="0"/>
              <a:t>el</a:t>
            </a:r>
            <a:r>
              <a:rPr lang="pt-BR" dirty="0" smtClean="0"/>
              <a:t> plasma (</a:t>
            </a:r>
            <a:r>
              <a:rPr lang="pt-BR" b="1" dirty="0" smtClean="0"/>
              <a:t>ANTICUERPOS)</a:t>
            </a:r>
          </a:p>
        </p:txBody>
      </p:sp>
      <p:sp>
        <p:nvSpPr>
          <p:cNvPr id="7" name="6 CuadroTexto"/>
          <p:cNvSpPr txBox="1"/>
          <p:nvPr/>
        </p:nvSpPr>
        <p:spPr>
          <a:xfrm>
            <a:off x="251520" y="5517232"/>
            <a:ext cx="554461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/>
            <a:r>
              <a:rPr lang="pt-BR" b="1" dirty="0" smtClean="0"/>
              <a:t>7. </a:t>
            </a:r>
            <a:r>
              <a:rPr lang="pt-BR" sz="1600" dirty="0" err="1" smtClean="0"/>
              <a:t>Los</a:t>
            </a:r>
            <a:r>
              <a:rPr lang="pt-BR" sz="1600" dirty="0" smtClean="0"/>
              <a:t> </a:t>
            </a:r>
            <a:r>
              <a:rPr lang="pt-BR" sz="1600" dirty="0" err="1" smtClean="0"/>
              <a:t>anticuerpos</a:t>
            </a:r>
            <a:r>
              <a:rPr lang="pt-BR" sz="1600" dirty="0" smtClean="0"/>
              <a:t> se </a:t>
            </a:r>
            <a:r>
              <a:rPr lang="pt-BR" sz="1600" dirty="0" err="1" smtClean="0"/>
              <a:t>unen</a:t>
            </a:r>
            <a:r>
              <a:rPr lang="pt-BR" sz="1600" dirty="0" smtClean="0"/>
              <a:t> a </a:t>
            </a:r>
            <a:r>
              <a:rPr lang="pt-BR" sz="1600" dirty="0" err="1" smtClean="0"/>
              <a:t>los</a:t>
            </a:r>
            <a:r>
              <a:rPr lang="pt-BR" sz="1600" dirty="0" smtClean="0"/>
              <a:t> antígenos, debilitando a </a:t>
            </a:r>
            <a:r>
              <a:rPr lang="pt-BR" sz="1600" dirty="0" err="1" smtClean="0"/>
              <a:t>los</a:t>
            </a:r>
            <a:r>
              <a:rPr lang="pt-BR" sz="1600" dirty="0" smtClean="0"/>
              <a:t> patógenos, </a:t>
            </a:r>
            <a:r>
              <a:rPr lang="pt-BR" sz="1600" dirty="0" err="1" smtClean="0"/>
              <a:t>lo</a:t>
            </a:r>
            <a:r>
              <a:rPr lang="pt-BR" sz="1600" dirty="0" smtClean="0"/>
              <a:t> que facilita </a:t>
            </a:r>
            <a:r>
              <a:rPr lang="pt-BR" sz="1600" dirty="0" err="1" smtClean="0"/>
              <a:t>su</a:t>
            </a:r>
            <a:r>
              <a:rPr lang="pt-BR" sz="1600" dirty="0" smtClean="0"/>
              <a:t> </a:t>
            </a:r>
            <a:r>
              <a:rPr lang="pt-BR" sz="1600" dirty="0" err="1" smtClean="0"/>
              <a:t>fagocitosis</a:t>
            </a:r>
            <a:r>
              <a:rPr lang="pt-BR" sz="1600" dirty="0" smtClean="0"/>
              <a:t>.</a:t>
            </a:r>
          </a:p>
          <a:p>
            <a:pPr marL="342900" indent="-342900"/>
            <a:r>
              <a:rPr lang="pt-BR" sz="1600" b="1" dirty="0" smtClean="0"/>
              <a:t>8. </a:t>
            </a:r>
            <a:r>
              <a:rPr lang="pt-BR" sz="1600" dirty="0" err="1" smtClean="0"/>
              <a:t>Los</a:t>
            </a:r>
            <a:r>
              <a:rPr lang="pt-BR" sz="1600" dirty="0" smtClean="0"/>
              <a:t> </a:t>
            </a:r>
            <a:r>
              <a:rPr lang="pt-BR" sz="1600" dirty="0" err="1" smtClean="0"/>
              <a:t>linfocitos</a:t>
            </a:r>
            <a:r>
              <a:rPr lang="pt-BR" sz="1600" dirty="0" smtClean="0"/>
              <a:t> B que no </a:t>
            </a:r>
            <a:r>
              <a:rPr lang="pt-BR" sz="1600" dirty="0" err="1" smtClean="0"/>
              <a:t>sueltan</a:t>
            </a:r>
            <a:r>
              <a:rPr lang="pt-BR" sz="1600" dirty="0" smtClean="0"/>
              <a:t> a </a:t>
            </a:r>
            <a:r>
              <a:rPr lang="pt-BR" sz="1600" dirty="0" err="1" smtClean="0"/>
              <a:t>sus</a:t>
            </a:r>
            <a:r>
              <a:rPr lang="pt-BR" sz="1600" dirty="0" smtClean="0"/>
              <a:t> </a:t>
            </a:r>
            <a:r>
              <a:rPr lang="pt-BR" sz="1600" dirty="0" err="1" smtClean="0"/>
              <a:t>anticuerpos</a:t>
            </a:r>
            <a:r>
              <a:rPr lang="pt-BR" sz="1600" dirty="0" smtClean="0"/>
              <a:t> </a:t>
            </a:r>
            <a:r>
              <a:rPr lang="pt-BR" sz="1600" dirty="0" err="1" smtClean="0"/>
              <a:t>quedan</a:t>
            </a:r>
            <a:r>
              <a:rPr lang="pt-BR" sz="1600" dirty="0" smtClean="0"/>
              <a:t> circulando por </a:t>
            </a:r>
            <a:r>
              <a:rPr lang="pt-BR" sz="1600" dirty="0" err="1" smtClean="0"/>
              <a:t>la</a:t>
            </a:r>
            <a:r>
              <a:rPr lang="pt-BR" sz="1600" dirty="0" smtClean="0"/>
              <a:t> sangre como </a:t>
            </a:r>
            <a:r>
              <a:rPr lang="pt-BR" sz="1600" b="1" dirty="0" err="1" smtClean="0"/>
              <a:t>memoria</a:t>
            </a:r>
            <a:r>
              <a:rPr lang="pt-BR" sz="1600" b="1" dirty="0" smtClean="0"/>
              <a:t> </a:t>
            </a:r>
            <a:r>
              <a:rPr lang="pt-BR" sz="1600" b="1" dirty="0" err="1" smtClean="0"/>
              <a:t>inmunológica</a:t>
            </a:r>
            <a:endParaRPr lang="pt-BR" sz="16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915</TotalTime>
  <Words>1106</Words>
  <Application>Microsoft Office PowerPoint</Application>
  <PresentationFormat>Presentación en pantalla (4:3)</PresentationFormat>
  <Paragraphs>204</Paragraphs>
  <Slides>11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11</vt:i4>
      </vt:variant>
    </vt:vector>
  </HeadingPairs>
  <TitlesOfParts>
    <vt:vector size="12" baseType="lpstr">
      <vt:lpstr>Tema de Office</vt:lpstr>
      <vt:lpstr> LA  SANGRE</vt:lpstr>
      <vt:lpstr>EL   PLASMA   SANGUÍNEO</vt:lpstr>
      <vt:lpstr>CÉLULAS SANGUÍNEAS: PROPORCIONES</vt:lpstr>
      <vt:lpstr>GLÓBULOS   ROJOS    (ERITROCITOS   O   HEMATÍES)</vt:lpstr>
      <vt:lpstr>HEMOGLOBINA</vt:lpstr>
      <vt:lpstr>Presentación de PowerPoint</vt:lpstr>
      <vt:lpstr>GLÓBULOS  BLANCOS  (O  LEUCOCITOS)  </vt:lpstr>
      <vt:lpstr>Presentación de PowerPoint</vt:lpstr>
      <vt:lpstr>PRODUCCIÓN DE ANTICUERPOS ESPECÍFICOS: Tercera línea defensiva</vt:lpstr>
      <vt:lpstr>PLAQUETAS    (O  TROMBOCITOS)</vt:lpstr>
      <vt:lpstr>Presentación de PowerPoint</vt:lpstr>
    </vt:vector>
  </TitlesOfParts>
  <Company>Toshiba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  SANGRE</dc:title>
  <dc:creator>Malena</dc:creator>
  <cp:lastModifiedBy>malena</cp:lastModifiedBy>
  <cp:revision>92</cp:revision>
  <dcterms:created xsi:type="dcterms:W3CDTF">2012-10-31T20:53:13Z</dcterms:created>
  <dcterms:modified xsi:type="dcterms:W3CDTF">2019-10-15T11:36:49Z</dcterms:modified>
</cp:coreProperties>
</file>