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6" r:id="rId4"/>
    <p:sldId id="258" r:id="rId5"/>
    <p:sldId id="259" r:id="rId6"/>
    <p:sldId id="265" r:id="rId7"/>
    <p:sldId id="261" r:id="rId8"/>
    <p:sldId id="289" r:id="rId9"/>
    <p:sldId id="290" r:id="rId10"/>
    <p:sldId id="291" r:id="rId11"/>
    <p:sldId id="271" r:id="rId12"/>
    <p:sldId id="288" r:id="rId13"/>
    <p:sldId id="262" r:id="rId14"/>
    <p:sldId id="266" r:id="rId15"/>
    <p:sldId id="267" r:id="rId16"/>
    <p:sldId id="263" r:id="rId17"/>
    <p:sldId id="268" r:id="rId18"/>
    <p:sldId id="269" r:id="rId19"/>
    <p:sldId id="264" r:id="rId20"/>
    <p:sldId id="270" r:id="rId21"/>
    <p:sldId id="273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9144000" cy="6858000" type="screen4x3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85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5532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5685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0330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3403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8234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6130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6699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2652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70940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5268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4311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C624E-BF75-45A2-8C02-D10B972E3BCB}" type="datetimeFigureOut">
              <a:rPr lang="es-UY" smtClean="0"/>
              <a:t>16/9/2019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6EA4-4377-4B05-9CC5-B1BD264507C6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4975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61926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1600" dirty="0">
                <a:latin typeface="Gotham" panose="02000604040000020004" pitchFamily="50" charset="0"/>
              </a:rPr>
              <a:t>COMPOSICION DE UNA IMAGEN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EL ENCUADRE</a:t>
            </a:r>
          </a:p>
          <a:p>
            <a:r>
              <a:rPr lang="es-UY" sz="1600" dirty="0">
                <a:latin typeface="Gotham HTF Book" pitchFamily="2" charset="0"/>
              </a:rPr>
              <a:t>Es más que una imagen, con el encuadre damos información.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Para que la información se organice hay que recurrir a la: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COMPOSICIÓN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¿Por qué la composición es necesaria?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Porque una imagen debe valerse por sí misma.</a:t>
            </a:r>
          </a:p>
        </p:txBody>
      </p:sp>
    </p:spTree>
    <p:extLst>
      <p:ext uri="{BB962C8B-B14F-4D97-AF65-F5344CB8AC3E}">
        <p14:creationId xmlns:p14="http://schemas.microsoft.com/office/powerpoint/2010/main" val="2633127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268760"/>
            <a:ext cx="40324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PUNTO DE FUGA</a:t>
            </a:r>
          </a:p>
          <a:p>
            <a:endParaRPr lang="es-UY" sz="1600" dirty="0">
              <a:latin typeface="basic title font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El punto de fuga nos permite generar profundidad en la imagen, </a:t>
            </a:r>
            <a:r>
              <a:rPr lang="es-ES" sz="1600" dirty="0">
                <a:latin typeface="Gotham HTF Book" pitchFamily="2" charset="0"/>
              </a:rPr>
              <a:t>es el lugar en el que convergen dos o más líneas paralelas (reales o imaginarias) hacia el infinito en una imagen.</a:t>
            </a:r>
            <a:endParaRPr lang="es-UY" sz="1600" dirty="0">
              <a:latin typeface="Gotham HTF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76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6923" r="7233" b="12500"/>
          <a:stretch/>
        </p:blipFill>
        <p:spPr bwMode="auto">
          <a:xfrm>
            <a:off x="-67241" y="908720"/>
            <a:ext cx="9241075" cy="49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26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268760"/>
            <a:ext cx="741682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EQUILIBRIO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Cada elemento brinda un peso.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El peso está definido por: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-Tamaño</a:t>
            </a:r>
          </a:p>
          <a:p>
            <a:r>
              <a:rPr lang="es-UY" sz="1600" dirty="0">
                <a:latin typeface="Gotham HTF Book" pitchFamily="2" charset="0"/>
              </a:rPr>
              <a:t>-Color</a:t>
            </a:r>
          </a:p>
          <a:p>
            <a:r>
              <a:rPr lang="es-UY" sz="1600" dirty="0">
                <a:latin typeface="Gotham HTF Book" pitchFamily="2" charset="0"/>
              </a:rPr>
              <a:t>-Sujeto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El manejo del equilibrio nos permite balancear la imagen de manera equilibrada o desequilibrada.</a:t>
            </a:r>
          </a:p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52561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6547" r="7411" b="12310"/>
          <a:stretch/>
        </p:blipFill>
        <p:spPr bwMode="auto">
          <a:xfrm>
            <a:off x="0" y="980728"/>
            <a:ext cx="9144000" cy="490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16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6250" r="8081" b="12302"/>
          <a:stretch/>
        </p:blipFill>
        <p:spPr bwMode="auto">
          <a:xfrm>
            <a:off x="0" y="951128"/>
            <a:ext cx="9144000" cy="499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9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980728"/>
            <a:ext cx="48965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TENSIÓN VISUAL</a:t>
            </a:r>
          </a:p>
          <a:p>
            <a:endParaRPr lang="es-UY" dirty="0"/>
          </a:p>
          <a:p>
            <a:r>
              <a:rPr lang="es-UY" dirty="0">
                <a:latin typeface="Gotham HTF Book" pitchFamily="2" charset="0"/>
              </a:rPr>
              <a:t>Es el efecto que se produce en la imagen dado el uso del equilibrio</a:t>
            </a:r>
          </a:p>
        </p:txBody>
      </p:sp>
    </p:spTree>
    <p:extLst>
      <p:ext uri="{BB962C8B-B14F-4D97-AF65-F5344CB8AC3E}">
        <p14:creationId xmlns:p14="http://schemas.microsoft.com/office/powerpoint/2010/main" val="958238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6819" r="7857" b="13492"/>
          <a:stretch/>
        </p:blipFill>
        <p:spPr bwMode="auto">
          <a:xfrm>
            <a:off x="-36512" y="1012856"/>
            <a:ext cx="9180512" cy="486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162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t="6440" r="7076" b="13492"/>
          <a:stretch/>
        </p:blipFill>
        <p:spPr bwMode="auto">
          <a:xfrm>
            <a:off x="0" y="980728"/>
            <a:ext cx="9199049" cy="489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265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45224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RITMO</a:t>
            </a:r>
          </a:p>
          <a:p>
            <a:endParaRPr lang="es-UY" dirty="0"/>
          </a:p>
          <a:p>
            <a:r>
              <a:rPr lang="es-UY" sz="1600" dirty="0">
                <a:latin typeface="Gotham HTF Book" pitchFamily="2" charset="0"/>
              </a:rPr>
              <a:t>Lo genera las repeticiones y los patrones.</a:t>
            </a:r>
          </a:p>
        </p:txBody>
      </p:sp>
    </p:spTree>
    <p:extLst>
      <p:ext uri="{BB962C8B-B14F-4D97-AF65-F5344CB8AC3E}">
        <p14:creationId xmlns:p14="http://schemas.microsoft.com/office/powerpoint/2010/main" val="3489265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6547" r="7523" b="13068"/>
          <a:stretch/>
        </p:blipFill>
        <p:spPr bwMode="auto">
          <a:xfrm>
            <a:off x="-6540" y="980728"/>
            <a:ext cx="920965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162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6349" r="7412" b="12500"/>
          <a:stretch/>
        </p:blipFill>
        <p:spPr bwMode="auto">
          <a:xfrm>
            <a:off x="-115302" y="1052736"/>
            <a:ext cx="929325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127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5947" r="7864" b="12290"/>
          <a:stretch/>
        </p:blipFill>
        <p:spPr bwMode="auto">
          <a:xfrm>
            <a:off x="0" y="980728"/>
            <a:ext cx="9144000" cy="497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26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2654224"/>
            <a:ext cx="40324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000" dirty="0">
                <a:latin typeface="Gotham" panose="02000604040000020004" pitchFamily="50" charset="0"/>
              </a:rPr>
              <a:t>PROPORCIÓN</a:t>
            </a:r>
          </a:p>
          <a:p>
            <a:pPr algn="ctr"/>
            <a:endParaRPr lang="es-UY" dirty="0"/>
          </a:p>
          <a:p>
            <a:pPr algn="ctr"/>
            <a:r>
              <a:rPr lang="es-UY" sz="1600" dirty="0">
                <a:latin typeface="Gotham HTF Book" pitchFamily="2" charset="0"/>
              </a:rPr>
              <a:t>Es la información que podemos dar a través de las relaciones de tamaño.</a:t>
            </a:r>
          </a:p>
        </p:txBody>
      </p:sp>
    </p:spTree>
    <p:extLst>
      <p:ext uri="{BB962C8B-B14F-4D97-AF65-F5344CB8AC3E}">
        <p14:creationId xmlns:p14="http://schemas.microsoft.com/office/powerpoint/2010/main" val="3061188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6151" r="7300" b="11553"/>
          <a:stretch/>
        </p:blipFill>
        <p:spPr bwMode="auto">
          <a:xfrm>
            <a:off x="0" y="908720"/>
            <a:ext cx="9144000" cy="49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265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5962" r="8098" b="13077"/>
          <a:stretch/>
        </p:blipFill>
        <p:spPr bwMode="auto">
          <a:xfrm>
            <a:off x="0" y="980728"/>
            <a:ext cx="9144000" cy="493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18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07047"/>
            <a:ext cx="41044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CONTRASTE</a:t>
            </a:r>
          </a:p>
          <a:p>
            <a:endParaRPr lang="es-UY" dirty="0"/>
          </a:p>
          <a:p>
            <a:r>
              <a:rPr lang="es-UY" sz="1600" dirty="0">
                <a:latin typeface="Gotham HTF Book" pitchFamily="2" charset="0"/>
              </a:rPr>
              <a:t>Es la yuxtaposición de opuestos: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-Luz/oscuridad</a:t>
            </a:r>
          </a:p>
          <a:p>
            <a:r>
              <a:rPr lang="es-UY" sz="1600" dirty="0">
                <a:latin typeface="Gotham HTF Book" pitchFamily="2" charset="0"/>
              </a:rPr>
              <a:t>-Colores opuestos (rojo/verde, azul/naranja, amarillo/violeta)</a:t>
            </a:r>
          </a:p>
          <a:p>
            <a:r>
              <a:rPr lang="es-UY" sz="1600" dirty="0">
                <a:latin typeface="Gotham HTF Book" pitchFamily="2" charset="0"/>
              </a:rPr>
              <a:t>-Texturas</a:t>
            </a:r>
          </a:p>
        </p:txBody>
      </p:sp>
    </p:spTree>
    <p:extLst>
      <p:ext uri="{BB962C8B-B14F-4D97-AF65-F5344CB8AC3E}">
        <p14:creationId xmlns:p14="http://schemas.microsoft.com/office/powerpoint/2010/main" val="3061188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t="6345" r="7341" b="12308"/>
          <a:stretch/>
        </p:blipFill>
        <p:spPr bwMode="auto">
          <a:xfrm>
            <a:off x="-86720" y="980728"/>
            <a:ext cx="9267232" cy="498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088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6538" r="7990" b="13654"/>
          <a:stretch/>
        </p:blipFill>
        <p:spPr bwMode="auto">
          <a:xfrm>
            <a:off x="0" y="980728"/>
            <a:ext cx="919134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08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6074" r="7912" b="12510"/>
          <a:stretch/>
        </p:blipFill>
        <p:spPr bwMode="auto">
          <a:xfrm>
            <a:off x="-9928" y="908720"/>
            <a:ext cx="9153927" cy="500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7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6346" r="7341" b="12692"/>
          <a:stretch/>
        </p:blipFill>
        <p:spPr bwMode="auto">
          <a:xfrm>
            <a:off x="-108520" y="908720"/>
            <a:ext cx="933521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579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828601"/>
            <a:ext cx="453650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TEXTURAS</a:t>
            </a:r>
          </a:p>
          <a:p>
            <a:endParaRPr lang="es-UY" dirty="0"/>
          </a:p>
          <a:p>
            <a:r>
              <a:rPr lang="es-UY" sz="1600" dirty="0">
                <a:latin typeface="Gotham HTF Book" pitchFamily="2" charset="0"/>
              </a:rPr>
              <a:t>Permite incorporar un nuevo sentido: el tacto. Asociamos texturas a sensaciones, son pistas perceptivas.</a:t>
            </a:r>
          </a:p>
        </p:txBody>
      </p:sp>
    </p:spTree>
    <p:extLst>
      <p:ext uri="{BB962C8B-B14F-4D97-AF65-F5344CB8AC3E}">
        <p14:creationId xmlns:p14="http://schemas.microsoft.com/office/powerpoint/2010/main" val="164741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1772816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1600" dirty="0">
                <a:latin typeface="Gotham" panose="02000604040000020004" pitchFamily="50" charset="0"/>
              </a:rPr>
              <a:t>La composición selecciona y enfatiza:</a:t>
            </a:r>
          </a:p>
          <a:p>
            <a:pPr algn="ctr"/>
            <a:endParaRPr lang="es-UY" sz="1600" dirty="0"/>
          </a:p>
          <a:p>
            <a:pPr algn="ctr"/>
            <a:r>
              <a:rPr lang="es-UY" sz="1600" dirty="0">
                <a:latin typeface="Gotham HTF Book" pitchFamily="2" charset="0"/>
              </a:rPr>
              <a:t>-tamaño</a:t>
            </a:r>
          </a:p>
          <a:p>
            <a:pPr algn="ctr"/>
            <a:r>
              <a:rPr lang="es-UY" sz="1600" dirty="0">
                <a:latin typeface="Gotham HTF Book" pitchFamily="2" charset="0"/>
              </a:rPr>
              <a:t>-forma</a:t>
            </a:r>
          </a:p>
          <a:p>
            <a:pPr algn="ctr"/>
            <a:r>
              <a:rPr lang="es-UY" sz="1600" dirty="0">
                <a:latin typeface="Gotham HTF Book" pitchFamily="2" charset="0"/>
              </a:rPr>
              <a:t>-orden</a:t>
            </a:r>
          </a:p>
          <a:p>
            <a:pPr algn="ctr"/>
            <a:r>
              <a:rPr lang="es-UY" sz="1600" dirty="0">
                <a:latin typeface="Gotham HTF Book" pitchFamily="2" charset="0"/>
              </a:rPr>
              <a:t>-jerarquía</a:t>
            </a:r>
          </a:p>
          <a:p>
            <a:pPr algn="ctr"/>
            <a:r>
              <a:rPr lang="es-UY" sz="1600" dirty="0">
                <a:latin typeface="Gotham HTF Book" pitchFamily="2" charset="0"/>
              </a:rPr>
              <a:t>-patrones</a:t>
            </a:r>
          </a:p>
          <a:p>
            <a:pPr algn="ctr"/>
            <a:r>
              <a:rPr lang="es-UY" sz="1600" dirty="0">
                <a:latin typeface="Gotham HTF Book" pitchFamily="2" charset="0"/>
              </a:rPr>
              <a:t>-discordancia</a:t>
            </a:r>
          </a:p>
          <a:p>
            <a:pPr algn="ctr"/>
            <a:r>
              <a:rPr lang="es-UY" sz="1600" dirty="0">
                <a:latin typeface="Gotham HTF Book" pitchFamily="2" charset="0"/>
              </a:rPr>
              <a:t>-resonancia</a:t>
            </a:r>
          </a:p>
        </p:txBody>
      </p:sp>
    </p:spTree>
    <p:extLst>
      <p:ext uri="{BB962C8B-B14F-4D97-AF65-F5344CB8AC3E}">
        <p14:creationId xmlns:p14="http://schemas.microsoft.com/office/powerpoint/2010/main" val="2511382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6538" r="7556" b="12884"/>
          <a:stretch/>
        </p:blipFill>
        <p:spPr bwMode="auto">
          <a:xfrm>
            <a:off x="0" y="980728"/>
            <a:ext cx="9265630" cy="491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415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8077" r="8206" b="13419"/>
          <a:stretch/>
        </p:blipFill>
        <p:spPr bwMode="auto">
          <a:xfrm>
            <a:off x="-13828" y="1052736"/>
            <a:ext cx="9144000" cy="478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41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149080"/>
            <a:ext cx="41764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DIRECCIONALIDAD</a:t>
            </a:r>
          </a:p>
          <a:p>
            <a:endParaRPr lang="es-UY" dirty="0"/>
          </a:p>
          <a:p>
            <a:r>
              <a:rPr lang="es-UY" sz="1600" dirty="0">
                <a:latin typeface="Gotham HTF Book" pitchFamily="2" charset="0"/>
              </a:rPr>
              <a:t>Hacia donde se dirige el espacio del encuadre.</a:t>
            </a:r>
          </a:p>
          <a:p>
            <a:endParaRPr lang="es-UY" sz="1600" dirty="0">
              <a:latin typeface="Gotham HTF Book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Todo lo que no es simétrico tiene dirección.</a:t>
            </a:r>
          </a:p>
        </p:txBody>
      </p:sp>
    </p:spTree>
    <p:extLst>
      <p:ext uri="{BB962C8B-B14F-4D97-AF65-F5344CB8AC3E}">
        <p14:creationId xmlns:p14="http://schemas.microsoft.com/office/powerpoint/2010/main" val="2866005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6730" r="7882" b="12885"/>
          <a:stretch/>
        </p:blipFill>
        <p:spPr bwMode="auto">
          <a:xfrm>
            <a:off x="-28505" y="980728"/>
            <a:ext cx="919566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005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6539" r="8098" b="13419"/>
          <a:stretch/>
        </p:blipFill>
        <p:spPr bwMode="auto">
          <a:xfrm>
            <a:off x="-10832" y="908720"/>
            <a:ext cx="917615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005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6066" r="8099" b="12692"/>
          <a:stretch/>
        </p:blipFill>
        <p:spPr bwMode="auto">
          <a:xfrm>
            <a:off x="-15988" y="947808"/>
            <a:ext cx="9415095" cy="51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440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t="6249" r="8530" b="12501"/>
          <a:stretch/>
        </p:blipFill>
        <p:spPr bwMode="auto">
          <a:xfrm>
            <a:off x="1" y="908720"/>
            <a:ext cx="9144000" cy="49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44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6945" r="7634" b="12878"/>
          <a:stretch/>
        </p:blipFill>
        <p:spPr bwMode="auto">
          <a:xfrm>
            <a:off x="-39441" y="1052736"/>
            <a:ext cx="9219953" cy="490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127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4969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PRINCIPIOS DE DISEÑO</a:t>
            </a:r>
          </a:p>
          <a:p>
            <a:endParaRPr lang="es-UY" dirty="0"/>
          </a:p>
          <a:p>
            <a:endParaRPr lang="es-UY" dirty="0"/>
          </a:p>
          <a:p>
            <a:endParaRPr lang="es-UY" dirty="0"/>
          </a:p>
          <a:p>
            <a:endParaRPr lang="es-UY" dirty="0"/>
          </a:p>
          <a:p>
            <a:pPr algn="ctr"/>
            <a:endParaRPr lang="es-UY" dirty="0"/>
          </a:p>
          <a:p>
            <a:pPr algn="ctr"/>
            <a:r>
              <a:rPr lang="es-UY" sz="2800" dirty="0">
                <a:latin typeface="Gotham HTF Book" pitchFamily="2" charset="0"/>
              </a:rPr>
              <a:t>UNIDAD</a:t>
            </a:r>
          </a:p>
          <a:p>
            <a:pPr algn="ctr"/>
            <a:endParaRPr lang="es-UY" dirty="0">
              <a:latin typeface="Gotham HTF Book" pitchFamily="2" charset="0"/>
            </a:endParaRPr>
          </a:p>
          <a:p>
            <a:pPr algn="ctr"/>
            <a:r>
              <a:rPr lang="es-UY" dirty="0">
                <a:latin typeface="Gotham HTF Book" pitchFamily="2" charset="0"/>
              </a:rPr>
              <a:t>“El todo”</a:t>
            </a:r>
          </a:p>
          <a:p>
            <a:pPr algn="ctr"/>
            <a:endParaRPr lang="es-UY" dirty="0">
              <a:latin typeface="Gotham HTF Book" pitchFamily="2" charset="0"/>
            </a:endParaRPr>
          </a:p>
          <a:p>
            <a:pPr algn="ctr"/>
            <a:r>
              <a:rPr lang="es-UY" dirty="0">
                <a:latin typeface="Gotham HTF Book" pitchFamily="2" charset="0"/>
              </a:rPr>
              <a:t>Es todo parte de una misma imagen, de un mismo mundo.</a:t>
            </a:r>
          </a:p>
        </p:txBody>
      </p:sp>
    </p:spTree>
    <p:extLst>
      <p:ext uri="{BB962C8B-B14F-4D97-AF65-F5344CB8AC3E}">
        <p14:creationId xmlns:p14="http://schemas.microsoft.com/office/powerpoint/2010/main" val="263312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6629" r="7745" b="12699"/>
          <a:stretch/>
        </p:blipFill>
        <p:spPr bwMode="auto">
          <a:xfrm>
            <a:off x="3690" y="1124744"/>
            <a:ext cx="9144000" cy="49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16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268760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latin typeface="Gotham" panose="02000604040000020004" pitchFamily="50" charset="0"/>
              </a:rPr>
              <a:t>PUNTOS DE INTERÉS</a:t>
            </a:r>
          </a:p>
          <a:p>
            <a:endParaRPr lang="es-UY" sz="1600" dirty="0">
              <a:latin typeface="basic title font" pitchFamily="2" charset="0"/>
            </a:endParaRPr>
          </a:p>
          <a:p>
            <a:r>
              <a:rPr lang="es-UY" sz="1600" dirty="0">
                <a:latin typeface="Gotham HTF Book" pitchFamily="2" charset="0"/>
              </a:rPr>
              <a:t>Regla de tercios: nos indica los punto de mayor interés visual. </a:t>
            </a:r>
          </a:p>
          <a:p>
            <a:r>
              <a:rPr lang="es-UY" sz="1600" dirty="0">
                <a:latin typeface="Gotham HTF Book" pitchFamily="2" charset="0"/>
              </a:rPr>
              <a:t>Lo utilizamos para guiar la lectura de la imagen y establecer un recorrido visual.</a:t>
            </a:r>
          </a:p>
        </p:txBody>
      </p:sp>
    </p:spTree>
    <p:extLst>
      <p:ext uri="{BB962C8B-B14F-4D97-AF65-F5344CB8AC3E}">
        <p14:creationId xmlns:p14="http://schemas.microsoft.com/office/powerpoint/2010/main" val="1129348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a de la regla de los tercios">
            <a:extLst>
              <a:ext uri="{FF2B5EF4-FFF2-40B4-BE49-F238E27FC236}">
                <a16:creationId xmlns:a16="http://schemas.microsoft.com/office/drawing/2014/main" id="{F2764D8A-2A73-4C7B-9CF7-ED60664D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95500"/>
            <a:ext cx="69913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0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ADCB7D-A400-4052-8F27-45205EDE6509}"/>
              </a:ext>
            </a:extLst>
          </p:cNvPr>
          <p:cNvSpPr txBox="1"/>
          <p:nvPr/>
        </p:nvSpPr>
        <p:spPr>
          <a:xfrm>
            <a:off x="1907704" y="148478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>
                <a:latin typeface="Gotham HTF Book" pitchFamily="2" charset="0"/>
              </a:rPr>
              <a:t>¿Y SI TENGO VARIOS CENTROS DE INTERÉS?</a:t>
            </a:r>
          </a:p>
        </p:txBody>
      </p:sp>
      <p:pic>
        <p:nvPicPr>
          <p:cNvPr id="2050" name="Picture 2" descr="colocaciÃ³n de los centros de interÃ©s segÃºn la regla de los tercios">
            <a:extLst>
              <a:ext uri="{FF2B5EF4-FFF2-40B4-BE49-F238E27FC236}">
                <a16:creationId xmlns:a16="http://schemas.microsoft.com/office/drawing/2014/main" id="{F12CD06E-2459-40EA-9466-C7E049A67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5"/>
          <a:stretch/>
        </p:blipFill>
        <p:spPr bwMode="auto">
          <a:xfrm>
            <a:off x="971600" y="2695111"/>
            <a:ext cx="6991350" cy="29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058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309</Words>
  <Application>Microsoft Office PowerPoint</Application>
  <PresentationFormat>On-screen Show (4:3)</PresentationFormat>
  <Paragraphs>75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basic title font</vt:lpstr>
      <vt:lpstr>Calibri</vt:lpstr>
      <vt:lpstr>Gotham</vt:lpstr>
      <vt:lpstr>Gotham HTF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florencia barre</dc:creator>
  <cp:lastModifiedBy>BARRÉ MARTÍNEZ María Florencia</cp:lastModifiedBy>
  <cp:revision>21</cp:revision>
  <dcterms:created xsi:type="dcterms:W3CDTF">2014-09-30T02:08:25Z</dcterms:created>
  <dcterms:modified xsi:type="dcterms:W3CDTF">2019-09-17T00:52:46Z</dcterms:modified>
</cp:coreProperties>
</file>