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UY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3B4"/>
    <a:srgbClr val="F8CE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85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320775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0113442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9863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7700681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9227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465274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82799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7907945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2428677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1099628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UY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10453875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F75B0F-862F-41EB-A211-16F3B4F2E551}" type="datetimeFigureOut">
              <a:rPr lang="es-UY" smtClean="0"/>
              <a:t>7/5/2020</a:t>
            </a:fld>
            <a:endParaRPr lang="es-UY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UY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1B814-F70C-4933-B3C4-D15419FCDE93}" type="slidenum">
              <a:rPr lang="es-UY" smtClean="0"/>
              <a:t>‹Nº›</a:t>
            </a:fld>
            <a:endParaRPr lang="es-UY"/>
          </a:p>
        </p:txBody>
      </p:sp>
    </p:spTree>
    <p:extLst>
      <p:ext uri="{BB962C8B-B14F-4D97-AF65-F5344CB8AC3E}">
        <p14:creationId xmlns:p14="http://schemas.microsoft.com/office/powerpoint/2010/main" val="3035691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827584" y="1124744"/>
            <a:ext cx="7128792" cy="3416320"/>
          </a:xfrm>
          <a:prstGeom prst="rect">
            <a:avLst/>
          </a:prstGeom>
          <a:noFill/>
          <a:ln>
            <a:solidFill>
              <a:schemeClr val="tx1"/>
            </a:solidFill>
            <a:prstDash val="dashDot"/>
          </a:ln>
        </p:spPr>
        <p:txBody>
          <a:bodyPr wrap="square" rtlCol="0">
            <a:spAutoFit/>
          </a:bodyPr>
          <a:lstStyle/>
          <a:p>
            <a:r>
              <a:rPr lang="es-UY" sz="7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ORIGEN de la               </a:t>
            </a:r>
          </a:p>
          <a:p>
            <a:r>
              <a:rPr lang="es-UY" sz="7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UY" sz="7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VIDA </a:t>
            </a:r>
          </a:p>
          <a:p>
            <a:r>
              <a:rPr lang="es-UY" sz="72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UY" sz="7200" b="1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en la Tierra</a:t>
            </a:r>
            <a:endParaRPr lang="es-UY" sz="72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2477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extremo_panspermia_10[1]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p:blipFill>
        <p:spPr bwMode="auto">
          <a:xfrm>
            <a:off x="2015716" y="1772815"/>
            <a:ext cx="5112568" cy="4248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/>
          <p:nvPr/>
        </p:nvSpPr>
        <p:spPr>
          <a:xfrm>
            <a:off x="1115616" y="404664"/>
            <a:ext cx="7560840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UY" sz="5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es-UY" sz="4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Teoría de la PANSPERMIA </a:t>
            </a:r>
            <a:r>
              <a:rPr lang="es-UY" sz="32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(1908)</a:t>
            </a:r>
            <a:endParaRPr lang="es-UY" sz="44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" name="2 Conector recto de flecha"/>
          <p:cNvCxnSpPr/>
          <p:nvPr/>
        </p:nvCxnSpPr>
        <p:spPr>
          <a:xfrm flipH="1">
            <a:off x="1475656" y="3789040"/>
            <a:ext cx="1008112" cy="7920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6 Conector recto de flecha"/>
          <p:cNvCxnSpPr/>
          <p:nvPr/>
        </p:nvCxnSpPr>
        <p:spPr>
          <a:xfrm flipH="1">
            <a:off x="2843808" y="3897050"/>
            <a:ext cx="2160240" cy="234026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/>
          <p:nvPr/>
        </p:nvCxnSpPr>
        <p:spPr>
          <a:xfrm flipH="1">
            <a:off x="2843808" y="4185084"/>
            <a:ext cx="1224136" cy="20522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9 CuadroTexto"/>
          <p:cNvSpPr txBox="1"/>
          <p:nvPr/>
        </p:nvSpPr>
        <p:spPr>
          <a:xfrm>
            <a:off x="251520" y="4365104"/>
            <a:ext cx="13681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smtClean="0"/>
              <a:t>Meteoritos, asteroides, cometas</a:t>
            </a:r>
            <a:endParaRPr lang="es-UY" dirty="0"/>
          </a:p>
        </p:txBody>
      </p:sp>
      <p:sp>
        <p:nvSpPr>
          <p:cNvPr id="11" name="10 CuadroTexto"/>
          <p:cNvSpPr txBox="1"/>
          <p:nvPr/>
        </p:nvSpPr>
        <p:spPr>
          <a:xfrm>
            <a:off x="1475656" y="6215450"/>
            <a:ext cx="30963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smtClean="0"/>
              <a:t>Microorganismos vivos – moléculas precursoras de vida</a:t>
            </a:r>
            <a:endParaRPr lang="es-UY" dirty="0"/>
          </a:p>
        </p:txBody>
      </p:sp>
      <p:sp>
        <p:nvSpPr>
          <p:cNvPr id="12" name="11 Flecha derecha"/>
          <p:cNvSpPr/>
          <p:nvPr/>
        </p:nvSpPr>
        <p:spPr>
          <a:xfrm>
            <a:off x="4572000" y="6381328"/>
            <a:ext cx="1080120" cy="15728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3" name="12 CuadroTexto"/>
          <p:cNvSpPr txBox="1"/>
          <p:nvPr/>
        </p:nvSpPr>
        <p:spPr>
          <a:xfrm>
            <a:off x="5940152" y="6215450"/>
            <a:ext cx="27363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smtClean="0"/>
              <a:t>Encontrados en restos de meteoritos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996511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763688" y="476672"/>
            <a:ext cx="5544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6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SUSTANCIAS QUÍMICAS    PRECURSORAS de la VIDA</a:t>
            </a:r>
            <a:endParaRPr lang="es-UY" sz="36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2069722" y="2259387"/>
            <a:ext cx="4680520" cy="584775"/>
          </a:xfrm>
          <a:prstGeom prst="rect">
            <a:avLst/>
          </a:prstGeom>
          <a:noFill/>
          <a:ln>
            <a:solidFill>
              <a:schemeClr val="accent2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UY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MOLÉCULAS ORGÁNICAS</a:t>
            </a:r>
            <a:endParaRPr lang="es-UY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367720" y="4554525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GLÚCIDOS</a:t>
            </a:r>
            <a:endParaRPr lang="es-UY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5571804" y="4540670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PROTEÍNAS</a:t>
            </a:r>
            <a:endParaRPr lang="es-UY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599968" y="3965354"/>
            <a:ext cx="22322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LÍPIDOS</a:t>
            </a:r>
            <a:endParaRPr lang="es-UY" sz="32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3599968" y="5301208"/>
            <a:ext cx="223224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</a:t>
            </a:r>
            <a:r>
              <a:rPr lang="es-UY" sz="28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ÁCIDOS NUCLEICOS</a:t>
            </a:r>
            <a:endParaRPr lang="es-UY" sz="28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9 Flecha abajo"/>
          <p:cNvSpPr/>
          <p:nvPr/>
        </p:nvSpPr>
        <p:spPr>
          <a:xfrm>
            <a:off x="4283968" y="1677001"/>
            <a:ext cx="252028" cy="505442"/>
          </a:xfrm>
          <a:prstGeom prst="downArrow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2" name="11 CuadroTexto"/>
          <p:cNvSpPr txBox="1"/>
          <p:nvPr/>
        </p:nvSpPr>
        <p:spPr>
          <a:xfrm>
            <a:off x="179512" y="2924944"/>
            <a:ext cx="83529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Ø"/>
            </a:pPr>
            <a:r>
              <a:rPr lang="es-UY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Forman parte de las estructuras vivas</a:t>
            </a:r>
          </a:p>
          <a:p>
            <a:pPr marL="342900" indent="-342900">
              <a:buFont typeface="Wingdings" pitchFamily="2" charset="2"/>
              <a:buChar char="Ø"/>
            </a:pPr>
            <a:r>
              <a:rPr lang="es-UY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Son exclusivas de los organismos vivos</a:t>
            </a:r>
            <a:endParaRPr lang="es-UY" sz="2400" dirty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09750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1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67543" y="-263770"/>
            <a:ext cx="8712968" cy="1785104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s-UY" sz="54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s-UY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Teoría FÍSICO – QUÍMICA o  de la EVOLUCIÓN PREBIÓTICA (1924</a:t>
            </a:r>
            <a:r>
              <a:rPr lang="es-UY" sz="2800" dirty="0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  Oparin- </a:t>
            </a:r>
            <a:r>
              <a:rPr lang="es-UY" sz="2800" dirty="0" err="1" smtClean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Haldane</a:t>
            </a:r>
            <a:endParaRPr lang="es-UY" sz="2800" dirty="0" smtClean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s-UY" sz="2800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32" name="Picture 8" descr="Proyecto Biosfer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124744"/>
            <a:ext cx="6064549" cy="56451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1691680" y="1425321"/>
            <a:ext cx="504056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H</a:t>
            </a:r>
            <a:r>
              <a:rPr lang="es-UY" sz="1600" b="1" baseline="-25000" dirty="0" smtClean="0"/>
              <a:t>2</a:t>
            </a:r>
            <a:endParaRPr lang="es-UY" sz="1600" b="1" baseline="-250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2661944" y="1352057"/>
            <a:ext cx="648072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CH</a:t>
            </a:r>
            <a:r>
              <a:rPr lang="es-UY" sz="1600" b="1" baseline="-25000" dirty="0" smtClean="0"/>
              <a:t>4</a:t>
            </a:r>
            <a:endParaRPr lang="es-UY" sz="1600" b="1" baseline="-25000" dirty="0"/>
          </a:p>
        </p:txBody>
      </p:sp>
      <p:sp>
        <p:nvSpPr>
          <p:cNvPr id="13" name="12 CuadroTexto"/>
          <p:cNvSpPr txBox="1"/>
          <p:nvPr/>
        </p:nvSpPr>
        <p:spPr>
          <a:xfrm>
            <a:off x="2294589" y="2077616"/>
            <a:ext cx="648072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NH</a:t>
            </a:r>
            <a:r>
              <a:rPr lang="es-UY" sz="1600" b="1" baseline="-25000" dirty="0" smtClean="0"/>
              <a:t>3</a:t>
            </a:r>
            <a:endParaRPr lang="es-UY" sz="1600" b="1" baseline="-25000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491880" y="1840392"/>
            <a:ext cx="648072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H</a:t>
            </a:r>
            <a:r>
              <a:rPr lang="es-UY" sz="1600" b="1" baseline="-25000" dirty="0" smtClean="0"/>
              <a:t>2</a:t>
            </a:r>
            <a:r>
              <a:rPr lang="es-UY" sz="1600" b="1" dirty="0" smtClean="0"/>
              <a:t>O</a:t>
            </a:r>
            <a:endParaRPr lang="es-UY" sz="1600" b="1" baseline="-25000" dirty="0"/>
          </a:p>
        </p:txBody>
      </p:sp>
      <p:sp>
        <p:nvSpPr>
          <p:cNvPr id="15" name="14 CuadroTexto"/>
          <p:cNvSpPr txBox="1"/>
          <p:nvPr/>
        </p:nvSpPr>
        <p:spPr>
          <a:xfrm>
            <a:off x="1943708" y="6015849"/>
            <a:ext cx="2061387" cy="33855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MATERIA ORGÁNICA</a:t>
            </a:r>
            <a:endParaRPr lang="es-UY" sz="1600" b="1" baseline="-25000" dirty="0"/>
          </a:p>
        </p:txBody>
      </p:sp>
      <p:sp>
        <p:nvSpPr>
          <p:cNvPr id="16" name="15 CuadroTexto"/>
          <p:cNvSpPr txBox="1"/>
          <p:nvPr/>
        </p:nvSpPr>
        <p:spPr>
          <a:xfrm>
            <a:off x="7300873" y="1292786"/>
            <a:ext cx="1475121" cy="156966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MATERIA INORGÁNICA: </a:t>
            </a:r>
          </a:p>
          <a:p>
            <a:r>
              <a:rPr lang="es-UY" sz="1600" b="1" dirty="0" smtClean="0"/>
              <a:t>      H</a:t>
            </a:r>
            <a:r>
              <a:rPr lang="es-UY" sz="1600" b="1" baseline="-25000" dirty="0" smtClean="0"/>
              <a:t>2</a:t>
            </a:r>
            <a:r>
              <a:rPr lang="es-UY" sz="1600" b="1" dirty="0" smtClean="0"/>
              <a:t>O</a:t>
            </a:r>
          </a:p>
          <a:p>
            <a:r>
              <a:rPr lang="es-UY" sz="1600" b="1" dirty="0" smtClean="0"/>
              <a:t>      CO</a:t>
            </a:r>
            <a:r>
              <a:rPr lang="es-UY" sz="1600" b="1" baseline="-25000" dirty="0" smtClean="0"/>
              <a:t>2</a:t>
            </a:r>
          </a:p>
          <a:p>
            <a:r>
              <a:rPr lang="es-UY" sz="1600" b="1" dirty="0" smtClean="0"/>
              <a:t>      CH</a:t>
            </a:r>
            <a:r>
              <a:rPr lang="es-UY" sz="1600" b="1" baseline="-25000" dirty="0" smtClean="0"/>
              <a:t>4</a:t>
            </a:r>
          </a:p>
          <a:p>
            <a:r>
              <a:rPr lang="es-UY" sz="1600" b="1" dirty="0" smtClean="0"/>
              <a:t>       NH</a:t>
            </a:r>
            <a:r>
              <a:rPr lang="es-UY" sz="1600" b="1" baseline="-25000" dirty="0" smtClean="0"/>
              <a:t>3</a:t>
            </a:r>
            <a:endParaRPr lang="es-UY" sz="1600" b="1" baseline="-250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2677401" y="1739062"/>
            <a:ext cx="648072" cy="338554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CO</a:t>
            </a:r>
            <a:r>
              <a:rPr lang="es-UY" sz="1600" b="1" baseline="-25000" dirty="0" smtClean="0"/>
              <a:t>2</a:t>
            </a:r>
            <a:endParaRPr lang="es-UY" sz="1600" b="1" baseline="-25000" dirty="0"/>
          </a:p>
        </p:txBody>
      </p:sp>
      <p:sp>
        <p:nvSpPr>
          <p:cNvPr id="7" name="6 CuadroTexto"/>
          <p:cNvSpPr txBox="1"/>
          <p:nvPr/>
        </p:nvSpPr>
        <p:spPr>
          <a:xfrm>
            <a:off x="2059749" y="5657349"/>
            <a:ext cx="1924355" cy="338554"/>
          </a:xfrm>
          <a:prstGeom prst="rect">
            <a:avLst/>
          </a:prstGeom>
          <a:solidFill>
            <a:srgbClr val="F8CE96"/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CALDO PRIMORDIAL</a:t>
            </a:r>
            <a:endParaRPr lang="es-UY" sz="1600" b="1" dirty="0"/>
          </a:p>
        </p:txBody>
      </p:sp>
      <p:sp>
        <p:nvSpPr>
          <p:cNvPr id="8" name="7 Rayo"/>
          <p:cNvSpPr/>
          <p:nvPr/>
        </p:nvSpPr>
        <p:spPr>
          <a:xfrm>
            <a:off x="6796817" y="1292786"/>
            <a:ext cx="504056" cy="854877"/>
          </a:xfrm>
          <a:prstGeom prst="lightningBol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9" name="8 Rayo"/>
          <p:cNvSpPr/>
          <p:nvPr/>
        </p:nvSpPr>
        <p:spPr>
          <a:xfrm>
            <a:off x="6564827" y="1905864"/>
            <a:ext cx="648072" cy="652505"/>
          </a:xfrm>
          <a:prstGeom prst="lightningBol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0" name="9 Flecha abajo"/>
          <p:cNvSpPr/>
          <p:nvPr/>
        </p:nvSpPr>
        <p:spPr>
          <a:xfrm>
            <a:off x="7894417" y="2909421"/>
            <a:ext cx="288032" cy="566554"/>
          </a:xfrm>
          <a:prstGeom prst="downArrow">
            <a:avLst/>
          </a:prstGeom>
          <a:solidFill>
            <a:srgbClr val="FAE3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22" name="21 CuadroTexto"/>
          <p:cNvSpPr txBox="1"/>
          <p:nvPr/>
        </p:nvSpPr>
        <p:spPr>
          <a:xfrm>
            <a:off x="7300873" y="3475975"/>
            <a:ext cx="1475121" cy="132343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</a:t>
            </a:r>
            <a:r>
              <a:rPr lang="es-UY" sz="1600" dirty="0" smtClean="0"/>
              <a:t>ELEMENTOS QUÍMICOS</a:t>
            </a:r>
            <a:r>
              <a:rPr lang="es-UY" sz="1600" b="1" dirty="0" smtClean="0"/>
              <a:t>:</a:t>
            </a:r>
          </a:p>
          <a:p>
            <a:r>
              <a:rPr lang="es-UY" sz="1600" b="1" dirty="0" smtClean="0"/>
              <a:t>    </a:t>
            </a:r>
            <a:r>
              <a:rPr lang="es-UY" sz="2400" b="1" dirty="0" smtClean="0"/>
              <a:t>C      H</a:t>
            </a:r>
            <a:endParaRPr lang="es-UY" sz="2400" b="1" dirty="0"/>
          </a:p>
          <a:p>
            <a:r>
              <a:rPr lang="es-UY" sz="2000" b="1" dirty="0" smtClean="0"/>
              <a:t>       </a:t>
            </a:r>
            <a:r>
              <a:rPr lang="es-UY" sz="2400" b="1" dirty="0" smtClean="0"/>
              <a:t> O      S</a:t>
            </a:r>
          </a:p>
        </p:txBody>
      </p:sp>
      <p:sp>
        <p:nvSpPr>
          <p:cNvPr id="23" name="22 Flecha abajo"/>
          <p:cNvSpPr/>
          <p:nvPr/>
        </p:nvSpPr>
        <p:spPr>
          <a:xfrm>
            <a:off x="7869505" y="4799414"/>
            <a:ext cx="288032" cy="566554"/>
          </a:xfrm>
          <a:prstGeom prst="downArrow">
            <a:avLst/>
          </a:prstGeom>
          <a:solidFill>
            <a:srgbClr val="FAE3B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24" name="23 CuadroTexto"/>
          <p:cNvSpPr txBox="1"/>
          <p:nvPr/>
        </p:nvSpPr>
        <p:spPr>
          <a:xfrm>
            <a:off x="6564827" y="5328718"/>
            <a:ext cx="2579173" cy="1446550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</a:t>
            </a:r>
            <a:r>
              <a:rPr lang="es-UY" sz="2000" b="1" dirty="0" smtClean="0"/>
              <a:t>MATERIA ORGÁNICA: </a:t>
            </a:r>
          </a:p>
          <a:p>
            <a:r>
              <a:rPr lang="es-UY" sz="2000" b="1" dirty="0" smtClean="0"/>
              <a:t>        C-H-O  (N-S)</a:t>
            </a:r>
          </a:p>
          <a:p>
            <a:r>
              <a:rPr lang="es-UY" sz="1600" b="1" dirty="0" smtClean="0"/>
              <a:t>AMINOÁCIDOS</a:t>
            </a:r>
          </a:p>
          <a:p>
            <a:r>
              <a:rPr lang="es-UY" sz="1600" b="1" dirty="0" smtClean="0"/>
              <a:t>GLÚCIDOS  SIMPLES</a:t>
            </a:r>
          </a:p>
          <a:p>
            <a:r>
              <a:rPr lang="es-UY" sz="1600" b="1" dirty="0" smtClean="0"/>
              <a:t>ÁCIDOS GRASOS    </a:t>
            </a:r>
            <a:endParaRPr lang="es-UY" sz="1600" b="1" baseline="-25000" dirty="0"/>
          </a:p>
        </p:txBody>
      </p:sp>
    </p:spTree>
    <p:extLst>
      <p:ext uri="{BB962C8B-B14F-4D97-AF65-F5344CB8AC3E}">
        <p14:creationId xmlns:p14="http://schemas.microsoft.com/office/powerpoint/2010/main" val="28514403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8" grpId="0" animBg="1"/>
      <p:bldP spid="9" grpId="0" animBg="1"/>
      <p:bldP spid="10" grpId="0" animBg="1"/>
      <p:bldP spid="22" grpId="0" animBg="1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8" descr="Proyecto Biosfera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480" r="11200"/>
          <a:stretch/>
        </p:blipFill>
        <p:spPr bwMode="auto">
          <a:xfrm>
            <a:off x="107504" y="515117"/>
            <a:ext cx="6362569" cy="44617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5 CuadroTexto"/>
          <p:cNvSpPr txBox="1"/>
          <p:nvPr/>
        </p:nvSpPr>
        <p:spPr>
          <a:xfrm>
            <a:off x="2544435" y="3560836"/>
            <a:ext cx="1924355" cy="338554"/>
          </a:xfrm>
          <a:prstGeom prst="rect">
            <a:avLst/>
          </a:prstGeom>
          <a:solidFill>
            <a:srgbClr val="F8CE96"/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CALDO PRIMORDAL</a:t>
            </a:r>
            <a:endParaRPr lang="es-UY" sz="1600" b="1" dirty="0"/>
          </a:p>
        </p:txBody>
      </p:sp>
      <p:sp>
        <p:nvSpPr>
          <p:cNvPr id="7" name="6 CuadroTexto"/>
          <p:cNvSpPr txBox="1"/>
          <p:nvPr/>
        </p:nvSpPr>
        <p:spPr>
          <a:xfrm>
            <a:off x="1925808" y="41711"/>
            <a:ext cx="3816424" cy="369332"/>
          </a:xfrm>
          <a:prstGeom prst="rect">
            <a:avLst/>
          </a:prstGeom>
          <a:solidFill>
            <a:srgbClr val="FAE3B4"/>
          </a:solidFill>
        </p:spPr>
        <p:txBody>
          <a:bodyPr wrap="square" rtlCol="0">
            <a:spAutoFit/>
          </a:bodyPr>
          <a:lstStyle/>
          <a:p>
            <a:r>
              <a:rPr lang="es-UY" b="1" dirty="0" smtClean="0"/>
              <a:t>ATMÓSFERA SIN OXÍGENO LIBRE O</a:t>
            </a:r>
            <a:r>
              <a:rPr lang="es-UY" b="1" baseline="-25000" dirty="0" smtClean="0"/>
              <a:t>2</a:t>
            </a:r>
            <a:endParaRPr lang="es-UY" b="1" baseline="-25000" dirty="0"/>
          </a:p>
        </p:txBody>
      </p:sp>
      <p:sp>
        <p:nvSpPr>
          <p:cNvPr id="8" name="7 CuadroTexto"/>
          <p:cNvSpPr txBox="1"/>
          <p:nvPr/>
        </p:nvSpPr>
        <p:spPr>
          <a:xfrm>
            <a:off x="291901" y="3996163"/>
            <a:ext cx="2579173" cy="70788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</a:t>
            </a:r>
            <a:r>
              <a:rPr lang="es-UY" sz="2000" b="1" dirty="0" smtClean="0"/>
              <a:t>MOLÉCULAS ORGÁNICAS SIMPLES:</a:t>
            </a:r>
            <a:endParaRPr lang="es-UY" sz="1600" b="1" dirty="0" smtClean="0"/>
          </a:p>
        </p:txBody>
      </p:sp>
      <p:sp>
        <p:nvSpPr>
          <p:cNvPr id="9" name="8 Flecha derecha"/>
          <p:cNvSpPr/>
          <p:nvPr/>
        </p:nvSpPr>
        <p:spPr>
          <a:xfrm>
            <a:off x="2938192" y="4122010"/>
            <a:ext cx="597934" cy="57606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0" name="9 CuadroTexto"/>
          <p:cNvSpPr txBox="1"/>
          <p:nvPr/>
        </p:nvSpPr>
        <p:spPr>
          <a:xfrm>
            <a:off x="3536126" y="4008519"/>
            <a:ext cx="1649627" cy="101566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 </a:t>
            </a:r>
            <a:r>
              <a:rPr lang="es-UY" sz="2000" b="1" dirty="0" smtClean="0"/>
              <a:t>MOLÉCULAS ORGÁNICAS COMPLEJAS: </a:t>
            </a:r>
          </a:p>
        </p:txBody>
      </p:sp>
      <p:sp>
        <p:nvSpPr>
          <p:cNvPr id="11" name="10 CuadroTexto"/>
          <p:cNvSpPr txBox="1"/>
          <p:nvPr/>
        </p:nvSpPr>
        <p:spPr>
          <a:xfrm>
            <a:off x="139552" y="4976873"/>
            <a:ext cx="5743171" cy="83099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es-UY" sz="1600" b="1" dirty="0" smtClean="0"/>
              <a:t> AMINOÁCIDOS                                         PROTEÍNAS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UY" sz="1600" b="1" dirty="0" smtClean="0"/>
              <a:t>MONOSACÁRIDOS                                   GLÚCIDOS COMPLEJOS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s-UY" sz="1600" b="1" dirty="0" smtClean="0"/>
              <a:t>ÁCIDOS GRASOS                                       LÍPIDOS</a:t>
            </a:r>
          </a:p>
        </p:txBody>
      </p:sp>
      <p:sp>
        <p:nvSpPr>
          <p:cNvPr id="12" name="11 Flecha derecha"/>
          <p:cNvSpPr/>
          <p:nvPr/>
        </p:nvSpPr>
        <p:spPr>
          <a:xfrm>
            <a:off x="2198755" y="5024182"/>
            <a:ext cx="1271075" cy="1531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3" name="12 Flecha derecha"/>
          <p:cNvSpPr/>
          <p:nvPr/>
        </p:nvSpPr>
        <p:spPr>
          <a:xfrm>
            <a:off x="2198756" y="5311754"/>
            <a:ext cx="1271075" cy="16123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4" name="13 Flecha derecha"/>
          <p:cNvSpPr/>
          <p:nvPr/>
        </p:nvSpPr>
        <p:spPr>
          <a:xfrm>
            <a:off x="2188117" y="5631013"/>
            <a:ext cx="1243188" cy="1440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UY"/>
          </a:p>
        </p:txBody>
      </p:sp>
      <p:sp>
        <p:nvSpPr>
          <p:cNvPr id="15" name="14 CuadroTexto"/>
          <p:cNvSpPr txBox="1"/>
          <p:nvPr/>
        </p:nvSpPr>
        <p:spPr>
          <a:xfrm>
            <a:off x="7023820" y="2199010"/>
            <a:ext cx="17281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b="1" dirty="0" smtClean="0"/>
              <a:t>COACERVADOS</a:t>
            </a:r>
            <a:endParaRPr lang="es-UY" sz="1400" b="1" dirty="0"/>
          </a:p>
        </p:txBody>
      </p:sp>
      <p:pic>
        <p:nvPicPr>
          <p:cNvPr id="2052" name="Picture 4" descr="Coacervados: Características, Relación con Origen de la Vida - Lifeder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5110" b="2167"/>
          <a:stretch/>
        </p:blipFill>
        <p:spPr bwMode="auto">
          <a:xfrm>
            <a:off x="6786955" y="2480929"/>
            <a:ext cx="1914895" cy="1655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nicio Presentacion Biologo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645" t="25220" r="7602" b="32537"/>
          <a:stretch/>
        </p:blipFill>
        <p:spPr bwMode="auto">
          <a:xfrm>
            <a:off x="6410543" y="4797152"/>
            <a:ext cx="2737146" cy="1854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18 CuadroTexto"/>
          <p:cNvSpPr txBox="1"/>
          <p:nvPr/>
        </p:nvSpPr>
        <p:spPr>
          <a:xfrm>
            <a:off x="6470073" y="4322034"/>
            <a:ext cx="267392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400" b="1" dirty="0" smtClean="0"/>
              <a:t>           PROTOBIONTES: </a:t>
            </a:r>
          </a:p>
          <a:p>
            <a:r>
              <a:rPr lang="es-UY" sz="1400" b="1" dirty="0" smtClean="0"/>
              <a:t>precursores de primeras células</a:t>
            </a:r>
            <a:endParaRPr lang="es-UY" sz="1400" b="1" dirty="0"/>
          </a:p>
        </p:txBody>
      </p:sp>
    </p:spTree>
    <p:extLst>
      <p:ext uri="{BB962C8B-B14F-4D97-AF65-F5344CB8AC3E}">
        <p14:creationId xmlns:p14="http://schemas.microsoft.com/office/powerpoint/2010/main" val="26145570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l Experimento de Miller-Urey | Organizadores gráficos, Fondos de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67714"/>
            <a:ext cx="5416444" cy="62053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3 CuadroTexto"/>
          <p:cNvSpPr txBox="1"/>
          <p:nvPr/>
        </p:nvSpPr>
        <p:spPr>
          <a:xfrm>
            <a:off x="179512" y="467714"/>
            <a:ext cx="3096344" cy="144655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16200000" scaled="0"/>
          </a:gradFill>
        </p:spPr>
        <p:txBody>
          <a:bodyPr wrap="square" rtlCol="0">
            <a:spAutoFit/>
          </a:bodyPr>
          <a:lstStyle/>
          <a:p>
            <a:r>
              <a:rPr lang="es-UY" sz="32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Dispositivo  experimental </a:t>
            </a:r>
          </a:p>
          <a:p>
            <a:r>
              <a:rPr lang="es-UY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(Miller y </a:t>
            </a:r>
            <a:r>
              <a:rPr lang="es-UY" sz="2400" dirty="0" err="1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Urey</a:t>
            </a:r>
            <a:r>
              <a:rPr lang="es-UY" sz="2400" dirty="0" smtClean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– 1953)</a:t>
            </a:r>
            <a:endParaRPr lang="es-UY" sz="2400" dirty="0">
              <a:solidFill>
                <a:schemeClr val="accent5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55576" y="2852936"/>
            <a:ext cx="21602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dirty="0" smtClean="0"/>
              <a:t>A partir de compuestos inorgánicos es posible que se generen compuestos orgánicos en las condiciones de la Tierra primitiva</a:t>
            </a:r>
            <a:endParaRPr lang="es-UY" dirty="0"/>
          </a:p>
        </p:txBody>
      </p:sp>
    </p:spTree>
    <p:extLst>
      <p:ext uri="{BB962C8B-B14F-4D97-AF65-F5344CB8AC3E}">
        <p14:creationId xmlns:p14="http://schemas.microsoft.com/office/powerpoint/2010/main" val="3653221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4 Conector recto de flecha"/>
          <p:cNvCxnSpPr/>
          <p:nvPr/>
        </p:nvCxnSpPr>
        <p:spPr>
          <a:xfrm>
            <a:off x="467544" y="2924944"/>
            <a:ext cx="8136904" cy="0"/>
          </a:xfrm>
          <a:prstGeom prst="straightConnector1">
            <a:avLst/>
          </a:prstGeom>
          <a:ln w="254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6 CuadroTexto"/>
          <p:cNvSpPr txBox="1"/>
          <p:nvPr/>
        </p:nvSpPr>
        <p:spPr>
          <a:xfrm>
            <a:off x="8208404" y="2996952"/>
            <a:ext cx="10441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000" b="1" dirty="0" smtClean="0"/>
              <a:t>ACTUALIDAD</a:t>
            </a:r>
            <a:endParaRPr lang="es-UY" sz="1000" b="1" dirty="0"/>
          </a:p>
        </p:txBody>
      </p:sp>
      <p:sp>
        <p:nvSpPr>
          <p:cNvPr id="8" name="7 CuadroTexto"/>
          <p:cNvSpPr txBox="1"/>
          <p:nvPr/>
        </p:nvSpPr>
        <p:spPr>
          <a:xfrm>
            <a:off x="323528" y="1614510"/>
            <a:ext cx="10441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600" b="1" dirty="0" smtClean="0"/>
              <a:t>Origen de la Tierra</a:t>
            </a:r>
            <a:endParaRPr lang="es-UY" sz="1600" b="1" dirty="0"/>
          </a:p>
        </p:txBody>
      </p:sp>
      <p:cxnSp>
        <p:nvCxnSpPr>
          <p:cNvPr id="12" name="11 Conector recto de flecha"/>
          <p:cNvCxnSpPr/>
          <p:nvPr/>
        </p:nvCxnSpPr>
        <p:spPr>
          <a:xfrm flipV="1">
            <a:off x="467544" y="2199285"/>
            <a:ext cx="0" cy="1021801"/>
          </a:xfrm>
          <a:prstGeom prst="straightConnector1">
            <a:avLst/>
          </a:prstGeom>
          <a:ln w="15875">
            <a:solidFill>
              <a:schemeClr val="tx1"/>
            </a:solidFill>
            <a:prstDash val="sys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CuadroTexto"/>
          <p:cNvSpPr txBox="1"/>
          <p:nvPr/>
        </p:nvSpPr>
        <p:spPr>
          <a:xfrm>
            <a:off x="77162" y="3221086"/>
            <a:ext cx="104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b="1" dirty="0" smtClean="0"/>
              <a:t>Hace 4.500 millones de años</a:t>
            </a:r>
            <a:endParaRPr lang="es-UY" sz="12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2023070" y="1362253"/>
            <a:ext cx="125278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b="1" dirty="0" smtClean="0"/>
              <a:t>Origen de la  vida</a:t>
            </a:r>
            <a:endParaRPr lang="es-UY" b="1" dirty="0"/>
          </a:p>
        </p:txBody>
      </p:sp>
      <p:cxnSp>
        <p:nvCxnSpPr>
          <p:cNvPr id="17" name="16 Conector recto de flecha"/>
          <p:cNvCxnSpPr/>
          <p:nvPr/>
        </p:nvCxnSpPr>
        <p:spPr>
          <a:xfrm flipV="1">
            <a:off x="2597380" y="1906897"/>
            <a:ext cx="0" cy="1336276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18 CuadroTexto"/>
          <p:cNvSpPr txBox="1"/>
          <p:nvPr/>
        </p:nvSpPr>
        <p:spPr>
          <a:xfrm>
            <a:off x="2023071" y="3243173"/>
            <a:ext cx="10441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1200" b="1" dirty="0" smtClean="0"/>
              <a:t>Hace 3.500 millones de años</a:t>
            </a:r>
            <a:endParaRPr lang="es-UY" sz="1200" b="1" dirty="0"/>
          </a:p>
        </p:txBody>
      </p:sp>
      <p:sp>
        <p:nvSpPr>
          <p:cNvPr id="20" name="19 CuadroTexto"/>
          <p:cNvSpPr txBox="1"/>
          <p:nvPr/>
        </p:nvSpPr>
        <p:spPr>
          <a:xfrm>
            <a:off x="532863" y="2340169"/>
            <a:ext cx="2012266" cy="523220"/>
          </a:xfrm>
          <a:prstGeom prst="rect">
            <a:avLst/>
          </a:prstGeom>
          <a:solidFill>
            <a:srgbClr val="FAE3B4"/>
          </a:solidFill>
          <a:ln>
            <a:solidFill>
              <a:schemeClr val="accent6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s-UY" sz="1400" b="1" dirty="0" smtClean="0">
                <a:solidFill>
                  <a:schemeClr val="accent6">
                    <a:lumMod val="50000"/>
                  </a:schemeClr>
                </a:solidFill>
              </a:rPr>
              <a:t>EVOLUCIÓN QUÍMICA           </a:t>
            </a:r>
          </a:p>
          <a:p>
            <a:r>
              <a:rPr lang="es-UY" sz="1400" b="1" dirty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es-UY" sz="1400" b="1" dirty="0" smtClean="0">
                <a:solidFill>
                  <a:schemeClr val="accent6">
                    <a:lumMod val="50000"/>
                  </a:schemeClr>
                </a:solidFill>
              </a:rPr>
              <a:t>     (PREBIÓTICA)</a:t>
            </a:r>
            <a:endParaRPr lang="es-UY" sz="14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26" name="25 CuadroTexto"/>
          <p:cNvSpPr txBox="1"/>
          <p:nvPr/>
        </p:nvSpPr>
        <p:spPr>
          <a:xfrm>
            <a:off x="2652571" y="2199285"/>
            <a:ext cx="5646008" cy="615553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 cap="rnd">
            <a:solidFill>
              <a:schemeClr val="accent6">
                <a:lumMod val="50000"/>
              </a:schemeClr>
            </a:solidFill>
            <a:bevel/>
          </a:ln>
        </p:spPr>
        <p:txBody>
          <a:bodyPr wrap="square" rtlCol="0">
            <a:spAutoFit/>
          </a:bodyPr>
          <a:lstStyle/>
          <a:p>
            <a:r>
              <a:rPr lang="es-UY" sz="2000" b="1" dirty="0" smtClean="0">
                <a:solidFill>
                  <a:schemeClr val="accent3">
                    <a:lumMod val="50000"/>
                  </a:schemeClr>
                </a:solidFill>
              </a:rPr>
              <a:t>                           EVOLUCIÓN  BIOLÓGICA           </a:t>
            </a:r>
          </a:p>
          <a:p>
            <a:r>
              <a:rPr lang="es-UY" sz="1400" b="1" dirty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s-UY" sz="1400" b="1" dirty="0" smtClean="0">
                <a:solidFill>
                  <a:schemeClr val="accent3">
                    <a:lumMod val="50000"/>
                  </a:schemeClr>
                </a:solidFill>
              </a:rPr>
              <a:t>     </a:t>
            </a:r>
            <a:endParaRPr lang="es-UY" sz="14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845585" y="260648"/>
            <a:ext cx="788487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UY" sz="32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Ubicando los acontecimientos en el tiempo…</a:t>
            </a:r>
            <a:endParaRPr lang="es-UY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25810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9" grpId="0"/>
      <p:bldP spid="20" grpId="0" animBg="1"/>
      <p:bldP spid="2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227</Words>
  <Application>Microsoft Office PowerPoint</Application>
  <PresentationFormat>Presentación en pantalla (4:3)</PresentationFormat>
  <Paragraphs>59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malena</dc:creator>
  <cp:lastModifiedBy>malena</cp:lastModifiedBy>
  <cp:revision>11</cp:revision>
  <dcterms:created xsi:type="dcterms:W3CDTF">2020-05-07T12:47:11Z</dcterms:created>
  <dcterms:modified xsi:type="dcterms:W3CDTF">2020-05-07T19:05:16Z</dcterms:modified>
</cp:coreProperties>
</file>