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699960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2430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91218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35437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7049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68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68413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2519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78069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515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2234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6750"/>
                    </a14:imgEffect>
                    <a14:imgEffect>
                      <a14:saturation sat="65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B2CFD-0734-4753-8969-C5E2CF068FBD}" type="datetimeFigureOut">
              <a:rPr lang="es-UY" smtClean="0"/>
              <a:t>23/4/2020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FF1AC-99DC-4342-9444-6C74A5B149E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5761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Omne_vivum_ex_ovu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88640"/>
            <a:ext cx="7272808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4800" b="1" dirty="0" smtClean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UY" sz="4800" b="1" dirty="0" smtClean="0">
                <a:solidFill>
                  <a:schemeClr val="accent5">
                    <a:lumMod val="75000"/>
                  </a:schemeClr>
                </a:solidFill>
                <a:latin typeface="AR ESSENCE" pitchFamily="2" charset="0"/>
              </a:rPr>
              <a:t>EL ORIGEN de la VIDA </a:t>
            </a:r>
          </a:p>
          <a:p>
            <a:r>
              <a:rPr lang="es-UY" sz="4800" b="1" dirty="0" smtClean="0">
                <a:solidFill>
                  <a:schemeClr val="accent5">
                    <a:lumMod val="75000"/>
                  </a:schemeClr>
                </a:solidFill>
                <a:latin typeface="AR ESSENCE" pitchFamily="2" charset="0"/>
              </a:rPr>
              <a:t>        en la TIERRA</a:t>
            </a:r>
          </a:p>
          <a:p>
            <a:r>
              <a:rPr lang="es-UY" sz="4400" b="1" dirty="0" smtClean="0">
                <a:solidFill>
                  <a:schemeClr val="accent5">
                    <a:lumMod val="75000"/>
                  </a:schemeClr>
                </a:solidFill>
              </a:rPr>
              <a:t>          </a:t>
            </a:r>
            <a:r>
              <a:rPr lang="es-UY" sz="4400" b="1" u="sng" dirty="0" smtClean="0">
                <a:solidFill>
                  <a:schemeClr val="accent5">
                    <a:lumMod val="75000"/>
                  </a:schemeClr>
                </a:solidFill>
              </a:rPr>
              <a:t>Historia de la ciencia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s-UY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¿Cómo lo explicaban los primeros pensadores?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s-UY" sz="3600" b="1" dirty="0" smtClean="0">
                <a:solidFill>
                  <a:schemeClr val="accent5">
                    <a:lumMod val="75000"/>
                  </a:schemeClr>
                </a:solidFill>
              </a:rPr>
              <a:t>¿Cómo ha evolucionado el conocimiento sobre el tema?</a:t>
            </a:r>
          </a:p>
          <a:p>
            <a:endParaRPr lang="es-UY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UY" sz="3600" b="1" dirty="0" smtClean="0">
                <a:solidFill>
                  <a:schemeClr val="accent5">
                    <a:lumMod val="75000"/>
                  </a:schemeClr>
                </a:solidFill>
              </a:rPr>
              <a:t>     </a:t>
            </a:r>
            <a:r>
              <a:rPr lang="es-UY" sz="3600" b="1" dirty="0" smtClean="0">
                <a:solidFill>
                  <a:schemeClr val="accent5">
                    <a:lumMod val="50000"/>
                  </a:schemeClr>
                </a:solidFill>
              </a:rPr>
              <a:t>EN PRÓXIMAS CLASES VEREMOS: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s-UY" sz="3200" b="1" dirty="0" smtClean="0">
                <a:solidFill>
                  <a:schemeClr val="accent5">
                    <a:lumMod val="50000"/>
                  </a:schemeClr>
                </a:solidFill>
              </a:rPr>
              <a:t>¿Cómo explica la ciencia actualmente el origen de la vida en la Tierra? </a:t>
            </a:r>
          </a:p>
          <a:p>
            <a:endParaRPr lang="es-UY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UY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78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UY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es-UY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s-UY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El origen de los seres vivos según los primeros pensadores</a:t>
            </a:r>
            <a:br>
              <a:rPr lang="es-UY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es-UY" dirty="0"/>
          </a:p>
        </p:txBody>
      </p:sp>
      <p:pic>
        <p:nvPicPr>
          <p:cNvPr id="5" name="4 Imagen"/>
          <p:cNvPicPr/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134762" y="1617106"/>
            <a:ext cx="2242230" cy="2510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2" descr="La generación espontánea y la biogénesis - Escolar - ABC Col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UY"/>
          </a:p>
        </p:txBody>
      </p:sp>
      <p:sp>
        <p:nvSpPr>
          <p:cNvPr id="7" name="AutoShape 4" descr="La generación espontánea y la biogénesis - Escolar - ABC Colo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UY"/>
          </a:p>
        </p:txBody>
      </p:sp>
      <p:pic>
        <p:nvPicPr>
          <p:cNvPr id="1030" name="Picture 6" descr="La generación espontánea y la biogénesis - Escolar - ABC 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78114"/>
            <a:ext cx="2520280" cy="2619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Origen De La Vida timeline | Timetoast timeline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8" t="4455" r="2601" b="9848"/>
          <a:stretch/>
        </p:blipFill>
        <p:spPr bwMode="auto">
          <a:xfrm>
            <a:off x="2478476" y="1608156"/>
            <a:ext cx="3816424" cy="2489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268662" y="4509119"/>
            <a:ext cx="7201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ABIOGÉNESIS o </a:t>
            </a:r>
            <a:r>
              <a:rPr lang="es-UY" sz="28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GENERACIÓN ESPONTÁNEA</a:t>
            </a:r>
            <a:endParaRPr lang="es-UY" sz="2800" b="1" u="sng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94980" y="5229200"/>
            <a:ext cx="86565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dirty="0" smtClean="0"/>
              <a:t>Generación de vida a partir de la materia inerte</a:t>
            </a:r>
          </a:p>
          <a:p>
            <a:r>
              <a:rPr lang="es-UY" sz="3200" dirty="0"/>
              <a:t> </a:t>
            </a:r>
            <a:r>
              <a:rPr lang="es-UY" sz="3200" dirty="0" smtClean="0"/>
              <a:t>(agua, lodo, fluidos humanos, troncos caídos, </a:t>
            </a:r>
            <a:r>
              <a:rPr lang="es-UY" sz="3200" dirty="0" err="1" smtClean="0"/>
              <a:t>etc</a:t>
            </a:r>
            <a:r>
              <a:rPr lang="es-UY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822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15516" y="332655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600" b="1" dirty="0" smtClean="0">
                <a:solidFill>
                  <a:schemeClr val="accent5">
                    <a:lumMod val="75000"/>
                  </a:schemeClr>
                </a:solidFill>
              </a:rPr>
              <a:t>La ABIOGÉNESIS se pone en DUDA…</a:t>
            </a:r>
            <a:endParaRPr lang="es-UY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50" name="Picture 2" descr="Francesco Redi - Wikipedia, la enciclopedia lib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6" y="883223"/>
            <a:ext cx="1348212" cy="1760930"/>
          </a:xfrm>
          <a:prstGeom prst="rect">
            <a:avLst/>
          </a:prstGeom>
          <a:noFill/>
          <a:ln w="63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7792886" y="202008"/>
            <a:ext cx="5790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¿?</a:t>
            </a:r>
            <a:endParaRPr lang="es-ES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989552" y="686614"/>
            <a:ext cx="530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¿?</a:t>
            </a:r>
            <a:endParaRPr lang="es-ES" sz="28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255009" y="425004"/>
            <a:ext cx="530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¿?</a:t>
            </a:r>
            <a:endParaRPr lang="es-ES" sz="28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348343" y="100168"/>
            <a:ext cx="6672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¿?</a:t>
            </a:r>
            <a:endParaRPr lang="es-ES" sz="28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8082388" y="1895795"/>
            <a:ext cx="998878" cy="738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1400" b="1" dirty="0" smtClean="0"/>
              <a:t>Francesco Redi </a:t>
            </a:r>
          </a:p>
          <a:p>
            <a:r>
              <a:rPr lang="es-UY" sz="1400" b="1" dirty="0" smtClean="0"/>
              <a:t>(</a:t>
            </a:r>
            <a:r>
              <a:rPr lang="es-UY" sz="1200" b="1" dirty="0" smtClean="0"/>
              <a:t>1626-1697)</a:t>
            </a:r>
            <a:endParaRPr lang="es-UY" sz="1200" b="1" dirty="0"/>
          </a:p>
        </p:txBody>
      </p:sp>
      <p:sp>
        <p:nvSpPr>
          <p:cNvPr id="12" name="11 Llamada de nube"/>
          <p:cNvSpPr/>
          <p:nvPr/>
        </p:nvSpPr>
        <p:spPr>
          <a:xfrm>
            <a:off x="7764456" y="134642"/>
            <a:ext cx="1316810" cy="1075192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3" name="12 CuadroTexto"/>
          <p:cNvSpPr txBox="1"/>
          <p:nvPr/>
        </p:nvSpPr>
        <p:spPr>
          <a:xfrm>
            <a:off x="343989" y="1895795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dirty="0" smtClean="0"/>
              <a:t>Primeras experiencias científicas</a:t>
            </a:r>
            <a:endParaRPr lang="es-UY" sz="2400" dirty="0"/>
          </a:p>
        </p:txBody>
      </p:sp>
      <p:pic>
        <p:nvPicPr>
          <p:cNvPr id="2052" name="Picture 4" descr="Experimento de needham explicado por unos capos - YouTub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27" b="7656"/>
          <a:stretch/>
        </p:blipFill>
        <p:spPr bwMode="auto">
          <a:xfrm>
            <a:off x="250742" y="2364710"/>
            <a:ext cx="6413123" cy="3102959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254257" y="2442404"/>
            <a:ext cx="2502000" cy="4105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UY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50750" y="5534674"/>
            <a:ext cx="89284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4000" b="1" dirty="0" smtClean="0">
                <a:solidFill>
                  <a:schemeClr val="accent5">
                    <a:lumMod val="75000"/>
                  </a:schemeClr>
                </a:solidFill>
              </a:rPr>
              <a:t>BIOGÉNESIS – </a:t>
            </a:r>
            <a:r>
              <a:rPr lang="es-UY" sz="3600" dirty="0" smtClean="0"/>
              <a:t>Todo organismo vivo procede de un ser vivo anterior, que se reprodujo.</a:t>
            </a:r>
            <a:endParaRPr lang="es-UY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26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ancesco Redi - Wikipedia, la enciclopedia libr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73"/>
          <a:stretch/>
        </p:blipFill>
        <p:spPr bwMode="auto">
          <a:xfrm>
            <a:off x="4139952" y="2204864"/>
            <a:ext cx="3528392" cy="439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683568" y="764704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UY" sz="3600" b="1" i="1" dirty="0" smtClean="0">
                <a:solidFill>
                  <a:srgbClr val="7030A0"/>
                </a:solidFill>
              </a:rPr>
              <a:t>F. </a:t>
            </a:r>
            <a:r>
              <a:rPr lang="es-UY" sz="3600" b="1" i="1" dirty="0" err="1" smtClean="0">
                <a:solidFill>
                  <a:srgbClr val="7030A0"/>
                </a:solidFill>
              </a:rPr>
              <a:t>Redi</a:t>
            </a:r>
            <a:r>
              <a:rPr lang="es-UY" sz="3600" b="1" i="1" dirty="0" smtClean="0">
                <a:solidFill>
                  <a:srgbClr val="7030A0"/>
                </a:solidFill>
              </a:rPr>
              <a:t> escribió: </a:t>
            </a:r>
          </a:p>
          <a:p>
            <a:r>
              <a:rPr lang="es-UY" sz="3600" b="1" i="1" dirty="0">
                <a:solidFill>
                  <a:srgbClr val="7030A0"/>
                </a:solidFill>
              </a:rPr>
              <a:t> </a:t>
            </a:r>
            <a:r>
              <a:rPr lang="es-UY" sz="3600" b="1" i="1" dirty="0" smtClean="0">
                <a:solidFill>
                  <a:srgbClr val="7030A0"/>
                </a:solidFill>
              </a:rPr>
              <a:t>           "</a:t>
            </a:r>
            <a:r>
              <a:rPr lang="es-UY" sz="3600" b="1" i="1" dirty="0" err="1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Omne</a:t>
            </a:r>
            <a:r>
              <a:rPr lang="es-UY" sz="3600" b="1" i="1" dirty="0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 vivum ex ovum, ex vivo</a:t>
            </a:r>
            <a:r>
              <a:rPr lang="es-UY" sz="3600" b="1" i="1" dirty="0" smtClean="0">
                <a:solidFill>
                  <a:srgbClr val="7030A0"/>
                </a:solidFill>
              </a:rPr>
              <a:t>"</a:t>
            </a:r>
            <a:r>
              <a:rPr lang="es-UY" dirty="0"/>
              <a:t> </a:t>
            </a:r>
            <a:r>
              <a:rPr lang="es-UY" dirty="0" smtClean="0"/>
              <a:t> </a:t>
            </a:r>
          </a:p>
          <a:p>
            <a:r>
              <a:rPr lang="es-UY" dirty="0"/>
              <a:t> </a:t>
            </a:r>
            <a:r>
              <a:rPr lang="es-UY" dirty="0" smtClean="0"/>
              <a:t>       </a:t>
            </a:r>
          </a:p>
          <a:p>
            <a:r>
              <a:rPr lang="es-UY" dirty="0"/>
              <a:t> </a:t>
            </a:r>
            <a:r>
              <a:rPr lang="es-UY" dirty="0" smtClean="0"/>
              <a:t>               Todo </a:t>
            </a:r>
            <a:r>
              <a:rPr lang="es-UY" dirty="0"/>
              <a:t>lo vivo procede de un huevo, y este de lo </a:t>
            </a:r>
            <a:r>
              <a:rPr lang="es-UY" dirty="0" smtClean="0"/>
              <a:t>vivo</a:t>
            </a:r>
            <a:r>
              <a:rPr lang="es-UY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66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Resultado de imagen para primer microscopio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2" r="18828"/>
          <a:stretch/>
        </p:blipFill>
        <p:spPr bwMode="auto">
          <a:xfrm>
            <a:off x="2555776" y="1672594"/>
            <a:ext cx="3111590" cy="31683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575636" y="4952354"/>
            <a:ext cx="2607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b="1" dirty="0" smtClean="0"/>
              <a:t>Microscopio simple de </a:t>
            </a:r>
            <a:r>
              <a:rPr lang="es-UY" b="1" dirty="0" err="1" smtClean="0"/>
              <a:t>Anton</a:t>
            </a:r>
            <a:r>
              <a:rPr lang="es-UY" b="1" dirty="0" smtClean="0"/>
              <a:t> van Leeuwenhoek</a:t>
            </a:r>
            <a:endParaRPr lang="es-UY" b="1" dirty="0"/>
          </a:p>
        </p:txBody>
      </p:sp>
      <p:pic>
        <p:nvPicPr>
          <p:cNvPr id="4098" name="Picture 2" descr="https://upload.wikimedia.org/wikipedia/commons/thumb/8/89/Microscope1751.jpg/320px-Microscope175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56570"/>
            <a:ext cx="1800200" cy="36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308282" y="5275520"/>
            <a:ext cx="2247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b="1" dirty="0" smtClean="0"/>
              <a:t>Microscopio simple </a:t>
            </a:r>
          </a:p>
          <a:p>
            <a:r>
              <a:rPr lang="es-UY" b="1" dirty="0" smtClean="0"/>
              <a:t>de </a:t>
            </a:r>
            <a:r>
              <a:rPr lang="es-UY" b="1" dirty="0" err="1" smtClean="0"/>
              <a:t>Magny</a:t>
            </a:r>
            <a:endParaRPr lang="es-UY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27856" y="332656"/>
            <a:ext cx="889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600" b="1" dirty="0" smtClean="0">
                <a:solidFill>
                  <a:schemeClr val="accent5">
                    <a:lumMod val="50000"/>
                  </a:schemeClr>
                </a:solidFill>
              </a:rPr>
              <a:t>En el siglo XVII , el aporte de los primeros            </a:t>
            </a:r>
          </a:p>
          <a:p>
            <a:r>
              <a:rPr lang="es-UY" sz="3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UY" sz="3600" b="1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                     MICROSCOPIOS</a:t>
            </a:r>
            <a:endParaRPr lang="es-UY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7 Flecha derecha"/>
          <p:cNvSpPr/>
          <p:nvPr/>
        </p:nvSpPr>
        <p:spPr>
          <a:xfrm rot="5400000">
            <a:off x="6949680" y="1865275"/>
            <a:ext cx="1303446" cy="671879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9" name="8 CuadroTexto"/>
          <p:cNvSpPr txBox="1"/>
          <p:nvPr/>
        </p:nvSpPr>
        <p:spPr>
          <a:xfrm>
            <a:off x="5868144" y="2852938"/>
            <a:ext cx="3071323" cy="304698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2400" b="1" dirty="0" smtClean="0"/>
              <a:t>Se reconoce la existencia de seres vivos diminutos, no visibles a simple vista, a los que se llamó </a:t>
            </a:r>
            <a:r>
              <a:rPr lang="es-UY" sz="2400" b="1" u="sng" dirty="0" smtClean="0"/>
              <a:t>MICROORGANISMOS</a:t>
            </a:r>
            <a:r>
              <a:rPr lang="es-UY" sz="2400" b="1" dirty="0" smtClean="0"/>
              <a:t> (hongos, bacterias, protozoarios)</a:t>
            </a:r>
            <a:endParaRPr lang="es-UY" sz="2400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1121217" y="6021288"/>
            <a:ext cx="7776864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2000" b="1" dirty="0" smtClean="0">
                <a:solidFill>
                  <a:srgbClr val="002060"/>
                </a:solidFill>
              </a:rPr>
              <a:t>Lo que existe no es sólo lo que vemos a simple vista. Pueden existir seres no visibles a simple vista, que den origen a otros</a:t>
            </a:r>
            <a:endParaRPr lang="es-UY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39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260648"/>
            <a:ext cx="8640960" cy="120032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3600" b="1" dirty="0" smtClean="0">
                <a:solidFill>
                  <a:schemeClr val="accent5">
                    <a:lumMod val="50000"/>
                  </a:schemeClr>
                </a:solidFill>
              </a:rPr>
              <a:t>El aporte de Louis Pasteur pone FIN a la idea                       </a:t>
            </a:r>
          </a:p>
          <a:p>
            <a:r>
              <a:rPr lang="es-UY" sz="36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UY" sz="3600" b="1" dirty="0" smtClean="0">
                <a:solidFill>
                  <a:schemeClr val="accent5">
                    <a:lumMod val="50000"/>
                  </a:schemeClr>
                </a:solidFill>
              </a:rPr>
              <a:t>                      de la ABIOGÉNESIS  (1860)</a:t>
            </a:r>
            <a:endParaRPr lang="es-UY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1362675"/>
            <a:ext cx="5472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UY" sz="2400" b="1" dirty="0" smtClean="0"/>
          </a:p>
          <a:p>
            <a:r>
              <a:rPr lang="es-UY" sz="2400" b="1" dirty="0" smtClean="0"/>
              <a:t>¿Cómo se originan los microorganismos que descomponen un caldo dejado a la intemperie? </a:t>
            </a:r>
            <a:endParaRPr lang="es-UY" sz="2400" b="1" dirty="0"/>
          </a:p>
        </p:txBody>
      </p:sp>
      <p:sp>
        <p:nvSpPr>
          <p:cNvPr id="6" name="5 Flecha derecha"/>
          <p:cNvSpPr/>
          <p:nvPr/>
        </p:nvSpPr>
        <p:spPr>
          <a:xfrm>
            <a:off x="5611946" y="2137783"/>
            <a:ext cx="1132174" cy="2441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7" name="6 Flecha derecha"/>
          <p:cNvSpPr/>
          <p:nvPr/>
        </p:nvSpPr>
        <p:spPr>
          <a:xfrm rot="1634499">
            <a:off x="5507747" y="2643777"/>
            <a:ext cx="1214882" cy="2928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8" name="7 CuadroTexto"/>
          <p:cNvSpPr txBox="1"/>
          <p:nvPr/>
        </p:nvSpPr>
        <p:spPr>
          <a:xfrm>
            <a:off x="5443479" y="1531952"/>
            <a:ext cx="208467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600" b="1" dirty="0" smtClean="0">
                <a:solidFill>
                  <a:schemeClr val="accent5">
                    <a:lumMod val="50000"/>
                  </a:schemeClr>
                </a:solidFill>
              </a:rPr>
              <a:t>De acuerdo con la </a:t>
            </a:r>
            <a:r>
              <a:rPr lang="es-UY" b="1" dirty="0" smtClean="0">
                <a:solidFill>
                  <a:schemeClr val="accent5">
                    <a:lumMod val="50000"/>
                  </a:schemeClr>
                </a:solidFill>
              </a:rPr>
              <a:t>ABIOGÉNESIS </a:t>
            </a:r>
            <a:endParaRPr lang="es-UY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876256" y="1920302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b="1" dirty="0" smtClean="0"/>
              <a:t>El mismo líquido del caldo los genera microorganismos.</a:t>
            </a:r>
            <a:endParaRPr lang="es-UY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6860345" y="3068960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b="1" dirty="0" smtClean="0"/>
              <a:t>El caldo se contamina con microorganismos del ambiente que en </a:t>
            </a:r>
            <a:r>
              <a:rPr lang="es-UY" b="1" dirty="0"/>
              <a:t>e</a:t>
            </a:r>
            <a:r>
              <a:rPr lang="es-UY" b="1" dirty="0" smtClean="0"/>
              <a:t>l caldo se reproducen</a:t>
            </a:r>
            <a:endParaRPr lang="es-UY" b="1" dirty="0"/>
          </a:p>
        </p:txBody>
      </p:sp>
      <p:sp>
        <p:nvSpPr>
          <p:cNvPr id="11" name="10 CuadroTexto"/>
          <p:cNvSpPr txBox="1"/>
          <p:nvPr/>
        </p:nvSpPr>
        <p:spPr>
          <a:xfrm rot="1906493">
            <a:off x="5117627" y="2968576"/>
            <a:ext cx="1717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b="1" dirty="0" smtClean="0">
                <a:solidFill>
                  <a:schemeClr val="accent5">
                    <a:lumMod val="50000"/>
                  </a:schemeClr>
                </a:solidFill>
              </a:rPr>
              <a:t>Por experiencia de Pasteur</a:t>
            </a:r>
            <a:endParaRPr lang="es-UY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11 Flecha derecha"/>
          <p:cNvSpPr/>
          <p:nvPr/>
        </p:nvSpPr>
        <p:spPr>
          <a:xfrm rot="5400000">
            <a:off x="7526438" y="4528868"/>
            <a:ext cx="792088" cy="82692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3" name="12 CuadroTexto"/>
          <p:cNvSpPr txBox="1"/>
          <p:nvPr/>
        </p:nvSpPr>
        <p:spPr>
          <a:xfrm>
            <a:off x="6860345" y="5517232"/>
            <a:ext cx="2188467" cy="73866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2000" b="1" dirty="0" smtClean="0">
                <a:solidFill>
                  <a:schemeClr val="accent5">
                    <a:lumMod val="50000"/>
                  </a:schemeClr>
                </a:solidFill>
              </a:rPr>
              <a:t>      </a:t>
            </a:r>
            <a:r>
              <a:rPr lang="es-UY" sz="2400" b="1" dirty="0" smtClean="0">
                <a:solidFill>
                  <a:schemeClr val="accent5">
                    <a:lumMod val="50000"/>
                  </a:schemeClr>
                </a:solidFill>
              </a:rPr>
              <a:t>BIOGÉNESIS </a:t>
            </a:r>
          </a:p>
          <a:p>
            <a:r>
              <a:rPr lang="es-UY" b="1" dirty="0" smtClean="0">
                <a:solidFill>
                  <a:schemeClr val="accent5">
                    <a:lumMod val="50000"/>
                  </a:schemeClr>
                </a:solidFill>
              </a:rPr>
              <a:t>de microorganismos</a:t>
            </a:r>
            <a:endParaRPr lang="es-UY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124" name="Picture 4" descr="Experimento de Louis Pasteur | Mundone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0" y="3807624"/>
            <a:ext cx="6790608" cy="263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92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912636"/>
            <a:ext cx="8424936" cy="2310353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s-UY" sz="2400" b="1" dirty="0" smtClean="0">
                <a:solidFill>
                  <a:schemeClr val="accent4">
                    <a:lumMod val="50000"/>
                  </a:schemeClr>
                </a:solidFill>
              </a:rPr>
              <a:t>Gracias a la curiosidad y experiencias desarrolladas por los antiguos científicos, sabemos que para que un </a:t>
            </a:r>
            <a:r>
              <a:rPr lang="es-UY" sz="2400" b="1" u="sng" dirty="0" smtClean="0">
                <a:solidFill>
                  <a:schemeClr val="accent4">
                    <a:lumMod val="50000"/>
                  </a:schemeClr>
                </a:solidFill>
              </a:rPr>
              <a:t>ser vivo se    </a:t>
            </a:r>
            <a:br>
              <a:rPr lang="es-UY" sz="2400" b="1" u="sng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UY" sz="2400" b="1" u="sng" dirty="0" smtClean="0">
                <a:solidFill>
                  <a:schemeClr val="accent4">
                    <a:lumMod val="50000"/>
                  </a:schemeClr>
                </a:solidFill>
              </a:rPr>
              <a:t> origine</a:t>
            </a:r>
            <a:r>
              <a:rPr lang="es-UY" sz="2400" b="1" dirty="0" smtClean="0">
                <a:solidFill>
                  <a:schemeClr val="accent4">
                    <a:lumMod val="50000"/>
                  </a:schemeClr>
                </a:solidFill>
              </a:rPr>
              <a:t>, tuvo que haber existido </a:t>
            </a:r>
            <a:r>
              <a:rPr lang="es-UY" sz="2400" b="1" u="sng" dirty="0" smtClean="0">
                <a:solidFill>
                  <a:schemeClr val="accent4">
                    <a:lumMod val="50000"/>
                  </a:schemeClr>
                </a:solidFill>
              </a:rPr>
              <a:t>previamente otro de la misma especie</a:t>
            </a:r>
            <a:r>
              <a:rPr lang="es-UY" sz="2400" b="1" dirty="0" smtClean="0">
                <a:solidFill>
                  <a:schemeClr val="accent4">
                    <a:lumMod val="50000"/>
                  </a:schemeClr>
                </a:solidFill>
              </a:rPr>
              <a:t>, que se reprodujo</a:t>
            </a:r>
            <a:r>
              <a:rPr lang="es-UY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endParaRPr lang="es-UY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188640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4000" b="1" dirty="0" smtClean="0">
                <a:solidFill>
                  <a:schemeClr val="accent5">
                    <a:lumMod val="50000"/>
                  </a:schemeClr>
                </a:solidFill>
              </a:rPr>
              <a:t>CONCLUYENDO…</a:t>
            </a:r>
            <a:endParaRPr lang="es-UY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76063" y="3212976"/>
            <a:ext cx="7704856" cy="52322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2800" b="1" dirty="0" smtClean="0">
                <a:solidFill>
                  <a:schemeClr val="accent2">
                    <a:lumMod val="75000"/>
                  </a:schemeClr>
                </a:solidFill>
              </a:rPr>
              <a:t>Los CONOCIMIENTOS abren NUEVAS PREGUNTAS</a:t>
            </a:r>
            <a:endParaRPr lang="es-UY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51520" y="4005064"/>
            <a:ext cx="5166927" cy="13849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¿Cómo surgió entonces el primer </a:t>
            </a:r>
          </a:p>
          <a:p>
            <a:pPr algn="ctr"/>
            <a:r>
              <a:rPr lang="es-E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ser vivo que</a:t>
            </a:r>
          </a:p>
          <a:p>
            <a:pPr algn="ctr"/>
            <a:r>
              <a:rPr lang="es-E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habitó nuestro planeta?</a:t>
            </a:r>
            <a:endParaRPr lang="es-E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32919" y="5513170"/>
            <a:ext cx="5334153" cy="95410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¿Qué características tenía el primer</a:t>
            </a:r>
          </a:p>
          <a:p>
            <a:pPr algn="ctr"/>
            <a:r>
              <a:rPr lang="es-E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organismo vivo?</a:t>
            </a:r>
            <a:endParaRPr lang="es-E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702936" y="4435951"/>
            <a:ext cx="3143809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¿Cuándo se originó?</a:t>
            </a:r>
            <a:endParaRPr lang="es-E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228184" y="6003184"/>
            <a:ext cx="28345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b="1" dirty="0" smtClean="0">
                <a:solidFill>
                  <a:schemeClr val="accent2">
                    <a:lumMod val="50000"/>
                  </a:schemeClr>
                </a:solidFill>
              </a:rPr>
              <a:t>CONTINUARÁ…</a:t>
            </a:r>
            <a:endParaRPr lang="es-UY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51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334</Words>
  <Application>Microsoft Office PowerPoint</Application>
  <PresentationFormat>Presentación en pantalla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 El origen de los seres vivos según los primeros pensadores </vt:lpstr>
      <vt:lpstr>Presentación de PowerPoint</vt:lpstr>
      <vt:lpstr>Presentación de PowerPoint</vt:lpstr>
      <vt:lpstr>Presentación de PowerPoint</vt:lpstr>
      <vt:lpstr>Presentación de PowerPoint</vt:lpstr>
      <vt:lpstr>Gracias a la curiosidad y experiencias desarrolladas por los antiguos científicos, sabemos que para que un ser vivo se      origine, tuvo que haber existido previamente otro de la misma especie, que se reprodujo.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malena</dc:creator>
  <cp:lastModifiedBy>malena</cp:lastModifiedBy>
  <cp:revision>19</cp:revision>
  <dcterms:created xsi:type="dcterms:W3CDTF">2020-04-23T11:49:08Z</dcterms:created>
  <dcterms:modified xsi:type="dcterms:W3CDTF">2020-04-23T22:42:26Z</dcterms:modified>
</cp:coreProperties>
</file>