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UY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UY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UY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UY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UY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40DBB50F-9814-4556-8B9E-955966317046}" type="slidenum">
              <a:rPr lang="es-UY" sz="1400" b="0" strike="noStrike" spc="-1">
                <a:latin typeface="Times New Roman"/>
              </a:rPr>
              <a:t>‹Nº›</a:t>
            </a:fld>
            <a:endParaRPr lang="es-UY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s-UY" sz="2000" b="0" strike="noStrike" spc="-1">
              <a:latin typeface="Arial"/>
            </a:endParaRPr>
          </a:p>
        </p:txBody>
      </p:sp>
      <p:sp>
        <p:nvSpPr>
          <p:cNvPr id="8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A50EB803-BE5D-44D4-B11F-5F9B6E4F7163}" type="slidenum">
              <a:rPr lang="es-UY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s-UY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s-UY" sz="2000" b="0" strike="noStrike" spc="-1">
              <a:latin typeface="Arial"/>
            </a:endParaRPr>
          </a:p>
        </p:txBody>
      </p:sp>
      <p:sp>
        <p:nvSpPr>
          <p:cNvPr id="8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16D9DB74-0A5F-4968-BECE-A7D07834B5E6}" type="slidenum">
              <a:rPr lang="es-UY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 lang="es-UY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UY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UY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UY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5D4871B-8E41-483A-B1DD-E957BC64D903}" type="datetime">
              <a:rPr lang="es-UY" sz="1200" b="0" strike="noStrike" spc="-1">
                <a:solidFill>
                  <a:srgbClr val="8B8B8B"/>
                </a:solidFill>
                <a:latin typeface="Calibri"/>
              </a:rPr>
              <a:t>25/5/2020</a:t>
            </a:fld>
            <a:endParaRPr lang="es-UY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UY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8160495-11ED-460C-8E0C-44419DB201A4}" type="slidenum">
              <a:rPr lang="es-UY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UY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UY" sz="18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UY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s-UY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079280" y="2421000"/>
            <a:ext cx="7381080" cy="252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8000" b="1" u="sng" strike="noStrike" spc="-1">
                <a:solidFill>
                  <a:srgbClr val="FFFFFF"/>
                </a:solidFill>
                <a:uFillTx/>
                <a:latin typeface="Calibri"/>
              </a:rPr>
              <a:t>LEYES DE KEPLER</a:t>
            </a:r>
            <a:endParaRPr lang="es-UY" sz="8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362160" y="504000"/>
            <a:ext cx="8709840" cy="368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4400" b="1" u="sng" strike="noStrike" spc="-1">
                <a:solidFill>
                  <a:srgbClr val="FFFFFF"/>
                </a:solidFill>
                <a:uFillTx/>
                <a:latin typeface="Calibri"/>
              </a:rPr>
              <a:t>OBSERVACIÓN:</a:t>
            </a:r>
            <a:endParaRPr lang="es-UY" sz="4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4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	</a:t>
            </a:r>
            <a:r>
              <a:rPr lang="es-UY" sz="4000" b="0" strike="noStrike" spc="-1">
                <a:solidFill>
                  <a:srgbClr val="FFFFFF"/>
                </a:solidFill>
                <a:latin typeface="Calibri"/>
              </a:rPr>
              <a:t>Las leyes de Kepler valen solo para el Sistema Solar, ya que la masa de los planetas comparada con la del Sol es despreciable.</a:t>
            </a:r>
            <a:endParaRPr lang="es-UY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251640" y="980640"/>
            <a:ext cx="8496720" cy="252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0" strike="noStrike" spc="-1">
                <a:solidFill>
                  <a:srgbClr val="FFFFFF"/>
                </a:solidFill>
                <a:latin typeface="Calibri"/>
              </a:rPr>
              <a:t>Si los planetas de nuestro Sistema Solar tuviera una masa considerable con respecto a la masa del Sol. La 3</a:t>
            </a:r>
            <a:r>
              <a:rPr lang="es-UY" sz="3200" b="0" strike="noStrike" spc="-1" baseline="30000">
                <a:solidFill>
                  <a:srgbClr val="FFFFFF"/>
                </a:solidFill>
                <a:latin typeface="Calibri"/>
              </a:rPr>
              <a:t>era</a:t>
            </a:r>
            <a:r>
              <a:rPr lang="es-UY" sz="3200" b="0" strike="noStrike" spc="-1">
                <a:solidFill>
                  <a:srgbClr val="FFFFFF"/>
                </a:solidFill>
                <a:latin typeface="Calibri"/>
              </a:rPr>
              <a:t> Ley de kepler se escribe de la siguiente manera:</a:t>
            </a:r>
            <a:endParaRPr lang="es-UY" sz="3200" b="0" strike="noStrike" spc="-1">
              <a:latin typeface="Arial"/>
            </a:endParaRPr>
          </a:p>
        </p:txBody>
      </p:sp>
      <p:pic>
        <p:nvPicPr>
          <p:cNvPr id="76" name="2 Imagen" descr="3era ley de kepler fuera del sistema solar.png"/>
          <p:cNvPicPr/>
          <p:nvPr/>
        </p:nvPicPr>
        <p:blipFill>
          <a:blip r:embed="rId2"/>
          <a:stretch/>
        </p:blipFill>
        <p:spPr>
          <a:xfrm>
            <a:off x="827640" y="3933000"/>
            <a:ext cx="4373280" cy="1367640"/>
          </a:xfrm>
          <a:prstGeom prst="rect">
            <a:avLst/>
          </a:prstGeom>
          <a:ln>
            <a:noFill/>
          </a:ln>
        </p:spPr>
      </p:pic>
      <p:pic>
        <p:nvPicPr>
          <p:cNvPr id="77" name="4 Imagen" descr="3era ley de kepler fuera del sistema solar1.png"/>
          <p:cNvPicPr/>
          <p:nvPr/>
        </p:nvPicPr>
        <p:blipFill>
          <a:blip r:embed="rId3"/>
          <a:stretch/>
        </p:blipFill>
        <p:spPr>
          <a:xfrm>
            <a:off x="6372360" y="3933000"/>
            <a:ext cx="1929240" cy="136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323640" y="260640"/>
            <a:ext cx="8640720" cy="429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LEY DE GRAVITACIÓN UNIVERSAL:</a:t>
            </a: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	</a:t>
            </a:r>
            <a:r>
              <a:rPr lang="es-UY" sz="2400" b="0" strike="noStrike" spc="-1">
                <a:solidFill>
                  <a:srgbClr val="FFFFFF"/>
                </a:solidFill>
                <a:latin typeface="Calibri"/>
              </a:rPr>
              <a:t>Ley física formulada por Isaac Newton en 1687. Describe la interacción gravitatoria entre dos cuerpos con masa.</a:t>
            </a:r>
            <a:endParaRPr lang="es-UY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1" strike="noStrike" spc="-1">
                <a:solidFill>
                  <a:srgbClr val="FFFF00"/>
                </a:solidFill>
                <a:latin typeface="Calibri"/>
              </a:rPr>
              <a:t>“La fuerza ejercida entre dos cuerpos de masas y separados una distancia es igual al producto de sus masas e inversamente proporcional al cuadrado de la distancia”</a:t>
            </a: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	</a:t>
            </a:r>
            <a:endParaRPr lang="es-UY" sz="2800" b="0" strike="noStrike" spc="-1">
              <a:latin typeface="Arial"/>
            </a:endParaRPr>
          </a:p>
        </p:txBody>
      </p:sp>
      <p:pic>
        <p:nvPicPr>
          <p:cNvPr id="79" name="8 Imagen" descr="Constante gravitacional.png"/>
          <p:cNvPicPr/>
          <p:nvPr/>
        </p:nvPicPr>
        <p:blipFill>
          <a:blip r:embed="rId2"/>
          <a:stretch/>
        </p:blipFill>
        <p:spPr>
          <a:xfrm>
            <a:off x="6336000" y="6084720"/>
            <a:ext cx="2705040" cy="685440"/>
          </a:xfrm>
          <a:prstGeom prst="rect">
            <a:avLst/>
          </a:prstGeom>
          <a:ln>
            <a:noFill/>
          </a:ln>
        </p:spPr>
      </p:pic>
      <p:pic>
        <p:nvPicPr>
          <p:cNvPr id="80" name="10 Imagen" descr="L.png"/>
          <p:cNvPicPr/>
          <p:nvPr/>
        </p:nvPicPr>
        <p:blipFill>
          <a:blip r:embed="rId3"/>
          <a:stretch/>
        </p:blipFill>
        <p:spPr>
          <a:xfrm>
            <a:off x="216000" y="5616360"/>
            <a:ext cx="3164400" cy="935640"/>
          </a:xfrm>
          <a:prstGeom prst="rect">
            <a:avLst/>
          </a:prstGeom>
          <a:ln>
            <a:noFill/>
          </a:ln>
        </p:spPr>
      </p:pic>
      <p:sp>
        <p:nvSpPr>
          <p:cNvPr id="81" name="CustomShape 2"/>
          <p:cNvSpPr/>
          <p:nvPr/>
        </p:nvSpPr>
        <p:spPr>
          <a:xfrm>
            <a:off x="6984000" y="5112000"/>
            <a:ext cx="3312000" cy="9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1800" b="1" strike="noStrike" spc="-1">
                <a:solidFill>
                  <a:srgbClr val="FFFFFF"/>
                </a:solidFill>
                <a:latin typeface="Calibri"/>
              </a:rPr>
              <a:t>CONSTANTE DE GRAVITACIÓN </a:t>
            </a:r>
            <a:endParaRPr lang="es-UY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1800" b="1" strike="noStrike" spc="-1">
                <a:solidFill>
                  <a:srgbClr val="FFFFFF"/>
                </a:solidFill>
                <a:latin typeface="Calibri"/>
              </a:rPr>
              <a:t>UNIVERSAL</a:t>
            </a:r>
            <a:endParaRPr lang="es-UY" sz="1800" b="0" strike="noStrike" spc="-1">
              <a:latin typeface="Arial"/>
            </a:endParaRPr>
          </a:p>
        </p:txBody>
      </p:sp>
      <p:pic>
        <p:nvPicPr>
          <p:cNvPr id="82" name="12 Imagen" descr="Ley de gravitacion universal dibujo.png"/>
          <p:cNvPicPr/>
          <p:nvPr/>
        </p:nvPicPr>
        <p:blipFill>
          <a:blip r:embed="rId4"/>
          <a:stretch/>
        </p:blipFill>
        <p:spPr>
          <a:xfrm>
            <a:off x="2699640" y="3816000"/>
            <a:ext cx="3348360" cy="1577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611640" y="260640"/>
            <a:ext cx="7560360" cy="228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0" strike="noStrike" spc="-1">
                <a:solidFill>
                  <a:srgbClr val="FFFFFF"/>
                </a:solidFill>
                <a:latin typeface="Calibri"/>
              </a:rPr>
              <a:t>¿QUÉ ES UNA ELIPSE?</a:t>
            </a: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	Es una figura geométrica que resulta de hacer un corte a un cono por un plano.</a:t>
            </a:r>
            <a:endParaRPr lang="es-UY" sz="2800" b="0" strike="noStrike" spc="-1">
              <a:latin typeface="Arial"/>
            </a:endParaRPr>
          </a:p>
        </p:txBody>
      </p:sp>
      <p:pic>
        <p:nvPicPr>
          <p:cNvPr id="49" name="3 Imagen" descr="elipse y cono.png"/>
          <p:cNvPicPr/>
          <p:nvPr/>
        </p:nvPicPr>
        <p:blipFill>
          <a:blip r:embed="rId2"/>
          <a:stretch/>
        </p:blipFill>
        <p:spPr>
          <a:xfrm>
            <a:off x="395640" y="2781000"/>
            <a:ext cx="3895200" cy="3240000"/>
          </a:xfrm>
          <a:prstGeom prst="rect">
            <a:avLst/>
          </a:prstGeom>
          <a:ln>
            <a:noFill/>
          </a:ln>
        </p:spPr>
      </p:pic>
      <p:pic>
        <p:nvPicPr>
          <p:cNvPr id="50" name="4 Imagen" descr="elipse animada.gif"/>
          <p:cNvPicPr/>
          <p:nvPr/>
        </p:nvPicPr>
        <p:blipFill>
          <a:blip r:embed="rId3"/>
          <a:stretch/>
        </p:blipFill>
        <p:spPr>
          <a:xfrm>
            <a:off x="5076000" y="2781000"/>
            <a:ext cx="3351600" cy="3168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179640" y="260640"/>
            <a:ext cx="8424720" cy="441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EXCENTRICIDAD DE LA ELIPSE:</a:t>
            </a: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	Relación entre su distancia focal (c) y su semieje mayor (a). En el caso de los planetas, la excentricidad varia entre 0 y 1.</a:t>
            </a: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			</a:t>
            </a: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			</a:t>
            </a: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 </a:t>
            </a:r>
            <a:endParaRPr lang="es-UY" sz="2800" b="0" strike="noStrike" spc="-1">
              <a:latin typeface="Arial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3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CustomShape 4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8 Imagen" descr="Excentricidad.png"/>
          <p:cNvPicPr/>
          <p:nvPr/>
        </p:nvPicPr>
        <p:blipFill>
          <a:blip r:embed="rId2"/>
          <a:stretch/>
        </p:blipFill>
        <p:spPr>
          <a:xfrm>
            <a:off x="179640" y="2781000"/>
            <a:ext cx="2813400" cy="2208600"/>
          </a:xfrm>
          <a:prstGeom prst="rect">
            <a:avLst/>
          </a:prstGeom>
          <a:ln>
            <a:noFill/>
          </a:ln>
        </p:spPr>
      </p:pic>
      <p:pic>
        <p:nvPicPr>
          <p:cNvPr id="56" name="9 Imagen" descr="Excentricidad dibujo.png"/>
          <p:cNvPicPr/>
          <p:nvPr/>
        </p:nvPicPr>
        <p:blipFill>
          <a:blip r:embed="rId3"/>
          <a:stretch/>
        </p:blipFill>
        <p:spPr>
          <a:xfrm>
            <a:off x="3060000" y="2781000"/>
            <a:ext cx="5923800" cy="3600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0" y="108360"/>
            <a:ext cx="914364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Y" sz="3600" b="1" u="sng" strike="noStrike" spc="-1">
                <a:solidFill>
                  <a:srgbClr val="FFFFFF"/>
                </a:solidFill>
                <a:uFillTx/>
                <a:latin typeface="Calibri"/>
              </a:rPr>
              <a:t>EXCENTRICIDAD DE SECCIONES CÓNICAS:</a:t>
            </a:r>
            <a:endParaRPr lang="es-UY" sz="3600" b="0" strike="noStrike" spc="-1">
              <a:latin typeface="Arial"/>
            </a:endParaRPr>
          </a:p>
        </p:txBody>
      </p:sp>
      <p:pic>
        <p:nvPicPr>
          <p:cNvPr id="58" name="3 Imagen" descr="Tabla de excentricidad.png"/>
          <p:cNvPicPr/>
          <p:nvPr/>
        </p:nvPicPr>
        <p:blipFill>
          <a:blip r:embed="rId2"/>
          <a:stretch/>
        </p:blipFill>
        <p:spPr>
          <a:xfrm>
            <a:off x="755640" y="1340640"/>
            <a:ext cx="7704360" cy="2293560"/>
          </a:xfrm>
          <a:prstGeom prst="rect">
            <a:avLst/>
          </a:prstGeom>
          <a:ln>
            <a:noFill/>
          </a:ln>
        </p:spPr>
      </p:pic>
      <p:pic>
        <p:nvPicPr>
          <p:cNvPr id="59" name="5 Imagen" descr="excentricidad orbitales.png"/>
          <p:cNvPicPr/>
          <p:nvPr/>
        </p:nvPicPr>
        <p:blipFill>
          <a:blip r:embed="rId3"/>
          <a:stretch/>
        </p:blipFill>
        <p:spPr>
          <a:xfrm>
            <a:off x="1872000" y="3659040"/>
            <a:ext cx="5209200" cy="253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467640" y="260640"/>
            <a:ext cx="7776360" cy="2557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1</a:t>
            </a:r>
            <a:r>
              <a:rPr lang="es-UY" sz="3200" b="1" u="sng" strike="noStrike" spc="-1" baseline="30000">
                <a:solidFill>
                  <a:srgbClr val="FFFFFF"/>
                </a:solidFill>
                <a:uFillTx/>
                <a:latin typeface="Calibri"/>
              </a:rPr>
              <a:t>era</a:t>
            </a: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 LEY DE KEPLER:</a:t>
            </a: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1800" b="0" strike="noStrike" spc="-1">
                <a:solidFill>
                  <a:srgbClr val="FFFFFF"/>
                </a:solidFill>
                <a:latin typeface="Calibri"/>
              </a:rPr>
              <a:t>	</a:t>
            </a: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Las orbitas que describen los planetas alrededor del Sol, son elipses con poca excentricidad con el Sol en uno de sus focos. </a:t>
            </a:r>
            <a:endParaRPr lang="es-UY" sz="2800" b="0" strike="noStrike" spc="-1">
              <a:latin typeface="Arial"/>
            </a:endParaRPr>
          </a:p>
        </p:txBody>
      </p:sp>
      <p:pic>
        <p:nvPicPr>
          <p:cNvPr id="61" name="6 Imagen" descr="1era ley de kepler 2 - copia.gif"/>
          <p:cNvPicPr/>
          <p:nvPr/>
        </p:nvPicPr>
        <p:blipFill>
          <a:blip r:embed="rId2"/>
          <a:stretch/>
        </p:blipFill>
        <p:spPr>
          <a:xfrm>
            <a:off x="1979640" y="2853000"/>
            <a:ext cx="5085360" cy="302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173880" y="216000"/>
            <a:ext cx="4866120" cy="76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4400" b="1" u="sng" strike="noStrike" spc="-1">
                <a:solidFill>
                  <a:srgbClr val="FFFFFF"/>
                </a:solidFill>
                <a:uFillTx/>
                <a:latin typeface="Calibri"/>
              </a:rPr>
              <a:t>DEFINICIONES:</a:t>
            </a:r>
            <a:endParaRPr lang="es-UY" sz="4400" b="0" strike="noStrike" spc="-1">
              <a:latin typeface="Arial"/>
            </a:endParaRPr>
          </a:p>
        </p:txBody>
      </p:sp>
      <p:sp>
        <p:nvSpPr>
          <p:cNvPr id="63" name="CustomShape 2"/>
          <p:cNvSpPr/>
          <p:nvPr/>
        </p:nvSpPr>
        <p:spPr>
          <a:xfrm>
            <a:off x="467640" y="1196640"/>
            <a:ext cx="8136720" cy="82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2400" b="0" strike="noStrike" spc="-1">
                <a:solidFill>
                  <a:srgbClr val="FFFF00"/>
                </a:solidFill>
                <a:latin typeface="Calibri"/>
              </a:rPr>
              <a:t>PERIHELIO</a:t>
            </a:r>
            <a:r>
              <a:rPr lang="es-UY" sz="2400" b="0" strike="noStrike" spc="-1">
                <a:solidFill>
                  <a:srgbClr val="FFFFFF"/>
                </a:solidFill>
                <a:latin typeface="Calibri"/>
              </a:rPr>
              <a:t>: Punto más cercano en la órbita de un planeta alrededor del Sol.</a:t>
            </a:r>
            <a:endParaRPr lang="es-UY" sz="2400" b="0" strike="noStrike" spc="-1">
              <a:latin typeface="Arial"/>
            </a:endParaRPr>
          </a:p>
        </p:txBody>
      </p:sp>
      <p:sp>
        <p:nvSpPr>
          <p:cNvPr id="64" name="CustomShape 3"/>
          <p:cNvSpPr/>
          <p:nvPr/>
        </p:nvSpPr>
        <p:spPr>
          <a:xfrm>
            <a:off x="467640" y="1989000"/>
            <a:ext cx="778464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2400" b="0" strike="noStrike" spc="-1">
                <a:solidFill>
                  <a:srgbClr val="FFFF00"/>
                </a:solidFill>
                <a:latin typeface="Calibri"/>
              </a:rPr>
              <a:t>AFELIO</a:t>
            </a:r>
            <a:r>
              <a:rPr lang="es-UY" sz="2400" b="0" strike="noStrike" spc="-1">
                <a:solidFill>
                  <a:srgbClr val="FFFFFF"/>
                </a:solidFill>
                <a:latin typeface="Calibri"/>
              </a:rPr>
              <a:t>: Opuesto al perihelio, es el punto más alejado en la </a:t>
            </a:r>
            <a:endParaRPr lang="es-UY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400" b="0" strike="noStrike" spc="-1">
                <a:solidFill>
                  <a:srgbClr val="FFFFFF"/>
                </a:solidFill>
                <a:latin typeface="Calibri"/>
              </a:rPr>
              <a:t>órbita de un planeta alrededor del Sol.</a:t>
            </a:r>
            <a:endParaRPr lang="es-UY" sz="2400" b="0" strike="noStrike" spc="-1">
              <a:latin typeface="Arial"/>
            </a:endParaRPr>
          </a:p>
        </p:txBody>
      </p:sp>
      <p:pic>
        <p:nvPicPr>
          <p:cNvPr id="65" name="5 Imagen" descr="1era ley de kepler.gif"/>
          <p:cNvPicPr/>
          <p:nvPr/>
        </p:nvPicPr>
        <p:blipFill>
          <a:blip r:embed="rId2"/>
          <a:stretch/>
        </p:blipFill>
        <p:spPr>
          <a:xfrm>
            <a:off x="1907640" y="3141000"/>
            <a:ext cx="4989240" cy="296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503640" y="333000"/>
            <a:ext cx="7920360" cy="29224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1" u="sng" strike="noStrike" spc="-1" dirty="0">
                <a:solidFill>
                  <a:srgbClr val="FFFFFF"/>
                </a:solidFill>
                <a:uFillTx/>
                <a:latin typeface="Calibri"/>
              </a:rPr>
              <a:t>2</a:t>
            </a:r>
            <a:r>
              <a:rPr lang="es-UY" sz="3200" b="1" u="sng" strike="noStrike" spc="-1" baseline="30000" dirty="0">
                <a:solidFill>
                  <a:srgbClr val="FFFFFF"/>
                </a:solidFill>
                <a:uFillTx/>
                <a:latin typeface="Calibri"/>
              </a:rPr>
              <a:t>da</a:t>
            </a:r>
            <a:r>
              <a:rPr lang="es-UY" sz="3200" b="1" u="sng" strike="noStrike" spc="-1" dirty="0">
                <a:solidFill>
                  <a:srgbClr val="FFFFFF"/>
                </a:solidFill>
                <a:uFillTx/>
                <a:latin typeface="Calibri"/>
              </a:rPr>
              <a:t>  LEY DE KEPLER:</a:t>
            </a:r>
            <a:endParaRPr lang="es-UY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400" b="0" strike="noStrike" spc="-1" dirty="0">
                <a:solidFill>
                  <a:srgbClr val="FFFFFF"/>
                </a:solidFill>
                <a:latin typeface="Calibri"/>
              </a:rPr>
              <a:t>	</a:t>
            </a:r>
            <a:r>
              <a:rPr lang="es-UY" sz="2800" b="0" strike="noStrike" spc="-1" dirty="0">
                <a:solidFill>
                  <a:srgbClr val="FFFFFF"/>
                </a:solidFill>
                <a:latin typeface="Calibri"/>
              </a:rPr>
              <a:t>El </a:t>
            </a:r>
            <a:r>
              <a:rPr lang="es-UY" sz="2800" b="0" strike="noStrike" spc="-1" dirty="0" err="1">
                <a:solidFill>
                  <a:srgbClr val="FFFFFF"/>
                </a:solidFill>
                <a:latin typeface="Calibri"/>
              </a:rPr>
              <a:t>radiovector</a:t>
            </a:r>
            <a:r>
              <a:rPr lang="es-UY" sz="2800" b="0" strike="noStrike" spc="-1" dirty="0">
                <a:solidFill>
                  <a:srgbClr val="FFFFFF"/>
                </a:solidFill>
                <a:latin typeface="Calibri"/>
              </a:rPr>
              <a:t> de un planeta, barren áreas iguales en tiempos iguales.</a:t>
            </a:r>
            <a:endParaRPr lang="es-UY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1800" b="0" strike="noStrike" spc="-1" baseline="30000" dirty="0">
                <a:solidFill>
                  <a:srgbClr val="000000"/>
                </a:solidFill>
                <a:latin typeface="Calibri"/>
              </a:rPr>
              <a:t>	 </a:t>
            </a:r>
            <a:endParaRPr lang="es-UY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1800" b="0" strike="noStrike" spc="-1" dirty="0">
              <a:latin typeface="Arial"/>
            </a:endParaRPr>
          </a:p>
        </p:txBody>
      </p:sp>
      <p:pic>
        <p:nvPicPr>
          <p:cNvPr id="67" name="3 Imagen" descr="2da ley de kepler.png"/>
          <p:cNvPicPr/>
          <p:nvPr/>
        </p:nvPicPr>
        <p:blipFill>
          <a:blip r:embed="rId3"/>
          <a:stretch/>
        </p:blipFill>
        <p:spPr>
          <a:xfrm>
            <a:off x="1296000" y="2880000"/>
            <a:ext cx="6672240" cy="3240000"/>
          </a:xfrm>
          <a:prstGeom prst="rect">
            <a:avLst/>
          </a:prstGeom>
          <a:ln>
            <a:noFill/>
          </a:ln>
        </p:spPr>
      </p:pic>
      <p:sp>
        <p:nvSpPr>
          <p:cNvPr id="68" name="CustomShape 2"/>
          <p:cNvSpPr/>
          <p:nvPr/>
        </p:nvSpPr>
        <p:spPr>
          <a:xfrm>
            <a:off x="3168000" y="2179080"/>
            <a:ext cx="2052000" cy="98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600" b="1" strike="noStrike" spc="-1">
                <a:solidFill>
                  <a:srgbClr val="FFFF00"/>
                </a:solidFill>
                <a:latin typeface="Calibri"/>
              </a:rPr>
              <a:t>A</a:t>
            </a:r>
            <a:r>
              <a:rPr lang="es-UY" sz="3600" b="1" strike="noStrike" spc="-1" baseline="-25000">
                <a:solidFill>
                  <a:srgbClr val="FFFF00"/>
                </a:solidFill>
                <a:latin typeface="Calibri"/>
              </a:rPr>
              <a:t>1=</a:t>
            </a:r>
            <a:r>
              <a:rPr lang="es-UY" sz="3600" b="1" strike="noStrike" spc="-1">
                <a:solidFill>
                  <a:srgbClr val="FFFF00"/>
                </a:solidFill>
                <a:latin typeface="Calibri"/>
              </a:rPr>
              <a:t> A</a:t>
            </a:r>
            <a:r>
              <a:rPr lang="es-UY" sz="3600" b="1" strike="noStrike" spc="-1" baseline="-25000">
                <a:solidFill>
                  <a:srgbClr val="FFFF00"/>
                </a:solidFill>
                <a:latin typeface="Calibri"/>
              </a:rPr>
              <a:t>2</a:t>
            </a:r>
            <a:endParaRPr lang="es-UY" sz="3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2 Imagen" descr="2da ley de kepler gif.png"/>
          <p:cNvPicPr/>
          <p:nvPr/>
        </p:nvPicPr>
        <p:blipFill>
          <a:blip r:embed="rId2"/>
          <a:stretch/>
        </p:blipFill>
        <p:spPr>
          <a:xfrm>
            <a:off x="1259640" y="1989000"/>
            <a:ext cx="6480360" cy="3816000"/>
          </a:xfrm>
          <a:prstGeom prst="rect">
            <a:avLst/>
          </a:prstGeom>
          <a:ln>
            <a:noFill/>
          </a:ln>
        </p:spPr>
      </p:pic>
      <p:sp>
        <p:nvSpPr>
          <p:cNvPr id="70" name="CustomShape 1"/>
          <p:cNvSpPr/>
          <p:nvPr/>
        </p:nvSpPr>
        <p:spPr>
          <a:xfrm>
            <a:off x="936720" y="620640"/>
            <a:ext cx="7445880" cy="106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¿QUÉ PASA CON LA VELOCIDAD </a:t>
            </a: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DE LOS PLANETAS?</a:t>
            </a:r>
            <a:endParaRPr lang="es-UY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323640" y="404640"/>
            <a:ext cx="8352720" cy="310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3</a:t>
            </a:r>
            <a:r>
              <a:rPr lang="es-UY" sz="3200" b="1" u="sng" strike="noStrike" spc="-1" baseline="30000">
                <a:solidFill>
                  <a:srgbClr val="FFFFFF"/>
                </a:solidFill>
                <a:uFillTx/>
                <a:latin typeface="Calibri"/>
              </a:rPr>
              <a:t>era</a:t>
            </a:r>
            <a:r>
              <a:rPr lang="es-UY" sz="3200" b="1" u="sng" strike="noStrike" spc="-1">
                <a:solidFill>
                  <a:srgbClr val="FFFFFF"/>
                </a:solidFill>
                <a:uFillTx/>
                <a:latin typeface="Calibri"/>
              </a:rPr>
              <a:t> LEY DE KEPLER:</a:t>
            </a: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3200" b="0" strike="noStrike" spc="-1">
                <a:solidFill>
                  <a:srgbClr val="FFFFFF"/>
                </a:solidFill>
                <a:latin typeface="Calibri"/>
              </a:rPr>
              <a:t>	</a:t>
            </a:r>
            <a:r>
              <a:rPr lang="es-UY" sz="2800" b="0" strike="noStrike" spc="-1">
                <a:solidFill>
                  <a:srgbClr val="FFFFFF"/>
                </a:solidFill>
                <a:latin typeface="Calibri"/>
              </a:rPr>
              <a:t>El cuadrado del periodo de traslación de cada planeta en torno al Sol, es proporcional al cubo del semieje mayor de su orbita.</a:t>
            </a: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800" b="0" strike="noStrike" spc="-1">
              <a:latin typeface="Arial"/>
            </a:endParaRPr>
          </a:p>
        </p:txBody>
      </p:sp>
      <p:pic>
        <p:nvPicPr>
          <p:cNvPr id="72" name="5 Imagen" descr="3da ley de kepler ecuacion.png"/>
          <p:cNvPicPr/>
          <p:nvPr/>
        </p:nvPicPr>
        <p:blipFill>
          <a:blip r:embed="rId2"/>
          <a:stretch/>
        </p:blipFill>
        <p:spPr>
          <a:xfrm>
            <a:off x="122040" y="3239280"/>
            <a:ext cx="2541960" cy="2088720"/>
          </a:xfrm>
          <a:prstGeom prst="rect">
            <a:avLst/>
          </a:prstGeom>
          <a:ln>
            <a:noFill/>
          </a:ln>
        </p:spPr>
      </p:pic>
      <p:sp>
        <p:nvSpPr>
          <p:cNvPr id="73" name="CustomShape 2"/>
          <p:cNvSpPr/>
          <p:nvPr/>
        </p:nvSpPr>
        <p:spPr>
          <a:xfrm>
            <a:off x="2685600" y="3096000"/>
            <a:ext cx="6458400" cy="2101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UY" sz="2200" b="1" u="sng" strike="noStrike" spc="-1">
                <a:solidFill>
                  <a:srgbClr val="FFFFFF"/>
                </a:solidFill>
                <a:uFillTx/>
                <a:latin typeface="Calibri"/>
              </a:rPr>
              <a:t>Observación:</a:t>
            </a:r>
            <a:r>
              <a:rPr lang="es-UY" sz="2200" b="0" strike="noStrike" spc="-1">
                <a:solidFill>
                  <a:srgbClr val="FFFFFF"/>
                </a:solidFill>
                <a:latin typeface="Calibri"/>
              </a:rPr>
              <a:t> </a:t>
            </a:r>
            <a:endParaRPr lang="es-UY" sz="2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200" b="0" strike="noStrike" spc="-1">
                <a:solidFill>
                  <a:srgbClr val="FFFFFF"/>
                </a:solidFill>
                <a:latin typeface="Calibri"/>
              </a:rPr>
              <a:t>	Para los planetas del Sistema Solar</a:t>
            </a:r>
            <a:endParaRPr lang="es-UY" sz="2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200" b="0" strike="noStrike" spc="-1">
                <a:solidFill>
                  <a:srgbClr val="FFFFFF"/>
                </a:solidFill>
                <a:latin typeface="Calibri"/>
              </a:rPr>
              <a:t>la constante C es igual a uno (muy próxima).</a:t>
            </a:r>
            <a:endParaRPr lang="es-UY" sz="2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UY" sz="2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200" b="1" strike="noStrike" spc="-1">
                <a:solidFill>
                  <a:srgbClr val="FFFF00"/>
                </a:solidFill>
                <a:latin typeface="Calibri"/>
              </a:rPr>
              <a:t>T se mide en años.</a:t>
            </a:r>
            <a:endParaRPr lang="es-UY" sz="2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UY" sz="2200" b="1" strike="noStrike" spc="-1">
                <a:solidFill>
                  <a:srgbClr val="FFFF00"/>
                </a:solidFill>
                <a:latin typeface="Calibri"/>
              </a:rPr>
              <a:t>A se mide en Unidades Astronómicas.</a:t>
            </a:r>
            <a:endParaRPr lang="es-UY" sz="2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1954</TotalTime>
  <Words>362</Words>
  <Application>Microsoft Office PowerPoint</Application>
  <PresentationFormat>Presentación en pantalla (4:3)</PresentationFormat>
  <Paragraphs>50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Vladimir Pérez Priori</dc:creator>
  <dc:description/>
  <cp:lastModifiedBy>Vladimir Pérez Priori</cp:lastModifiedBy>
  <cp:revision>43</cp:revision>
  <dcterms:created xsi:type="dcterms:W3CDTF">2019-07-26T22:19:46Z</dcterms:created>
  <dcterms:modified xsi:type="dcterms:W3CDTF">2020-05-26T13:17:47Z</dcterms:modified>
  <dc:language>es-UY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HP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Presentación en pantalla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12</vt:i4>
  </property>
</Properties>
</file>