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1" r:id="rId3"/>
    <p:sldId id="258" r:id="rId4"/>
    <p:sldId id="259" r:id="rId5"/>
    <p:sldId id="262" r:id="rId6"/>
    <p:sldId id="266" r:id="rId7"/>
    <p:sldId id="260" r:id="rId8"/>
    <p:sldId id="264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DAF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90143" autoAdjust="0"/>
  </p:normalViewPr>
  <p:slideViewPr>
    <p:cSldViewPr>
      <p:cViewPr>
        <p:scale>
          <a:sx n="75" d="100"/>
          <a:sy n="75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71BB0-477F-45AD-BFD6-DBF507D944FE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95B1E-3D59-43FD-8E7E-770C2CD35A8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160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95B1E-3D59-43FD-8E7E-770C2CD35A85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10EE-78FF-4C84-92B8-6326E0F1F43D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068-C229-4A8C-BDBB-92EE83BFF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10EE-78FF-4C84-92B8-6326E0F1F43D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068-C229-4A8C-BDBB-92EE83BFF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10EE-78FF-4C84-92B8-6326E0F1F43D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068-C229-4A8C-BDBB-92EE83BFF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10EE-78FF-4C84-92B8-6326E0F1F43D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068-C229-4A8C-BDBB-92EE83BFF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10EE-78FF-4C84-92B8-6326E0F1F43D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068-C229-4A8C-BDBB-92EE83BFF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10EE-78FF-4C84-92B8-6326E0F1F43D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068-C229-4A8C-BDBB-92EE83BFF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10EE-78FF-4C84-92B8-6326E0F1F43D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068-C229-4A8C-BDBB-92EE83BFF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10EE-78FF-4C84-92B8-6326E0F1F43D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068-C229-4A8C-BDBB-92EE83BFF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10EE-78FF-4C84-92B8-6326E0F1F43D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068-C229-4A8C-BDBB-92EE83BFF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10EE-78FF-4C84-92B8-6326E0F1F43D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068-C229-4A8C-BDBB-92EE83BFF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A10EE-78FF-4C84-92B8-6326E0F1F43D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5068-C229-4A8C-BDBB-92EE83BFF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A10EE-78FF-4C84-92B8-6326E0F1F43D}" type="datetimeFigureOut">
              <a:rPr lang="es-MX" smtClean="0"/>
              <a:pPr/>
              <a:t>11/08/2020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5068-C229-4A8C-BDBB-92EE83BFF29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.uy/imgres?imgurl&amp;imgrefurl=http://m.telesurtv.net/articulos/2012/12/16/moleculas-de-adn-sirven-para-crear-en-3d-medicina-contra-el-cancer-7412.html&amp;h=0&amp;w=0&amp;tbnid=er6l7r6hAJ9gbM&amp;zoom=1&amp;tbnh=183&amp;tbnw=275&amp;docid=sO_lWiDsCm9-NM&amp;tbm=isch&amp;ei=f0nZU6_3NcW_igKLoIHQCg&amp;ved=0CAIQsCUoA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.uy/url?sa=i&amp;rct=j&amp;q=&amp;esrc=s&amp;source=images&amp;cd=&amp;cad=rja&amp;uact=8&amp;docid=0vvrA5wPa0_PuM&amp;tbnid=FXPSpfI8Exgn8M:&amp;ved=0CAUQjRw&amp;url=http://anabiologica2.blogspot.com/2012_12_01_archive.html&amp;ei=2EnZU_L9BsjNiwLbg4HICQ&amp;bvm=bv.71778758,d.aWw&amp;psig=AFQjCNGKQH9hyPXGO7gCqi31UblnuYXnHw&amp;ust=140683544603011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3pK7tSoWzx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uy/url?sa=i&amp;rct=j&amp;q=&amp;source=images&amp;cd=&amp;cad=rja&amp;docid=hoHfRl62lMeStM&amp;tbnid=5XvHqyZ985D2PM:&amp;ved=0CAUQjRw&amp;url=http://biologiaterceroiem.blogspot.com/2011/11/el-adn-como-la-molecula-portadora-de-la.html&amp;ei=POe8UavzKYio9gSr-YCoDQ&amp;bvm=bv.47883778,d.dmQ&amp;psig=AFQjCNHSuTIerj4UxysLscy_b1pN4ATcbg&amp;ust=137141810646117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uy/imgres?imgurl&amp;imgrefurl=http://cortaconfoul.blogspot.com/2010_07_01_archive.html&amp;h=0&amp;w=0&amp;sz=1&amp;tbnid=v1TrlMPth_wR0M&amp;tbnh=267&amp;tbnw=189&amp;prev=/search?q=gente+pensando&amp;tbm=isch&amp;tbo=u&amp;zoom=1&amp;q=gente%20pensando&amp;docid=p-GaWKme1S5ACM&amp;hl=es-419&amp;ei=xfK8UZydEYvy8AS_94FA&amp;ved=0CAEQsC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4834880" cy="1647197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¿Por qué se parecen?</a:t>
            </a:r>
            <a:b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3600" b="1" dirty="0" smtClean="0">
                <a:solidFill>
                  <a:schemeClr val="accent2">
                    <a:lumMod val="75000"/>
                  </a:schemeClr>
                </a:solidFill>
              </a:rPr>
              <a:t>¿Por qué son diferentes? </a:t>
            </a:r>
            <a:endParaRPr lang="es-MX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presionante: 4 majestuosos tigres de diferente color... ¡En l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55340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nitas margaritas blancas y amarillas | Pretty white and yellow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126830" cy="377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copic image of a single cell of mature green paramecia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11339" r="16860" b="16479"/>
          <a:stretch/>
        </p:blipFill>
        <p:spPr bwMode="auto">
          <a:xfrm>
            <a:off x="5634633" y="4817098"/>
            <a:ext cx="1864769" cy="18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ientíficos españoles demuestran que las amebas son capaces d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9685" y="5181753"/>
            <a:ext cx="1866482" cy="10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2.gstatic.com/images?q=tbn:ANd9GcSla2eVCW4RgW6RBYup2jTtlSn5lFRPAQ9vC-heQp9suYRATiCe-rj_5cD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292312" cy="3639556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</p:spPr>
      </p:pic>
      <p:pic>
        <p:nvPicPr>
          <p:cNvPr id="8196" name="Picture 4" descr="http://2.bp.blogspot.com/-ef8JnkR7-rA/UDkDfuBKfPI/AAAAAAAAAYA/9HntKb2C9Ds/s1600/adn%5B1%5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969600" y="-313416"/>
            <a:ext cx="2736306" cy="402845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424936" cy="4104456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660033"/>
            </a:solidFill>
            <a:prstDash val="dashDot"/>
          </a:ln>
        </p:spPr>
        <p:txBody>
          <a:bodyPr anchor="ctr" anchorCtr="1">
            <a:noAutofit/>
          </a:bodyPr>
          <a:lstStyle/>
          <a:p>
            <a:r>
              <a:rPr lang="es-MX" sz="7200" b="1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La UNIDAD en la DIVERSIDAD de la vida:</a:t>
            </a:r>
            <a:br>
              <a:rPr lang="es-MX" sz="7200" b="1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MX" sz="8800" b="1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A.D.N.</a:t>
            </a:r>
            <a:endParaRPr lang="es-MX" sz="8800" b="1" dirty="0">
              <a:ln>
                <a:solidFill>
                  <a:schemeClr val="accent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  <a:t>VIDEOS</a:t>
            </a:r>
            <a:br>
              <a:rPr lang="es-MX" sz="32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MX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www.youtube.com/watch?feature=player_detailpage&amp;v=3pK7tSoWzx4</a:t>
            </a:r>
            <a:r>
              <a:rPr lang="es-MX" dirty="0" smtClean="0"/>
              <a:t> </a:t>
            </a:r>
          </a:p>
          <a:p>
            <a:r>
              <a:rPr lang="es-MX" dirty="0" smtClean="0"/>
              <a:t>http://www.dailymotion.com/video/xc2wq9_la-estructura-del-adn-watson-y-cric_school</a:t>
            </a:r>
            <a:endParaRPr lang="es-MX" dirty="0"/>
          </a:p>
          <a:p>
            <a:r>
              <a:rPr lang="es-MX" dirty="0"/>
              <a:t>http://www.youtube.com/watch?feature=player_detailpage&amp;v=nje9i7CRkt8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s-MX" sz="3600" b="1" u="sng" dirty="0" smtClean="0">
                <a:solidFill>
                  <a:schemeClr val="accent2">
                    <a:lumMod val="75000"/>
                  </a:schemeClr>
                </a:solidFill>
              </a:rPr>
              <a:t>ESTRUCTURA   del</a:t>
            </a:r>
            <a:br>
              <a:rPr lang="es-MX" sz="36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3600" b="1" u="sng" dirty="0" smtClean="0">
                <a:solidFill>
                  <a:schemeClr val="accent2">
                    <a:lumMod val="75000"/>
                  </a:schemeClr>
                </a:solidFill>
              </a:rPr>
              <a:t>ÁCIDO DESOXIRRIBONUCLEICO  (A.D.N.)</a:t>
            </a:r>
            <a:r>
              <a:rPr lang="es-MX" sz="32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sz="32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MX" sz="3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2304256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s-MX" dirty="0" smtClean="0"/>
              <a:t> </a:t>
            </a:r>
            <a:r>
              <a:rPr lang="es-MX" sz="2800" dirty="0" smtClean="0"/>
              <a:t>El ADN es un </a:t>
            </a:r>
            <a:r>
              <a:rPr lang="es-MX" sz="2800" b="1" dirty="0" smtClean="0"/>
              <a:t>POLÍMERO</a:t>
            </a:r>
          </a:p>
          <a:p>
            <a:pPr>
              <a:buFont typeface="Courier New" pitchFamily="49" charset="0"/>
              <a:buChar char="o"/>
            </a:pPr>
            <a:r>
              <a:rPr lang="es-MX" sz="2400" dirty="0" smtClean="0"/>
              <a:t>Cada monómero de la molécula de ADN se llama </a:t>
            </a:r>
            <a:r>
              <a:rPr lang="es-MX" sz="2800" b="1" dirty="0" smtClean="0"/>
              <a:t>NUCLEÓTIDO</a:t>
            </a:r>
            <a:endParaRPr lang="es-MX" sz="2800" dirty="0" smtClean="0"/>
          </a:p>
          <a:p>
            <a:pPr>
              <a:buNone/>
            </a:pPr>
            <a:r>
              <a:rPr lang="es-MX" sz="2800" dirty="0" smtClean="0"/>
              <a:t>     </a:t>
            </a:r>
            <a:endParaRPr lang="es-MX" sz="2800" u="sng" dirty="0" smtClean="0"/>
          </a:p>
          <a:p>
            <a:pPr>
              <a:buNone/>
            </a:pPr>
            <a:endParaRPr lang="es-MX" b="1" u="sng" dirty="0"/>
          </a:p>
          <a:p>
            <a:pPr>
              <a:buNone/>
            </a:pPr>
            <a:endParaRPr lang="es-MX" b="1" u="sng" dirty="0" smtClean="0"/>
          </a:p>
          <a:p>
            <a:pPr>
              <a:buNone/>
            </a:pPr>
            <a:endParaRPr lang="es-MX" b="1" dirty="0"/>
          </a:p>
          <a:p>
            <a:pPr>
              <a:buNone/>
            </a:pPr>
            <a:endParaRPr lang="es-MX" b="1" dirty="0"/>
          </a:p>
        </p:txBody>
      </p:sp>
      <p:pic>
        <p:nvPicPr>
          <p:cNvPr id="7170" name="Picture 2" descr="Resultado de imagen para adn estructura doble he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6350292" cy="4230242"/>
          </a:xfrm>
          <a:prstGeom prst="rect">
            <a:avLst/>
          </a:prstGeom>
          <a:noFill/>
        </p:spPr>
      </p:pic>
      <p:sp>
        <p:nvSpPr>
          <p:cNvPr id="12" name="11 Rectángulo redondeado"/>
          <p:cNvSpPr/>
          <p:nvPr/>
        </p:nvSpPr>
        <p:spPr>
          <a:xfrm>
            <a:off x="5004048" y="2852936"/>
            <a:ext cx="1512168" cy="936104"/>
          </a:xfrm>
          <a:prstGeom prst="roundRect">
            <a:avLst/>
          </a:prstGeom>
          <a:solidFill>
            <a:schemeClr val="tx2">
              <a:lumMod val="75000"/>
              <a:alpha val="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6012160" y="2204864"/>
            <a:ext cx="576064" cy="648072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sicknexxt.files.wordpress.com/2010/10/nucleotid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901"/>
          <a:stretch>
            <a:fillRect/>
          </a:stretch>
        </p:blipFill>
        <p:spPr bwMode="auto">
          <a:xfrm>
            <a:off x="1547664" y="1700808"/>
            <a:ext cx="3312368" cy="4727430"/>
          </a:xfrm>
          <a:prstGeom prst="rect">
            <a:avLst/>
          </a:prstGeom>
          <a:noFill/>
        </p:spPr>
      </p:pic>
      <p:sp>
        <p:nvSpPr>
          <p:cNvPr id="6" name="5 Redondear rectángulo de esquina del mismo lado"/>
          <p:cNvSpPr/>
          <p:nvPr/>
        </p:nvSpPr>
        <p:spPr>
          <a:xfrm>
            <a:off x="1547664" y="1700808"/>
            <a:ext cx="3304761" cy="1769683"/>
          </a:xfrm>
          <a:prstGeom prst="round2Same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Flecha derecha"/>
          <p:cNvSpPr/>
          <p:nvPr/>
        </p:nvSpPr>
        <p:spPr>
          <a:xfrm rot="10800000">
            <a:off x="899592" y="2132856"/>
            <a:ext cx="648072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0" y="17728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NUCLEÓTIDO</a:t>
            </a:r>
            <a:endParaRPr lang="es-MX" b="1" dirty="0"/>
          </a:p>
        </p:txBody>
      </p:sp>
      <p:pic>
        <p:nvPicPr>
          <p:cNvPr id="21508" name="Picture 4" descr="http://t0.gstatic.com/images?q=tbn:ANd9GcQV0u9yjH524i1NM9G2cUUqoh7hYJk5fp9ANtbmivu1jKQQ8jlUdw"/>
          <p:cNvPicPr>
            <a:picLocks noChangeAspect="1" noChangeArrowheads="1"/>
          </p:cNvPicPr>
          <p:nvPr/>
        </p:nvPicPr>
        <p:blipFill>
          <a:blip r:embed="rId3" cstate="print"/>
          <a:srcRect t="7958" b="16443"/>
          <a:stretch>
            <a:fillRect/>
          </a:stretch>
        </p:blipFill>
        <p:spPr bwMode="auto">
          <a:xfrm rot="5400000">
            <a:off x="5794213" y="1990763"/>
            <a:ext cx="2524125" cy="136815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4" name="13 Conector recto"/>
          <p:cNvCxnSpPr/>
          <p:nvPr/>
        </p:nvCxnSpPr>
        <p:spPr>
          <a:xfrm>
            <a:off x="4788024" y="2204864"/>
            <a:ext cx="8640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652120" y="1628800"/>
            <a:ext cx="0" cy="2016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652120" y="1628800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652120" y="2348880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5652120" y="2996952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5652120" y="3645024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5004048" y="18448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SON</a:t>
            </a:r>
            <a:endParaRPr lang="es-MX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7812360" y="1700808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ADENINA</a:t>
            </a:r>
            <a:endParaRPr lang="es-MX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731968" y="2348880"/>
            <a:ext cx="141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</a:t>
            </a:r>
            <a:r>
              <a:rPr lang="es-MX" b="1" dirty="0" smtClean="0"/>
              <a:t>GUANINA</a:t>
            </a:r>
            <a:endParaRPr lang="es-MX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740352" y="2852936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  TIMINA</a:t>
            </a:r>
            <a:endParaRPr lang="es-MX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812360" y="342900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CITOSINA</a:t>
            </a:r>
            <a:endParaRPr lang="es-MX" b="1" dirty="0"/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268760"/>
          </a:xfrm>
        </p:spPr>
        <p:txBody>
          <a:bodyPr>
            <a:normAutofit fontScale="90000"/>
          </a:bodyPr>
          <a:lstStyle/>
          <a:p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b="1" dirty="0" smtClean="0">
                <a:solidFill>
                  <a:srgbClr val="660033"/>
                </a:solidFill>
              </a:rPr>
              <a:t>REPRESENTACIÓN DE UNA PORCIÓN DE UNA HEBRA DE </a:t>
            </a:r>
            <a:r>
              <a:rPr lang="es-MX" sz="3600" b="1" dirty="0" smtClean="0">
                <a:solidFill>
                  <a:srgbClr val="660033"/>
                </a:solidFill>
              </a:rPr>
              <a:t>ADN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MX" u="sng" dirty="0" smtClean="0"/>
              <a:t>COMPONENTES DE UN </a:t>
            </a:r>
            <a:r>
              <a:rPr lang="es-MX" b="1" u="sng" dirty="0" smtClean="0"/>
              <a:t>NUCLEÓTIDO  </a:t>
            </a:r>
            <a:r>
              <a:rPr lang="es-MX" u="sng" dirty="0" smtClean="0"/>
              <a:t>de  ADN:</a:t>
            </a:r>
            <a:endParaRPr lang="es-UY" dirty="0"/>
          </a:p>
        </p:txBody>
      </p:sp>
      <p:pic>
        <p:nvPicPr>
          <p:cNvPr id="4" name="Picture 2" descr="http://sicknexxt.files.wordpress.com/2010/10/nucleotido.jpg"/>
          <p:cNvPicPr>
            <a:picLocks noChangeAspect="1" noChangeArrowheads="1"/>
          </p:cNvPicPr>
          <p:nvPr/>
        </p:nvPicPr>
        <p:blipFill>
          <a:blip r:embed="rId2" cstate="print"/>
          <a:srcRect t="32648" r="79452" b="26542"/>
          <a:stretch>
            <a:fillRect/>
          </a:stretch>
        </p:blipFill>
        <p:spPr bwMode="auto">
          <a:xfrm>
            <a:off x="2267744" y="2204864"/>
            <a:ext cx="1928011" cy="2088678"/>
          </a:xfrm>
          <a:prstGeom prst="rect">
            <a:avLst/>
          </a:prstGeom>
          <a:noFill/>
        </p:spPr>
      </p:pic>
      <p:pic>
        <p:nvPicPr>
          <p:cNvPr id="5" name="Picture 4" descr="http://sicknexxt.files.wordpress.com/2010/10/nucleotido.jpg"/>
          <p:cNvPicPr>
            <a:picLocks noChangeAspect="1" noChangeArrowheads="1"/>
          </p:cNvPicPr>
          <p:nvPr/>
        </p:nvPicPr>
        <p:blipFill>
          <a:blip r:embed="rId2" cstate="print"/>
          <a:srcRect l="19636" t="53999" r="60728" b="6251"/>
          <a:stretch>
            <a:fillRect/>
          </a:stretch>
        </p:blipFill>
        <p:spPr bwMode="auto">
          <a:xfrm>
            <a:off x="4211960" y="3284984"/>
            <a:ext cx="2160240" cy="2385296"/>
          </a:xfrm>
          <a:prstGeom prst="rect">
            <a:avLst/>
          </a:prstGeom>
          <a:noFill/>
        </p:spPr>
      </p:pic>
      <p:pic>
        <p:nvPicPr>
          <p:cNvPr id="6" name="Picture 6" descr="http://sicknexxt.files.wordpress.com/2010/10/nucleotido.jpg"/>
          <p:cNvPicPr>
            <a:picLocks noChangeAspect="1" noChangeArrowheads="1"/>
          </p:cNvPicPr>
          <p:nvPr/>
        </p:nvPicPr>
        <p:blipFill>
          <a:blip r:embed="rId2" cstate="print"/>
          <a:srcRect l="25527" t="1751" r="40083" b="57969"/>
          <a:stretch>
            <a:fillRect/>
          </a:stretch>
        </p:blipFill>
        <p:spPr bwMode="auto">
          <a:xfrm>
            <a:off x="5292080" y="1628800"/>
            <a:ext cx="2592288" cy="165618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331640" y="407707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GRUPO</a:t>
            </a:r>
          </a:p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FOSFATO</a:t>
            </a:r>
            <a:endParaRPr lang="es-MX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11960" y="566124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GLÚCIDO de tipo PENTOSA :        </a:t>
            </a: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           DESOXIRRIBOSA</a:t>
            </a:r>
          </a:p>
          <a:p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660232" y="33569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</a:rPr>
              <a:t>BASE NITROGENADA</a:t>
            </a:r>
            <a:endParaRPr lang="es-MX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</a:rPr>
              <a:t>¿CÓMO SE DISPONEN LOS NUCLEÓTIDOS EN UNA MOLÉCULA DE ADN?</a:t>
            </a:r>
            <a:endParaRPr lang="es-MX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6" name="Picture 4" descr="http://2.bp.blogspot.com/-Taxg1oJd05E/TrWbA0aYbYI/AAAAAAAACm8/zp8ydnGxIVc/s1600/Imagen+2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3930"/>
          <a:stretch>
            <a:fillRect/>
          </a:stretch>
        </p:blipFill>
        <p:spPr bwMode="auto">
          <a:xfrm>
            <a:off x="395536" y="1347123"/>
            <a:ext cx="5328592" cy="5510877"/>
          </a:xfrm>
          <a:prstGeom prst="rect">
            <a:avLst/>
          </a:prstGeom>
          <a:solidFill>
            <a:srgbClr val="DAFC10"/>
          </a:solidFill>
        </p:spPr>
      </p:pic>
      <p:sp>
        <p:nvSpPr>
          <p:cNvPr id="9" name="8 CuadroTexto"/>
          <p:cNvSpPr txBox="1"/>
          <p:nvPr/>
        </p:nvSpPr>
        <p:spPr>
          <a:xfrm>
            <a:off x="5652120" y="501317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DESOXIRRIBOSA</a:t>
            </a:r>
            <a:endParaRPr lang="es-MX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652120" y="5301208"/>
            <a:ext cx="2312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GRUPO FOSFATO</a:t>
            </a:r>
            <a:endParaRPr lang="es-MX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724128" y="551723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ADENINA</a:t>
            </a:r>
            <a:endParaRPr lang="es-MX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52120" y="573325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TIMINA</a:t>
            </a:r>
            <a:endParaRPr lang="es-MX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652120" y="594928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  CITOSINA</a:t>
            </a:r>
            <a:endParaRPr lang="es-MX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652120" y="616530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GUANINA</a:t>
            </a:r>
            <a:endParaRPr lang="es-MX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796136" y="198884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</a:rPr>
              <a:t>MODELO DE WATSON Y CRICK   (1953)</a:t>
            </a:r>
            <a:endParaRPr lang="es-MX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MX" sz="3600" b="1" u="sng" dirty="0" smtClean="0">
                <a:solidFill>
                  <a:schemeClr val="accent2">
                    <a:lumMod val="75000"/>
                  </a:schemeClr>
                </a:solidFill>
              </a:rPr>
              <a:t>EVALUEMOS LO APRENDIDO…</a:t>
            </a:r>
            <a:br>
              <a:rPr lang="es-MX" sz="36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MX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219256" cy="5145435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50000"/>
              </a:spcBef>
              <a:buNone/>
            </a:pPr>
            <a:endParaRPr lang="es-UY" sz="4000" i="1" dirty="0" smtClean="0"/>
          </a:p>
          <a:p>
            <a:pPr marL="514350" indent="-514350">
              <a:spcBef>
                <a:spcPct val="50000"/>
              </a:spcBef>
              <a:buNone/>
            </a:pPr>
            <a:r>
              <a:rPr lang="es-UY" sz="4000" dirty="0" smtClean="0"/>
              <a:t>     Si todo ADN se compone de nucleótidos,</a:t>
            </a:r>
            <a:r>
              <a:rPr lang="es-UY" sz="4000" i="1" dirty="0" smtClean="0"/>
              <a:t> </a:t>
            </a:r>
            <a:r>
              <a:rPr lang="es-UY" sz="4000" dirty="0" smtClean="0"/>
              <a:t>¿en qué se diferencia el ADN de los diferentes organismos vivos? </a:t>
            </a:r>
            <a:r>
              <a:rPr lang="es-UY" sz="4000" i="1" dirty="0" smtClean="0"/>
              <a:t>   </a:t>
            </a:r>
          </a:p>
          <a:p>
            <a:pPr marL="514350" indent="-514350">
              <a:spcBef>
                <a:spcPct val="50000"/>
              </a:spcBef>
              <a:buNone/>
            </a:pPr>
            <a:endParaRPr lang="es-UY" sz="2800" i="1" dirty="0"/>
          </a:p>
          <a:p>
            <a:pPr marL="514350" indent="-514350">
              <a:spcBef>
                <a:spcPct val="50000"/>
              </a:spcBef>
              <a:buNone/>
            </a:pPr>
            <a:endParaRPr lang="es-UY" sz="2800" i="1" dirty="0" smtClean="0"/>
          </a:p>
        </p:txBody>
      </p:sp>
      <p:pic>
        <p:nvPicPr>
          <p:cNvPr id="22530" name="Picture 2" descr="http://t3.gstatic.com/images?q=tbn:ANd9GcQjrIkcKTnSndQhsonpQCkK5H3_ZpNayFlyFUXsgtp1nSm0ar9-r_X8w7S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115616" cy="1174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125</Words>
  <Application>Microsoft Office PowerPoint</Application>
  <PresentationFormat>Presentación en pantalla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¿Por qué se parecen? ¿Por qué son diferentes? </vt:lpstr>
      <vt:lpstr>La UNIDAD en la DIVERSIDAD de la vida: A.D.N.</vt:lpstr>
      <vt:lpstr>VIDEOS </vt:lpstr>
      <vt:lpstr>ESTRUCTURA   del ÁCIDO DESOXIRRIBONUCLEICO  (A.D.N.) </vt:lpstr>
      <vt:lpstr> REPRESENTACIÓN DE UNA PORCIÓN DE UNA HEBRA DE ADN </vt:lpstr>
      <vt:lpstr>COMPONENTES DE UN NUCLEÓTIDO  de  ADN:</vt:lpstr>
      <vt:lpstr>¿CÓMO SE DISPONEN LOS NUCLEÓTIDOS EN UNA MOLÉCULA DE ADN?</vt:lpstr>
      <vt:lpstr>EVALUEMOS LO APRENDIDO…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TAREA  N° 1</dc:title>
  <dc:creator>Malena</dc:creator>
  <cp:lastModifiedBy>malena</cp:lastModifiedBy>
  <cp:revision>60</cp:revision>
  <dcterms:created xsi:type="dcterms:W3CDTF">2013-06-15T18:24:02Z</dcterms:created>
  <dcterms:modified xsi:type="dcterms:W3CDTF">2020-08-11T19:32:38Z</dcterms:modified>
</cp:coreProperties>
</file>