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guestf6f7b13/esfera-celeste-elementos-fundamentales-148293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0E222-35F8-4863-9B23-D213E7E3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91" y="4690295"/>
            <a:ext cx="7315200" cy="1359938"/>
          </a:xfrm>
        </p:spPr>
        <p:txBody>
          <a:bodyPr>
            <a:normAutofit/>
          </a:bodyPr>
          <a:lstStyle/>
          <a:p>
            <a:r>
              <a:rPr lang="es-MX" sz="7200" b="1" u="sng" dirty="0"/>
              <a:t>ESFERA CELESTE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961CA7-47BF-4CA5-9485-09DA16E7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851" y="970931"/>
            <a:ext cx="3697355" cy="37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0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12997-CBC2-4D65-B62B-046DCB8A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/>
              <a:t>PASO 6: Puntos Cardinales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5038D-D73A-49B7-9CF0-83EA6A7D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9"/>
            <a:ext cx="7315200" cy="2329666"/>
          </a:xfrm>
        </p:spPr>
        <p:txBody>
          <a:bodyPr>
            <a:normAutofit/>
          </a:bodyPr>
          <a:lstStyle/>
          <a:p>
            <a:r>
              <a:rPr lang="es-MX" sz="2400" dirty="0"/>
              <a:t>Los puntos cardinales norte y sur, se forman por la intersección del Meridiano Local con el Horizonte Astronómico. </a:t>
            </a:r>
          </a:p>
          <a:p>
            <a:r>
              <a:rPr lang="es-MX" sz="2400" dirty="0"/>
              <a:t>Los puntos cardinales este y oeste, se forman por la intersección del Ecuador Celeste con el Horizonte Astronómico.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54794B-80CD-4449-9FC6-A1AAF48A0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0" t="1198" r="22479" b="-1599"/>
          <a:stretch/>
        </p:blipFill>
        <p:spPr>
          <a:xfrm>
            <a:off x="6096000" y="3054627"/>
            <a:ext cx="3680886" cy="34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2D298-EB42-44ED-8912-3EFC7330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/>
              <a:t>ESFERA CELESTE COMPLETA PARA MONTEVIDEO (LATITUD 35°)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6BEDBC7-6497-47A0-B3E7-F5F63F979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486" y="747055"/>
            <a:ext cx="7315200" cy="410865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4E02FE-7E1A-4EDC-A0B1-6270ECD17426}"/>
              </a:ext>
            </a:extLst>
          </p:cNvPr>
          <p:cNvSpPr txBox="1"/>
          <p:nvPr/>
        </p:nvSpPr>
        <p:spPr>
          <a:xfrm>
            <a:off x="3855486" y="4855714"/>
            <a:ext cx="7813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Ingresando al siguiente link: </a:t>
            </a:r>
            <a:r>
              <a:rPr lang="es-MX" sz="2400" dirty="0">
                <a:hlinkClick r:id="rId3"/>
              </a:rPr>
              <a:t>https://es.slideshare.net/guestf6f7b13/esfera-celeste-elementos-fundamentales-1482939</a:t>
            </a:r>
            <a:r>
              <a:rPr lang="es-MX" sz="2400" dirty="0"/>
              <a:t> pueden obtener información extra para reforzar la construcción de la esfera celeste.  </a:t>
            </a:r>
          </a:p>
        </p:txBody>
      </p:sp>
    </p:spTree>
    <p:extLst>
      <p:ext uri="{BB962C8B-B14F-4D97-AF65-F5344CB8AC3E}">
        <p14:creationId xmlns:p14="http://schemas.microsoft.com/office/powerpoint/2010/main" val="169955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9BFEF-3FBA-4C9A-B26A-F8067664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/>
              <a:t>BOVEDA VISIBLE E INVISIBLE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86A81F-D8E8-4FA3-A04E-574A0CA4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521" y="745050"/>
            <a:ext cx="7315200" cy="2564892"/>
          </a:xfrm>
        </p:spPr>
        <p:txBody>
          <a:bodyPr>
            <a:normAutofit/>
          </a:bodyPr>
          <a:lstStyle/>
          <a:p>
            <a:r>
              <a:rPr lang="es-MX" sz="2400" dirty="0"/>
              <a:t>El horizonte astronómico divide a la esfera celeste en dos mitades: Bóveda Visible y Bóveda Invisible.</a:t>
            </a:r>
          </a:p>
          <a:p>
            <a:r>
              <a:rPr lang="es-MX" sz="2400" dirty="0"/>
              <a:t>La bóveda visible es la mitad de la esfera celeste que esta por encima del horizonte y la bóveda invisible es la mitad de la esfera celeste que esta debajo del horizonte, por lo tanto a la segunda mitad no podemos verla!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117C5A3-4B96-468E-9049-69A33222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846" y="3127514"/>
            <a:ext cx="5062618" cy="35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B85B3-3191-4292-9FB1-2495AA4D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/>
              <a:t>¿QUÉ ES LA ESFERA CELESTE?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B8918-648A-4593-BDD3-1F3195E4B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389840"/>
          </a:xfrm>
        </p:spPr>
        <p:txBody>
          <a:bodyPr>
            <a:normAutofit/>
          </a:bodyPr>
          <a:lstStyle/>
          <a:p>
            <a:r>
              <a:rPr lang="es-MX" sz="2400" b="1" dirty="0"/>
              <a:t>Es una esfera ideal concéntrica al centro de la Tierra sin radio definido, donde se proyectan los astros. </a:t>
            </a:r>
          </a:p>
          <a:p>
            <a:endParaRPr lang="es-MX" sz="2400" b="1" dirty="0"/>
          </a:p>
          <a:p>
            <a:r>
              <a:rPr lang="es-MX" sz="2400" b="1" dirty="0"/>
              <a:t>Observación: considerando que el radio de la Tierra es despreciable con respecto a cualquier distancia conocida en Astronomía. Podemos asumir que el centro de la esfera celeste es la ubicación del observador.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91D28D-62FD-4DDD-9FC7-558F65362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58" y="4161183"/>
            <a:ext cx="3866110" cy="25669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FE88B4-D844-4326-AB06-A1469AE2F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451" y="4161182"/>
            <a:ext cx="3866110" cy="26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E002E7-3161-4B04-A08E-90FBD1512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800" b="1" dirty="0"/>
              <a:t>¿CÓMO SE CONSTRUYE?</a:t>
            </a:r>
          </a:p>
          <a:p>
            <a:pPr marL="0" indent="0">
              <a:buNone/>
            </a:pPr>
            <a:endParaRPr lang="es-MX" sz="4800" b="1" dirty="0"/>
          </a:p>
          <a:p>
            <a:r>
              <a:rPr lang="es-MX" b="1" dirty="0"/>
              <a:t>Aclaración: su construcción dependerá de la ubicación de cada observador, por lo tanto, la esfera celeste que pueda dibujar un habitante en Montevideo, será distinta a la esfera celeste de un habitante de Barcelona en España. </a:t>
            </a:r>
          </a:p>
        </p:txBody>
      </p:sp>
    </p:spTree>
    <p:extLst>
      <p:ext uri="{BB962C8B-B14F-4D97-AF65-F5344CB8AC3E}">
        <p14:creationId xmlns:p14="http://schemas.microsoft.com/office/powerpoint/2010/main" val="179627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E2A0-268A-4A34-8F7E-1D837F92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/>
              <a:t>PASO 1: Vertical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86DDBC-08C0-4998-AEDF-B2EEE4A3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641596"/>
            <a:ext cx="7315200" cy="2263405"/>
          </a:xfrm>
        </p:spPr>
        <p:txBody>
          <a:bodyPr>
            <a:normAutofit/>
          </a:bodyPr>
          <a:lstStyle/>
          <a:p>
            <a:r>
              <a:rPr lang="es-MX" sz="2400" dirty="0"/>
              <a:t>Línea vertical que pasa por nuestro cuerpo hacia arriba y hacia abajo, que interseca a la esfera celeste en dos puntos. Un punto justo encima de nuestras cabezas llamado Cenit y un punto justo debajo de nuestras cabezas llamado Nadir.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F50987-120C-4FFC-ADAF-9AC859FB9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353" y="3021497"/>
            <a:ext cx="6113027" cy="34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5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905AC-D785-4E90-BA42-50A41979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/>
              <a:t>PASO 2: Horizonte  Astronómico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EFF5AD-C018-4352-8C6D-2F75A42AC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733318"/>
          </a:xfrm>
        </p:spPr>
        <p:txBody>
          <a:bodyPr>
            <a:normAutofit/>
          </a:bodyPr>
          <a:lstStyle/>
          <a:p>
            <a:r>
              <a:rPr lang="es-MX" sz="2400" dirty="0"/>
              <a:t>Es un plano que contiene al observador y es perpendicular al observador. La intersección de este plano con la esfera celeste es un circulo llamado Horizonte.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1242E3-FC64-4D33-B995-74F882C9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799" y="2809460"/>
            <a:ext cx="6655704" cy="37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4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6B40D-FE66-4E34-8669-5F69824B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/>
              <a:t>PASO 3: Eje del Mundo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CF57-A824-4E77-8A61-52287D9C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342918"/>
          </a:xfrm>
        </p:spPr>
        <p:txBody>
          <a:bodyPr>
            <a:normAutofit/>
          </a:bodyPr>
          <a:lstStyle/>
          <a:p>
            <a:r>
              <a:rPr lang="es-MX" sz="2400" dirty="0"/>
              <a:t>Es el eje de rotación de la esfera celeste, coincide con el eje de rotación terrestre, es el eje entorno al cual se mueve el cielo. Interseca a la esfera celeste en dos puntos, llamados Polo Celeste Sur (PCS) y Polo Celeste Norte (PCN).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1C4326-6459-45CD-9397-13EE24F1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61" y="3207026"/>
            <a:ext cx="5522782" cy="310192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D11E65-4D24-48A8-87FF-EC7FD020D8F0}"/>
              </a:ext>
            </a:extLst>
          </p:cNvPr>
          <p:cNvSpPr txBox="1"/>
          <p:nvPr/>
        </p:nvSpPr>
        <p:spPr>
          <a:xfrm>
            <a:off x="9329530" y="3234496"/>
            <a:ext cx="2862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Para el caso de Montevideo, el eje del mundo se encuentra a una altura de 35° respecto el horizonte astronómico.</a:t>
            </a:r>
          </a:p>
          <a:p>
            <a:r>
              <a:rPr lang="es-MX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¿Por qué?</a:t>
            </a:r>
          </a:p>
        </p:txBody>
      </p:sp>
    </p:spTree>
    <p:extLst>
      <p:ext uri="{BB962C8B-B14F-4D97-AF65-F5344CB8AC3E}">
        <p14:creationId xmlns:p14="http://schemas.microsoft.com/office/powerpoint/2010/main" val="39843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ADA0-83A6-49AC-899B-0FC27CD5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b="1" dirty="0"/>
              <a:t>TEOREMA DE LA LATITUD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9D7C6-7BC7-4B7A-8D99-1339366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b="1" dirty="0"/>
              <a:t>Enunciado: “La altura del polo elevado es igual a la latitud del lugar”</a:t>
            </a:r>
          </a:p>
          <a:p>
            <a:endParaRPr lang="es-MX" sz="2400" dirty="0"/>
          </a:p>
          <a:p>
            <a:r>
              <a:rPr lang="es-MX" sz="2400" dirty="0"/>
              <a:t>En nuestro caso, como habitamos el hemisferio sur, nuestro polo elevado es el PCS y para Montevideo la Latitud es 35° (aproximando la cifra), de este modo debemos dibujar al PCS a una altura de 35°, es decir que el ángulo que formara el eje del mundo con el plano del horizonte deberá ser de 35°.</a:t>
            </a:r>
          </a:p>
        </p:txBody>
      </p:sp>
    </p:spTree>
    <p:extLst>
      <p:ext uri="{BB962C8B-B14F-4D97-AF65-F5344CB8AC3E}">
        <p14:creationId xmlns:p14="http://schemas.microsoft.com/office/powerpoint/2010/main" val="147845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8E87A-16E7-44B3-8B02-78490902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/>
              <a:t>PASO 4: Ecuador Celeste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07B99-AC92-485E-88B4-1D99B43D7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415266"/>
          </a:xfrm>
        </p:spPr>
        <p:txBody>
          <a:bodyPr>
            <a:normAutofit/>
          </a:bodyPr>
          <a:lstStyle/>
          <a:p>
            <a:r>
              <a:rPr lang="es-MX" sz="2400" dirty="0"/>
              <a:t>Es un plano que coincide con el ecuador y por lo tanto será perpendicular al eje del mundo (el eje y el plano formarán un ángulo de 90°). La inclinación del ecuador celeste respecto del horizonte astronómico es de 55°.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CAD0352-BDFE-4C07-B77F-2078DB162934}"/>
              </a:ext>
            </a:extLst>
          </p:cNvPr>
          <p:cNvSpPr/>
          <p:nvPr/>
        </p:nvSpPr>
        <p:spPr>
          <a:xfrm>
            <a:off x="10257183" y="1815549"/>
            <a:ext cx="596348" cy="463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312E438-E576-44F2-A847-79F9BACB0CBF}"/>
              </a:ext>
            </a:extLst>
          </p:cNvPr>
          <p:cNvCxnSpPr>
            <a:stCxn id="8" idx="4"/>
          </p:cNvCxnSpPr>
          <p:nvPr/>
        </p:nvCxnSpPr>
        <p:spPr>
          <a:xfrm>
            <a:off x="10555357" y="2279374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E97EC5-D4F2-45AB-A6E4-34DEFB958500}"/>
              </a:ext>
            </a:extLst>
          </p:cNvPr>
          <p:cNvSpPr txBox="1"/>
          <p:nvPr/>
        </p:nvSpPr>
        <p:spPr>
          <a:xfrm>
            <a:off x="8719931" y="3248291"/>
            <a:ext cx="3074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180°=IEC+90°+35°</a:t>
            </a:r>
          </a:p>
          <a:p>
            <a:r>
              <a:rPr lang="es-MX" sz="2400" dirty="0"/>
              <a:t>IEC=180°-90°-35°</a:t>
            </a:r>
          </a:p>
          <a:p>
            <a:r>
              <a:rPr lang="es-MX" sz="2400" dirty="0"/>
              <a:t>IEC=55°</a:t>
            </a:r>
          </a:p>
          <a:p>
            <a:endParaRPr lang="es-MX" sz="2400" dirty="0"/>
          </a:p>
          <a:p>
            <a:r>
              <a:rPr lang="es-MX" sz="2400" dirty="0"/>
              <a:t>IEC=Inclinación del Ecuador Celeste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9892417-B29F-430C-BA54-238DC1BF5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049" y="2630556"/>
            <a:ext cx="4667901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7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1C887-F41A-429D-96A2-8551182F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/>
              <a:t>PASO 5: Meridiano Local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CE090-02F9-4DCD-8E5E-E1608232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879092"/>
          </a:xfrm>
        </p:spPr>
        <p:txBody>
          <a:bodyPr>
            <a:normAutofit/>
          </a:bodyPr>
          <a:lstStyle/>
          <a:p>
            <a:r>
              <a:rPr lang="es-MX" sz="2400" dirty="0"/>
              <a:t>Los meridianos son círculos máximos que van de polo a polo (de PCS a PCN). Por lo tanto el meridiano del lugar o local, es el circulo máximo que va de polo a polo y además pasa por el cenit (Z) y por el nadir (Z´).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D9506C-1B92-41A6-A22F-B1EAC471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915" y="2743200"/>
            <a:ext cx="4866428" cy="36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82601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195</TotalTime>
  <Words>640</Words>
  <Application>Microsoft Office PowerPoint</Application>
  <PresentationFormat>Panorámica</PresentationFormat>
  <Paragraphs>37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Corbel</vt:lpstr>
      <vt:lpstr>Wingdings 2</vt:lpstr>
      <vt:lpstr>Marco</vt:lpstr>
      <vt:lpstr>ESFERA CELESTE</vt:lpstr>
      <vt:lpstr>¿QUÉ ES LA ESFERA CELESTE?</vt:lpstr>
      <vt:lpstr>Presentación de PowerPoint</vt:lpstr>
      <vt:lpstr>PASO 1: Vertical </vt:lpstr>
      <vt:lpstr>PASO 2: Horizonte  Astronómico </vt:lpstr>
      <vt:lpstr>PASO 3: Eje del Mundo</vt:lpstr>
      <vt:lpstr>TEOREMA DE LA LATITUD</vt:lpstr>
      <vt:lpstr>PASO 4: Ecuador Celeste</vt:lpstr>
      <vt:lpstr>PASO 5: Meridiano Local</vt:lpstr>
      <vt:lpstr>PASO 6: Puntos Cardinales</vt:lpstr>
      <vt:lpstr>ESFERA CELESTE COMPLETA PARA MONTEVIDEO (LATITUD 35°)</vt:lpstr>
      <vt:lpstr>BOVEDA VISIBLE E INVISIBLE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ESFERA CELESTE</dc:title>
  <dc:creator>Vladimir Pérez Priori</dc:creator>
  <cp:lastModifiedBy>Vladimir Pérez Priori</cp:lastModifiedBy>
  <cp:revision>19</cp:revision>
  <dcterms:created xsi:type="dcterms:W3CDTF">2020-03-17T23:58:06Z</dcterms:created>
  <dcterms:modified xsi:type="dcterms:W3CDTF">2020-03-24T01:22:45Z</dcterms:modified>
</cp:coreProperties>
</file>