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67" r:id="rId4"/>
    <p:sldId id="258" r:id="rId5"/>
    <p:sldId id="26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Average" panose="020B0604020202020204" charset="0"/>
      <p:regular r:id="rId16"/>
    </p:embeddedFont>
    <p:embeddedFont>
      <p:font typeface="Oswal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D5B37-E2B4-45A7-A05E-FD3CBB9E8B6B}">
  <a:tblStyle styleId="{EF5D5B37-E2B4-45A7-A05E-FD3CBB9E8B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6eaef41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6eaef41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76eaef41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6eaef41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1aad80be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1aad80be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1aad80b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1aad80b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1aad80be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1aad80be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76b0bdb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76b0bdb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6b0bdb8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6b0bdb8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76b0bdb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76b0bdb8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76eaef4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76eaef4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76eaef41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76eaef4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lBczgRNwU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UEBNJqUW5O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0" y="0"/>
            <a:ext cx="9144000" cy="63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3000" b="1" u="sng">
                <a:solidFill>
                  <a:srgbClr val="FFFFFF"/>
                </a:solidFill>
              </a:rPr>
              <a:t>EFECTO DOPPLER Y LEYES DE LA RADIACIÓN</a:t>
            </a:r>
            <a:endParaRPr sz="3000" b="1" u="sng">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14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600" u="sng"/>
              <a:t>LEY DE WIEN:</a:t>
            </a:r>
            <a:endParaRPr sz="3600" u="sng"/>
          </a:p>
        </p:txBody>
      </p:sp>
      <p:sp>
        <p:nvSpPr>
          <p:cNvPr id="109" name="Google Shape;109;p20"/>
          <p:cNvSpPr txBox="1">
            <a:spLocks noGrp="1"/>
          </p:cNvSpPr>
          <p:nvPr>
            <p:ph type="body" idx="1"/>
          </p:nvPr>
        </p:nvSpPr>
        <p:spPr>
          <a:xfrm>
            <a:off x="311700" y="1061438"/>
            <a:ext cx="8520600" cy="1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dirty="0"/>
              <a:t>“La longitud de onda de máxima emisión (</a:t>
            </a:r>
            <a:r>
              <a:rPr lang="es-419" sz="2400" dirty="0" err="1">
                <a:solidFill>
                  <a:srgbClr val="CACACA"/>
                </a:solidFill>
              </a:rPr>
              <a:t>λ</a:t>
            </a:r>
            <a:r>
              <a:rPr lang="es-419" sz="2400" baseline="-25000" dirty="0" err="1">
                <a:solidFill>
                  <a:srgbClr val="CACACA"/>
                </a:solidFill>
              </a:rPr>
              <a:t>m</a:t>
            </a:r>
            <a:r>
              <a:rPr lang="es-419" sz="2400" dirty="0"/>
              <a:t>) de un cuerpo negro es inversamente a su temperatura absoluta (medida en kelvin)”</a:t>
            </a:r>
            <a:endParaRPr sz="2400" dirty="0"/>
          </a:p>
          <a:p>
            <a:pPr marL="0" lvl="0" indent="0" algn="l" rtl="0">
              <a:spcBef>
                <a:spcPts val="1600"/>
              </a:spcBef>
              <a:spcAft>
                <a:spcPts val="0"/>
              </a:spcAft>
              <a:buNone/>
            </a:pPr>
            <a:r>
              <a:rPr lang="es-419" baseline="-25000" dirty="0">
                <a:solidFill>
                  <a:srgbClr val="CACACA"/>
                </a:solidFill>
              </a:rPr>
              <a:t> </a:t>
            </a:r>
            <a:endParaRPr baseline="-25000" dirty="0">
              <a:solidFill>
                <a:srgbClr val="CACACA"/>
              </a:solidFill>
            </a:endParaRPr>
          </a:p>
          <a:p>
            <a:pPr marL="0" lvl="0" indent="0" algn="l" rtl="0">
              <a:spcBef>
                <a:spcPts val="1600"/>
              </a:spcBef>
              <a:spcAft>
                <a:spcPts val="0"/>
              </a:spcAft>
              <a:buNone/>
            </a:pPr>
            <a:endParaRPr baseline="-25000" dirty="0">
              <a:solidFill>
                <a:srgbClr val="CACACA"/>
              </a:solidFill>
            </a:endParaRPr>
          </a:p>
          <a:p>
            <a:pPr marL="0" lvl="0" indent="0" algn="l" rtl="0">
              <a:spcBef>
                <a:spcPts val="1600"/>
              </a:spcBef>
              <a:spcAft>
                <a:spcPts val="0"/>
              </a:spcAft>
              <a:buNone/>
            </a:pPr>
            <a:endParaRPr baseline="-25000" dirty="0">
              <a:solidFill>
                <a:srgbClr val="CACACA"/>
              </a:solidFill>
            </a:endParaRPr>
          </a:p>
          <a:p>
            <a:pPr marL="0" lvl="0" indent="0" algn="l" rtl="0">
              <a:spcBef>
                <a:spcPts val="1600"/>
              </a:spcBef>
              <a:spcAft>
                <a:spcPts val="1600"/>
              </a:spcAft>
              <a:buNone/>
            </a:pPr>
            <a:endParaRPr dirty="0"/>
          </a:p>
        </p:txBody>
      </p:sp>
      <p:pic>
        <p:nvPicPr>
          <p:cNvPr id="110" name="Google Shape;110;p20"/>
          <p:cNvPicPr preferRelativeResize="0"/>
          <p:nvPr/>
        </p:nvPicPr>
        <p:blipFill>
          <a:blip r:embed="rId3">
            <a:alphaModFix/>
          </a:blip>
          <a:stretch>
            <a:fillRect/>
          </a:stretch>
        </p:blipFill>
        <p:spPr>
          <a:xfrm>
            <a:off x="464600" y="2798350"/>
            <a:ext cx="2539325" cy="1676200"/>
          </a:xfrm>
          <a:prstGeom prst="rect">
            <a:avLst/>
          </a:prstGeom>
          <a:noFill/>
          <a:ln>
            <a:noFill/>
          </a:ln>
        </p:spPr>
      </p:pic>
      <p:sp>
        <p:nvSpPr>
          <p:cNvPr id="111" name="Google Shape;111;p20"/>
          <p:cNvSpPr txBox="1"/>
          <p:nvPr/>
        </p:nvSpPr>
        <p:spPr>
          <a:xfrm>
            <a:off x="3003925" y="3117327"/>
            <a:ext cx="5828375" cy="15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000" dirty="0">
                <a:solidFill>
                  <a:srgbClr val="FFFFFF"/>
                </a:solidFill>
                <a:latin typeface="Average"/>
                <a:ea typeface="Average"/>
                <a:cs typeface="Average"/>
                <a:sym typeface="Average"/>
              </a:rPr>
              <a:t>Donde:	</a:t>
            </a:r>
            <a:r>
              <a:rPr lang="es-419" sz="2000" b="1" dirty="0" err="1">
                <a:solidFill>
                  <a:srgbClr val="CACACA"/>
                </a:solidFill>
                <a:latin typeface="Average"/>
                <a:ea typeface="Average"/>
                <a:cs typeface="Average"/>
                <a:sym typeface="Average"/>
              </a:rPr>
              <a:t>λ</a:t>
            </a:r>
            <a:r>
              <a:rPr lang="es-419" sz="2000" b="1" baseline="-25000" dirty="0" err="1">
                <a:solidFill>
                  <a:srgbClr val="CACACA"/>
                </a:solidFill>
                <a:latin typeface="Average"/>
                <a:ea typeface="Average"/>
                <a:cs typeface="Average"/>
                <a:sym typeface="Average"/>
              </a:rPr>
              <a:t>m</a:t>
            </a:r>
            <a:r>
              <a:rPr lang="es-419" sz="2000" b="1" baseline="-25000" dirty="0">
                <a:solidFill>
                  <a:srgbClr val="CACACA"/>
                </a:solidFill>
                <a:latin typeface="Average"/>
                <a:ea typeface="Average"/>
                <a:cs typeface="Average"/>
                <a:sym typeface="Average"/>
              </a:rPr>
              <a:t> </a:t>
            </a:r>
            <a:r>
              <a:rPr lang="es-419" sz="2000" dirty="0">
                <a:solidFill>
                  <a:srgbClr val="FFFFFF"/>
                </a:solidFill>
                <a:latin typeface="Average"/>
                <a:ea typeface="Average"/>
                <a:cs typeface="Average"/>
                <a:sym typeface="Average"/>
              </a:rPr>
              <a:t>es la longitud de máxima emisión (nm).</a:t>
            </a:r>
            <a:endParaRPr sz="2000" baseline="-25000" dirty="0">
              <a:solidFill>
                <a:srgbClr val="CACACA"/>
              </a:solidFill>
              <a:latin typeface="Average"/>
              <a:ea typeface="Average"/>
              <a:cs typeface="Average"/>
              <a:sym typeface="Average"/>
            </a:endParaRPr>
          </a:p>
          <a:p>
            <a:pPr marL="457200" lvl="0" indent="457200" algn="l" rtl="0">
              <a:spcBef>
                <a:spcPts val="0"/>
              </a:spcBef>
              <a:spcAft>
                <a:spcPts val="0"/>
              </a:spcAft>
              <a:buNone/>
            </a:pPr>
            <a:r>
              <a:rPr lang="es-419" sz="2000" b="1" dirty="0">
                <a:solidFill>
                  <a:srgbClr val="FFFFFF"/>
                </a:solidFill>
                <a:latin typeface="Average"/>
                <a:ea typeface="Average"/>
                <a:cs typeface="Average"/>
                <a:sym typeface="Average"/>
              </a:rPr>
              <a:t>T</a:t>
            </a:r>
            <a:r>
              <a:rPr lang="es-419" sz="2000" dirty="0">
                <a:solidFill>
                  <a:srgbClr val="FFFFFF"/>
                </a:solidFill>
                <a:latin typeface="Average"/>
                <a:ea typeface="Average"/>
                <a:cs typeface="Average"/>
                <a:sym typeface="Average"/>
              </a:rPr>
              <a:t> es la temperatura (K).</a:t>
            </a:r>
            <a:endParaRPr sz="2000" dirty="0">
              <a:solidFill>
                <a:srgbClr val="FFFFFF"/>
              </a:solidFill>
              <a:latin typeface="Average"/>
              <a:ea typeface="Average"/>
              <a:cs typeface="Average"/>
              <a:sym typeface="Average"/>
            </a:endParaRPr>
          </a:p>
          <a:p>
            <a:pPr marL="914400" lvl="0" indent="0" algn="l" rtl="0">
              <a:spcBef>
                <a:spcPts val="0"/>
              </a:spcBef>
              <a:spcAft>
                <a:spcPts val="0"/>
              </a:spcAft>
              <a:buNone/>
            </a:pPr>
            <a:r>
              <a:rPr lang="es-419" sz="2000" b="1" dirty="0">
                <a:solidFill>
                  <a:srgbClr val="FFFFFF"/>
                </a:solidFill>
                <a:latin typeface="Average"/>
                <a:ea typeface="Average"/>
                <a:cs typeface="Average"/>
                <a:sym typeface="Average"/>
              </a:rPr>
              <a:t>K</a:t>
            </a:r>
            <a:r>
              <a:rPr lang="es-419" sz="2000" dirty="0">
                <a:solidFill>
                  <a:srgbClr val="FFFFFF"/>
                </a:solidFill>
                <a:latin typeface="Average"/>
                <a:ea typeface="Average"/>
                <a:cs typeface="Average"/>
                <a:sym typeface="Average"/>
              </a:rPr>
              <a:t> constante de </a:t>
            </a:r>
            <a:r>
              <a:rPr lang="es-419" sz="2000" dirty="0" err="1">
                <a:solidFill>
                  <a:srgbClr val="FFFFFF"/>
                </a:solidFill>
                <a:latin typeface="Average"/>
                <a:ea typeface="Average"/>
                <a:cs typeface="Average"/>
                <a:sym typeface="Average"/>
              </a:rPr>
              <a:t>Wien</a:t>
            </a:r>
            <a:r>
              <a:rPr lang="es-419" sz="2000" dirty="0">
                <a:solidFill>
                  <a:srgbClr val="FFFFFF"/>
                </a:solidFill>
                <a:latin typeface="Average"/>
                <a:ea typeface="Average"/>
                <a:cs typeface="Average"/>
                <a:sym typeface="Average"/>
              </a:rPr>
              <a:t> (2.898.000 </a:t>
            </a:r>
            <a:r>
              <a:rPr lang="es-419" sz="2000" dirty="0" err="1">
                <a:solidFill>
                  <a:srgbClr val="FFFFFF"/>
                </a:solidFill>
                <a:latin typeface="Average"/>
                <a:ea typeface="Average"/>
                <a:cs typeface="Average"/>
                <a:sym typeface="Average"/>
              </a:rPr>
              <a:t>nm.K</a:t>
            </a:r>
            <a:r>
              <a:rPr lang="es-419" sz="2000" dirty="0">
                <a:solidFill>
                  <a:srgbClr val="FFFFFF"/>
                </a:solidFill>
                <a:latin typeface="Average"/>
                <a:ea typeface="Average"/>
                <a:cs typeface="Average"/>
                <a:sym typeface="Average"/>
              </a:rPr>
              <a:t>).</a:t>
            </a:r>
            <a:r>
              <a:rPr lang="es-419" sz="1800" dirty="0">
                <a:solidFill>
                  <a:srgbClr val="FFFFFF"/>
                </a:solidFill>
                <a:latin typeface="Average"/>
                <a:ea typeface="Average"/>
                <a:cs typeface="Average"/>
                <a:sym typeface="Average"/>
              </a:rPr>
              <a:t>	</a:t>
            </a:r>
            <a:endParaRPr sz="1800" dirty="0">
              <a:solidFill>
                <a:srgbClr val="FFFFFF"/>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266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600"/>
              <a:t>¿Qué podemos deducir?</a:t>
            </a:r>
            <a:endParaRPr sz="3600"/>
          </a:p>
        </p:txBody>
      </p:sp>
      <p:sp>
        <p:nvSpPr>
          <p:cNvPr id="117" name="Google Shape;117;p21"/>
          <p:cNvSpPr txBox="1">
            <a:spLocks noGrp="1"/>
          </p:cNvSpPr>
          <p:nvPr>
            <p:ph type="body" idx="1"/>
          </p:nvPr>
        </p:nvSpPr>
        <p:spPr>
          <a:xfrm>
            <a:off x="311700" y="14604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419" sz="2400" dirty="0"/>
              <a:t>La superficie del </a:t>
            </a:r>
            <a:r>
              <a:rPr lang="es-419" sz="2400" dirty="0">
                <a:solidFill>
                  <a:srgbClr val="FFFF00"/>
                </a:solidFill>
              </a:rPr>
              <a:t>Sol</a:t>
            </a:r>
            <a:r>
              <a:rPr lang="es-419" sz="2400" dirty="0"/>
              <a:t>, se observa amarillenta, su longitud de máxima emisión la podemos aproximar a 540 nm. Si de la Ley de </a:t>
            </a:r>
            <a:r>
              <a:rPr lang="es-419" sz="2400" dirty="0" err="1"/>
              <a:t>Wien</a:t>
            </a:r>
            <a:r>
              <a:rPr lang="es-419" sz="2400" dirty="0"/>
              <a:t>, despejamos T. Podremos comprobar que </a:t>
            </a:r>
            <a:r>
              <a:rPr lang="es-419" sz="2400" b="1" dirty="0">
                <a:solidFill>
                  <a:srgbClr val="FF0000"/>
                </a:solidFill>
              </a:rPr>
              <a:t>estrellas rojizas</a:t>
            </a:r>
            <a:r>
              <a:rPr lang="es-419" sz="2400" dirty="0"/>
              <a:t> (mayor longitud de máxima emisión que el Sol) se encuentran a </a:t>
            </a:r>
            <a:r>
              <a:rPr lang="es-419" sz="2400" b="1" dirty="0">
                <a:solidFill>
                  <a:srgbClr val="FF0000"/>
                </a:solidFill>
              </a:rPr>
              <a:t>menor temperatura</a:t>
            </a:r>
            <a:r>
              <a:rPr lang="es-419" sz="2400" dirty="0"/>
              <a:t> y las </a:t>
            </a:r>
            <a:r>
              <a:rPr lang="es-419" sz="2400" b="1" dirty="0">
                <a:solidFill>
                  <a:srgbClr val="4A86E8"/>
                </a:solidFill>
              </a:rPr>
              <a:t>estrellas azuladas</a:t>
            </a:r>
            <a:r>
              <a:rPr lang="es-419" sz="2400" dirty="0"/>
              <a:t> (menor longitud de onda que el Sol) se encuentran a </a:t>
            </a:r>
            <a:r>
              <a:rPr lang="es-419" sz="2400" b="1" dirty="0">
                <a:solidFill>
                  <a:srgbClr val="4A86E8"/>
                </a:solidFill>
              </a:rPr>
              <a:t>mayor temperatura. </a:t>
            </a:r>
            <a:endParaRPr sz="2400" b="1" dirty="0">
              <a:solidFill>
                <a:srgbClr val="4A86E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251775"/>
            <a:ext cx="8520600" cy="119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u="sng"/>
              <a:t>EJERCICIO:</a:t>
            </a:r>
            <a:r>
              <a:rPr lang="es-419"/>
              <a:t> </a:t>
            </a:r>
            <a:r>
              <a:rPr lang="es-419" sz="2400"/>
              <a:t>Ordenar la siguiente tabla de estrellas por temperatura de menor a mayor</a:t>
            </a:r>
            <a:endParaRPr sz="2400"/>
          </a:p>
        </p:txBody>
      </p:sp>
      <p:graphicFrame>
        <p:nvGraphicFramePr>
          <p:cNvPr id="123" name="Google Shape;123;p22"/>
          <p:cNvGraphicFramePr/>
          <p:nvPr/>
        </p:nvGraphicFramePr>
        <p:xfrm>
          <a:off x="952500" y="1728850"/>
          <a:ext cx="7239000" cy="2743020"/>
        </p:xfrm>
        <a:graphic>
          <a:graphicData uri="http://schemas.openxmlformats.org/drawingml/2006/table">
            <a:tbl>
              <a:tblPr>
                <a:noFill/>
                <a:tableStyleId>{EF5D5B37-E2B4-45A7-A05E-FD3CBB9E8B6B}</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sz="1800" b="1">
                          <a:solidFill>
                            <a:srgbClr val="FFFFFF"/>
                          </a:solidFill>
                        </a:rPr>
                        <a:t>ESTRELLA</a:t>
                      </a:r>
                      <a:endParaRPr sz="1800" b="1">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b="1">
                          <a:solidFill>
                            <a:srgbClr val="FFFFFF"/>
                          </a:solidFill>
                        </a:rPr>
                        <a:t>COLOR</a:t>
                      </a:r>
                      <a:endParaRPr sz="1800" b="1">
                        <a:solidFill>
                          <a:srgbClr val="FFFF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s-419" sz="1800">
                          <a:solidFill>
                            <a:srgbClr val="FFFFFF"/>
                          </a:solidFill>
                        </a:rPr>
                        <a:t>Aldebarán</a:t>
                      </a:r>
                      <a:endParaRPr sz="1800">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a:solidFill>
                            <a:srgbClr val="FFFFFF"/>
                          </a:solidFill>
                        </a:rPr>
                        <a:t>Anaranjada</a:t>
                      </a:r>
                      <a:endParaRPr sz="1800">
                        <a:solidFill>
                          <a:srgbClr val="FFFF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s-419" sz="1800">
                          <a:solidFill>
                            <a:srgbClr val="FFFFFF"/>
                          </a:solidFill>
                        </a:rPr>
                        <a:t>Rigel</a:t>
                      </a:r>
                      <a:endParaRPr sz="1800">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a:solidFill>
                            <a:srgbClr val="FFFFFF"/>
                          </a:solidFill>
                        </a:rPr>
                        <a:t>Azulada</a:t>
                      </a:r>
                      <a:endParaRPr sz="1800">
                        <a:solidFill>
                          <a:srgbClr val="FFFFFF"/>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s-419" sz="1800">
                          <a:solidFill>
                            <a:srgbClr val="FFFFFF"/>
                          </a:solidFill>
                        </a:rPr>
                        <a:t>Betelgeuse</a:t>
                      </a:r>
                      <a:endParaRPr sz="1800">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a:solidFill>
                            <a:srgbClr val="FFFFFF"/>
                          </a:solidFill>
                        </a:rPr>
                        <a:t>Rojiza</a:t>
                      </a:r>
                      <a:endParaRPr sz="1800">
                        <a:solidFill>
                          <a:srgbClr val="FFFFFF"/>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s-419" sz="1800">
                          <a:solidFill>
                            <a:srgbClr val="FFFFFF"/>
                          </a:solidFill>
                        </a:rPr>
                        <a:t>Mintaka</a:t>
                      </a:r>
                      <a:endParaRPr sz="1800">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a:solidFill>
                            <a:srgbClr val="FFFFFF"/>
                          </a:solidFill>
                        </a:rPr>
                        <a:t>Violácea</a:t>
                      </a:r>
                      <a:endParaRPr sz="1800">
                        <a:solidFill>
                          <a:srgbClr val="FFFFFF"/>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s-419" sz="1800">
                          <a:solidFill>
                            <a:srgbClr val="FFFFFF"/>
                          </a:solidFill>
                        </a:rPr>
                        <a:t>Capella</a:t>
                      </a:r>
                      <a:endParaRPr sz="1800">
                        <a:solidFill>
                          <a:srgbClr val="FFFFFF"/>
                        </a:solidFill>
                      </a:endParaRPr>
                    </a:p>
                  </a:txBody>
                  <a:tcPr marL="91425" marR="91425" marT="91425" marB="91425"/>
                </a:tc>
                <a:tc>
                  <a:txBody>
                    <a:bodyPr/>
                    <a:lstStyle/>
                    <a:p>
                      <a:pPr marL="0" lvl="0" indent="0" algn="ctr" rtl="0">
                        <a:spcBef>
                          <a:spcPts val="0"/>
                        </a:spcBef>
                        <a:spcAft>
                          <a:spcPts val="0"/>
                        </a:spcAft>
                        <a:buNone/>
                      </a:pPr>
                      <a:r>
                        <a:rPr lang="es-419" sz="1800">
                          <a:solidFill>
                            <a:srgbClr val="FFFFFF"/>
                          </a:solidFill>
                        </a:rPr>
                        <a:t>Amarilla </a:t>
                      </a:r>
                      <a:endParaRPr sz="1800">
                        <a:solidFill>
                          <a:srgbClr val="FFFFFF"/>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1923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419" sz="3600" u="sng"/>
              <a:t>LEY DE STEFAN:</a:t>
            </a:r>
            <a:endParaRPr sz="3600" u="sng"/>
          </a:p>
        </p:txBody>
      </p:sp>
      <p:sp>
        <p:nvSpPr>
          <p:cNvPr id="129" name="Google Shape;129;p23"/>
          <p:cNvSpPr txBox="1">
            <a:spLocks noGrp="1"/>
          </p:cNvSpPr>
          <p:nvPr>
            <p:ph type="body" idx="1"/>
          </p:nvPr>
        </p:nvSpPr>
        <p:spPr>
          <a:xfrm>
            <a:off x="311700" y="944350"/>
            <a:ext cx="8520600" cy="25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t>Stefan descubrió que existe una relación matemática entre la temperatura superficial de una estrella y la energía que emite al espacio.</a:t>
            </a:r>
            <a:endParaRPr sz="2400"/>
          </a:p>
          <a:p>
            <a:pPr marL="0" lvl="0" indent="0" algn="l" rtl="0">
              <a:spcBef>
                <a:spcPts val="1600"/>
              </a:spcBef>
              <a:spcAft>
                <a:spcPts val="1600"/>
              </a:spcAft>
              <a:buNone/>
            </a:pPr>
            <a:r>
              <a:rPr lang="es-419" sz="2400"/>
              <a:t>“La energía emitida (E) por un cuerpo negro es directamente proporcional a la cuarta potencia de su temperatura (T)”   </a:t>
            </a:r>
            <a:endParaRPr sz="2400"/>
          </a:p>
        </p:txBody>
      </p:sp>
      <p:pic>
        <p:nvPicPr>
          <p:cNvPr id="130" name="Google Shape;130;p23"/>
          <p:cNvPicPr preferRelativeResize="0"/>
          <p:nvPr/>
        </p:nvPicPr>
        <p:blipFill>
          <a:blip r:embed="rId3">
            <a:alphaModFix/>
          </a:blip>
          <a:stretch>
            <a:fillRect/>
          </a:stretch>
        </p:blipFill>
        <p:spPr>
          <a:xfrm>
            <a:off x="380532" y="3583383"/>
            <a:ext cx="3294168" cy="1282825"/>
          </a:xfrm>
          <a:prstGeom prst="rect">
            <a:avLst/>
          </a:prstGeom>
          <a:noFill/>
          <a:ln>
            <a:noFill/>
          </a:ln>
        </p:spPr>
      </p:pic>
      <p:sp>
        <p:nvSpPr>
          <p:cNvPr id="131" name="Google Shape;131;p23"/>
          <p:cNvSpPr txBox="1"/>
          <p:nvPr/>
        </p:nvSpPr>
        <p:spPr>
          <a:xfrm>
            <a:off x="3864900" y="3523150"/>
            <a:ext cx="4967400" cy="12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800">
                <a:solidFill>
                  <a:srgbClr val="FFFFFF"/>
                </a:solidFill>
              </a:rPr>
              <a:t>Donde:	</a:t>
            </a:r>
            <a:r>
              <a:rPr lang="es-419" sz="1800" b="1">
                <a:solidFill>
                  <a:srgbClr val="FFFFFF"/>
                </a:solidFill>
              </a:rPr>
              <a:t>T</a:t>
            </a:r>
            <a:r>
              <a:rPr lang="es-419" sz="1800">
                <a:solidFill>
                  <a:srgbClr val="FFFFFF"/>
                </a:solidFill>
              </a:rPr>
              <a:t> es la temperatura (K).</a:t>
            </a:r>
            <a:endParaRPr sz="1800">
              <a:solidFill>
                <a:srgbClr val="FFFFFF"/>
              </a:solidFill>
            </a:endParaRPr>
          </a:p>
          <a:p>
            <a:pPr marL="0" lvl="0" indent="0" algn="l" rtl="0">
              <a:spcBef>
                <a:spcPts val="0"/>
              </a:spcBef>
              <a:spcAft>
                <a:spcPts val="0"/>
              </a:spcAft>
              <a:buNone/>
            </a:pPr>
            <a:r>
              <a:rPr lang="es-419" sz="1800">
                <a:solidFill>
                  <a:srgbClr val="FFFFFF"/>
                </a:solidFill>
              </a:rPr>
              <a:t>		</a:t>
            </a:r>
            <a:r>
              <a:rPr lang="es-419" sz="1800" b="1">
                <a:solidFill>
                  <a:srgbClr val="FFFFFF"/>
                </a:solidFill>
              </a:rPr>
              <a:t>𝝈</a:t>
            </a:r>
            <a:r>
              <a:rPr lang="es-419" sz="1800">
                <a:solidFill>
                  <a:srgbClr val="FFFFFF"/>
                </a:solidFill>
              </a:rPr>
              <a:t> es la constante de Stefan (5,67x10</a:t>
            </a:r>
            <a:r>
              <a:rPr lang="es-419" sz="1800" baseline="30000">
                <a:solidFill>
                  <a:srgbClr val="FFFFFF"/>
                </a:solidFill>
              </a:rPr>
              <a:t>-8 </a:t>
            </a:r>
            <a:r>
              <a:rPr lang="es-419" sz="1800">
                <a:solidFill>
                  <a:srgbClr val="FFFFFF"/>
                </a:solidFill>
              </a:rPr>
              <a:t>W/m².K</a:t>
            </a:r>
            <a:r>
              <a:rPr lang="es-419" sz="1800" baseline="30000">
                <a:solidFill>
                  <a:srgbClr val="FFFFFF"/>
                </a:solidFill>
              </a:rPr>
              <a:t>4</a:t>
            </a:r>
            <a:r>
              <a:rPr lang="es-419" sz="1800">
                <a:solidFill>
                  <a:srgbClr val="FFFFFF"/>
                </a:solidFill>
              </a:rPr>
              <a:t>)</a:t>
            </a:r>
            <a:endParaRPr sz="1800">
              <a:solidFill>
                <a:srgbClr val="FFFFFF"/>
              </a:solidFill>
            </a:endParaRPr>
          </a:p>
          <a:p>
            <a:pPr marL="0" lvl="0" indent="0" algn="l" rtl="0">
              <a:spcBef>
                <a:spcPts val="0"/>
              </a:spcBef>
              <a:spcAft>
                <a:spcPts val="0"/>
              </a:spcAft>
              <a:buNone/>
            </a:pPr>
            <a:r>
              <a:rPr lang="es-419" sz="1800">
                <a:solidFill>
                  <a:srgbClr val="FFFFFF"/>
                </a:solidFill>
              </a:rPr>
              <a:t>		</a:t>
            </a:r>
            <a:r>
              <a:rPr lang="es-419" sz="1800" b="1">
                <a:solidFill>
                  <a:srgbClr val="FFFFFF"/>
                </a:solidFill>
              </a:rPr>
              <a:t>E</a:t>
            </a:r>
            <a:r>
              <a:rPr lang="es-419" sz="1800">
                <a:solidFill>
                  <a:srgbClr val="FFFFFF"/>
                </a:solidFill>
              </a:rPr>
              <a:t> energía emitida por un cuerpo negro (W/m²)</a:t>
            </a:r>
            <a:endParaRPr sz="1800">
              <a:solidFill>
                <a:srgbClr val="FFFFFF"/>
              </a:solidFill>
            </a:endParaRPr>
          </a:p>
          <a:p>
            <a:pPr marL="0" lvl="0" indent="0" algn="l" rtl="0">
              <a:spcBef>
                <a:spcPts val="0"/>
              </a:spcBef>
              <a:spcAft>
                <a:spcPts val="0"/>
              </a:spcAft>
              <a:buNone/>
            </a:pPr>
            <a:r>
              <a:rPr lang="es-419" sz="1800"/>
              <a:t>	 	 	</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0" y="1724400"/>
            <a:ext cx="9144000" cy="12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u="sng" dirty="0">
                <a:solidFill>
                  <a:srgbClr val="FF9900"/>
                </a:solidFill>
                <a:latin typeface="Average"/>
                <a:ea typeface="Average"/>
                <a:cs typeface="Average"/>
                <a:sym typeface="Average"/>
                <a:hlinkClick r:id="rId3"/>
              </a:rPr>
              <a:t>https://www.youtube.com/watch?v=slBczgRNwU8</a:t>
            </a:r>
            <a:endParaRPr sz="2400" dirty="0">
              <a:solidFill>
                <a:srgbClr val="FF9900"/>
              </a:solidFill>
              <a:latin typeface="Average"/>
              <a:ea typeface="Average"/>
              <a:cs typeface="Average"/>
              <a:sym typeface="Average"/>
            </a:endParaRPr>
          </a:p>
          <a:p>
            <a:pPr marL="0" lvl="0" indent="0" algn="ctr" rtl="0">
              <a:spcBef>
                <a:spcPts val="0"/>
              </a:spcBef>
              <a:spcAft>
                <a:spcPts val="0"/>
              </a:spcAft>
              <a:buNone/>
            </a:pPr>
            <a:endParaRPr sz="2400" dirty="0">
              <a:solidFill>
                <a:srgbClr val="FF9900"/>
              </a:solidFill>
              <a:latin typeface="Average"/>
              <a:ea typeface="Average"/>
              <a:cs typeface="Average"/>
              <a:sym typeface="Average"/>
            </a:endParaRPr>
          </a:p>
          <a:p>
            <a:pPr marL="0" lvl="0" indent="0" algn="ctr" rtl="0">
              <a:spcBef>
                <a:spcPts val="0"/>
              </a:spcBef>
              <a:spcAft>
                <a:spcPts val="0"/>
              </a:spcAft>
              <a:buNone/>
            </a:pPr>
            <a:r>
              <a:rPr lang="es-419" sz="2400" u="sng" dirty="0">
                <a:solidFill>
                  <a:srgbClr val="FF9900"/>
                </a:solidFill>
                <a:latin typeface="Average"/>
                <a:ea typeface="Average"/>
                <a:cs typeface="Average"/>
                <a:sym typeface="Average"/>
                <a:hlinkClick r:id="rId4"/>
              </a:rPr>
              <a:t>https://www.youtube.com/watch?v=UEBNJqUW5Ok</a:t>
            </a:r>
            <a:endParaRPr sz="2400" dirty="0">
              <a:solidFill>
                <a:srgbClr val="FF9900"/>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973DB-D18D-4915-8F2A-9B075509F17A}"/>
              </a:ext>
            </a:extLst>
          </p:cNvPr>
          <p:cNvSpPr>
            <a:spLocks noGrp="1"/>
          </p:cNvSpPr>
          <p:nvPr>
            <p:ph type="title"/>
          </p:nvPr>
        </p:nvSpPr>
        <p:spPr/>
        <p:txBody>
          <a:bodyPr/>
          <a:lstStyle/>
          <a:p>
            <a:pPr algn="ctr"/>
            <a:r>
              <a:rPr lang="es-ES" sz="3600" dirty="0"/>
              <a:t>¿QUÉ ES EL EFECTO DOPPLER?</a:t>
            </a:r>
          </a:p>
        </p:txBody>
      </p:sp>
      <p:sp>
        <p:nvSpPr>
          <p:cNvPr id="3" name="Marcador de texto 2">
            <a:extLst>
              <a:ext uri="{FF2B5EF4-FFF2-40B4-BE49-F238E27FC236}">
                <a16:creationId xmlns:a16="http://schemas.microsoft.com/office/drawing/2014/main" id="{84C12642-8654-416B-9134-19959E159B4B}"/>
              </a:ext>
            </a:extLst>
          </p:cNvPr>
          <p:cNvSpPr>
            <a:spLocks noGrp="1"/>
          </p:cNvSpPr>
          <p:nvPr>
            <p:ph type="body" idx="1"/>
          </p:nvPr>
        </p:nvSpPr>
        <p:spPr>
          <a:xfrm>
            <a:off x="311700" y="1171562"/>
            <a:ext cx="8520600" cy="1507843"/>
          </a:xfrm>
        </p:spPr>
        <p:txBody>
          <a:bodyPr/>
          <a:lstStyle/>
          <a:p>
            <a:r>
              <a:rPr lang="es-ES" dirty="0"/>
              <a:t>Es el cambio en la frecuencia de una onda, producida por un objeto en movimiento. </a:t>
            </a:r>
          </a:p>
          <a:p>
            <a:r>
              <a:rPr lang="es-ES" dirty="0"/>
              <a:t>Observado por primera vez por Christian Andreas Doppler en 1842, al notar el sonido que producía una locomotora al acercarse y luego alejarse.</a:t>
            </a:r>
          </a:p>
        </p:txBody>
      </p:sp>
      <p:pic>
        <p:nvPicPr>
          <p:cNvPr id="5" name="Imagen 4">
            <a:extLst>
              <a:ext uri="{FF2B5EF4-FFF2-40B4-BE49-F238E27FC236}">
                <a16:creationId xmlns:a16="http://schemas.microsoft.com/office/drawing/2014/main" id="{611FD8E5-8640-4821-BA18-09F9C7C63905}"/>
              </a:ext>
            </a:extLst>
          </p:cNvPr>
          <p:cNvPicPr>
            <a:picLocks noChangeAspect="1"/>
          </p:cNvPicPr>
          <p:nvPr/>
        </p:nvPicPr>
        <p:blipFill>
          <a:blip r:embed="rId2"/>
          <a:stretch>
            <a:fillRect/>
          </a:stretch>
        </p:blipFill>
        <p:spPr>
          <a:xfrm>
            <a:off x="589292" y="3414020"/>
            <a:ext cx="3522589" cy="704518"/>
          </a:xfrm>
          <a:prstGeom prst="rect">
            <a:avLst/>
          </a:prstGeom>
        </p:spPr>
      </p:pic>
      <p:pic>
        <p:nvPicPr>
          <p:cNvPr id="7" name="Imagen 6">
            <a:extLst>
              <a:ext uri="{FF2B5EF4-FFF2-40B4-BE49-F238E27FC236}">
                <a16:creationId xmlns:a16="http://schemas.microsoft.com/office/drawing/2014/main" id="{47D77944-8D46-4F5D-8807-1C21B136FCDA}"/>
              </a:ext>
            </a:extLst>
          </p:cNvPr>
          <p:cNvPicPr>
            <a:picLocks noChangeAspect="1"/>
          </p:cNvPicPr>
          <p:nvPr/>
        </p:nvPicPr>
        <p:blipFill rotWithShape="1">
          <a:blip r:embed="rId3"/>
          <a:srcRect t="22329"/>
          <a:stretch/>
        </p:blipFill>
        <p:spPr>
          <a:xfrm>
            <a:off x="4389473" y="2571750"/>
            <a:ext cx="4101162" cy="2389059"/>
          </a:xfrm>
          <a:prstGeom prst="rect">
            <a:avLst/>
          </a:prstGeom>
        </p:spPr>
      </p:pic>
    </p:spTree>
    <p:extLst>
      <p:ext uri="{BB962C8B-B14F-4D97-AF65-F5344CB8AC3E}">
        <p14:creationId xmlns:p14="http://schemas.microsoft.com/office/powerpoint/2010/main" val="251316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51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600" u="sng" dirty="0"/>
              <a:t>¿QUÉ ES EL EFECTO DOPPLER?</a:t>
            </a:r>
            <a:endParaRPr sz="3600" u="sng" dirty="0"/>
          </a:p>
        </p:txBody>
      </p:sp>
      <p:sp>
        <p:nvSpPr>
          <p:cNvPr id="70" name="Google Shape;70;p15"/>
          <p:cNvSpPr txBox="1">
            <a:spLocks noGrp="1"/>
          </p:cNvSpPr>
          <p:nvPr>
            <p:ph type="body" idx="1"/>
          </p:nvPr>
        </p:nvSpPr>
        <p:spPr>
          <a:xfrm>
            <a:off x="311700" y="988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419" sz="2400"/>
              <a:t>Se denomina efecto Doppler al desplazamiento de las líneas espectrales hacia menores longitudes de ondas cuando se acerca el objeto respecto del observador y hacia mayores longitudes de onda a medida que el objeto se aleja respecto del observador.</a:t>
            </a:r>
            <a:endParaRPr sz="2400"/>
          </a:p>
        </p:txBody>
      </p:sp>
      <p:pic>
        <p:nvPicPr>
          <p:cNvPr id="71" name="Google Shape;71;p15"/>
          <p:cNvPicPr preferRelativeResize="0"/>
          <p:nvPr/>
        </p:nvPicPr>
        <p:blipFill>
          <a:blip r:embed="rId3">
            <a:alphaModFix/>
          </a:blip>
          <a:stretch>
            <a:fillRect/>
          </a:stretch>
        </p:blipFill>
        <p:spPr>
          <a:xfrm>
            <a:off x="1600200" y="2919723"/>
            <a:ext cx="5943600" cy="208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F7847E-2512-43B2-9342-E925C956BD03}"/>
              </a:ext>
            </a:extLst>
          </p:cNvPr>
          <p:cNvPicPr>
            <a:picLocks noChangeAspect="1"/>
          </p:cNvPicPr>
          <p:nvPr/>
        </p:nvPicPr>
        <p:blipFill rotWithShape="1">
          <a:blip r:embed="rId2"/>
          <a:srcRect l="1008" t="1446" r="1318" b="2016"/>
          <a:stretch/>
        </p:blipFill>
        <p:spPr>
          <a:xfrm>
            <a:off x="1541721" y="325495"/>
            <a:ext cx="6060558" cy="4492510"/>
          </a:xfrm>
          <a:prstGeom prst="rect">
            <a:avLst/>
          </a:prstGeom>
        </p:spPr>
      </p:pic>
    </p:spTree>
    <p:extLst>
      <p:ext uri="{BB962C8B-B14F-4D97-AF65-F5344CB8AC3E}">
        <p14:creationId xmlns:p14="http://schemas.microsoft.com/office/powerpoint/2010/main" val="56496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0"/>
            <a:ext cx="8520600" cy="10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u="sng"/>
              <a:t>¿CÓMO DETERMINAMOS A QUÉ VELOCIDAD SE ALEJA EL OBJETO?</a:t>
            </a:r>
            <a:endParaRPr u="sng"/>
          </a:p>
        </p:txBody>
      </p:sp>
      <p:sp>
        <p:nvSpPr>
          <p:cNvPr id="77" name="Google Shape;77;p16"/>
          <p:cNvSpPr txBox="1">
            <a:spLocks noGrp="1"/>
          </p:cNvSpPr>
          <p:nvPr>
            <p:ph type="body" idx="1"/>
          </p:nvPr>
        </p:nvSpPr>
        <p:spPr>
          <a:xfrm>
            <a:off x="2287100" y="600200"/>
            <a:ext cx="6736200" cy="11664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419"/>
              <a:t>La velocidad con la que se aleja un objeto, la determinamos a partir del desplazamiento que experimentan las líneas espectrales de un determinado elemento en el espectro del mismo objeto.</a:t>
            </a:r>
            <a:endParaRPr/>
          </a:p>
          <a:p>
            <a:pPr marL="0" lvl="0" indent="0" algn="l" rtl="0">
              <a:spcBef>
                <a:spcPts val="1600"/>
              </a:spcBef>
              <a:spcAft>
                <a:spcPts val="0"/>
              </a:spcAft>
              <a:buNone/>
            </a:pPr>
            <a:endParaRPr/>
          </a:p>
          <a:p>
            <a:pPr marL="0" lvl="0" indent="0" algn="l" rtl="0">
              <a:spcBef>
                <a:spcPts val="1600"/>
              </a:spcBef>
              <a:spcAft>
                <a:spcPts val="1600"/>
              </a:spcAft>
              <a:buNone/>
            </a:pPr>
            <a:r>
              <a:rPr lang="es-419"/>
              <a:t>			</a:t>
            </a:r>
            <a:endParaRPr>
              <a:solidFill>
                <a:srgbClr val="000000"/>
              </a:solidFill>
            </a:endParaRPr>
          </a:p>
        </p:txBody>
      </p:sp>
      <p:pic>
        <p:nvPicPr>
          <p:cNvPr id="78" name="Google Shape;78;p16"/>
          <p:cNvPicPr preferRelativeResize="0"/>
          <p:nvPr/>
        </p:nvPicPr>
        <p:blipFill>
          <a:blip r:embed="rId3">
            <a:alphaModFix/>
          </a:blip>
          <a:stretch>
            <a:fillRect/>
          </a:stretch>
        </p:blipFill>
        <p:spPr>
          <a:xfrm>
            <a:off x="96350" y="1213942"/>
            <a:ext cx="1999750" cy="3529559"/>
          </a:xfrm>
          <a:prstGeom prst="rect">
            <a:avLst/>
          </a:prstGeom>
          <a:noFill/>
          <a:ln>
            <a:noFill/>
          </a:ln>
        </p:spPr>
      </p:pic>
      <p:pic>
        <p:nvPicPr>
          <p:cNvPr id="79" name="Google Shape;79;p16"/>
          <p:cNvPicPr preferRelativeResize="0"/>
          <p:nvPr/>
        </p:nvPicPr>
        <p:blipFill>
          <a:blip r:embed="rId4">
            <a:alphaModFix/>
          </a:blip>
          <a:stretch>
            <a:fillRect/>
          </a:stretch>
        </p:blipFill>
        <p:spPr>
          <a:xfrm>
            <a:off x="3814108" y="1864488"/>
            <a:ext cx="2950992" cy="1414525"/>
          </a:xfrm>
          <a:prstGeom prst="rect">
            <a:avLst/>
          </a:prstGeom>
          <a:noFill/>
          <a:ln>
            <a:noFill/>
          </a:ln>
        </p:spPr>
      </p:pic>
      <p:sp>
        <p:nvSpPr>
          <p:cNvPr id="80" name="Google Shape;80;p16"/>
          <p:cNvSpPr txBox="1"/>
          <p:nvPr/>
        </p:nvSpPr>
        <p:spPr>
          <a:xfrm>
            <a:off x="2200100" y="3181125"/>
            <a:ext cx="6823200" cy="17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800">
                <a:solidFill>
                  <a:srgbClr val="FFFFFF"/>
                </a:solidFill>
                <a:latin typeface="Average"/>
                <a:ea typeface="Average"/>
                <a:cs typeface="Average"/>
                <a:sym typeface="Average"/>
              </a:rPr>
              <a:t>Donde:</a:t>
            </a:r>
            <a:endParaRPr sz="1800">
              <a:solidFill>
                <a:srgbClr val="FFFFFF"/>
              </a:solidFill>
              <a:latin typeface="Average"/>
              <a:ea typeface="Average"/>
              <a:cs typeface="Average"/>
              <a:sym typeface="Average"/>
            </a:endParaRPr>
          </a:p>
          <a:p>
            <a:pPr marL="457200" lvl="0" indent="-342900" algn="l" rtl="0">
              <a:spcBef>
                <a:spcPts val="0"/>
              </a:spcBef>
              <a:spcAft>
                <a:spcPts val="0"/>
              </a:spcAft>
              <a:buClr>
                <a:srgbClr val="FFFFFF"/>
              </a:buClr>
              <a:buSzPts val="1800"/>
              <a:buFont typeface="Average"/>
              <a:buChar char="●"/>
            </a:pPr>
            <a:r>
              <a:rPr lang="es-419" sz="1800">
                <a:solidFill>
                  <a:srgbClr val="FFFFFF"/>
                </a:solidFill>
                <a:latin typeface="Average"/>
                <a:ea typeface="Average"/>
                <a:cs typeface="Average"/>
                <a:sym typeface="Average"/>
              </a:rPr>
              <a:t>v es la velocidad relativa con la que se aleja el objeto (km/s)</a:t>
            </a:r>
            <a:endParaRPr sz="1800">
              <a:solidFill>
                <a:srgbClr val="FFFFFF"/>
              </a:solidFill>
              <a:latin typeface="Average"/>
              <a:ea typeface="Average"/>
              <a:cs typeface="Average"/>
              <a:sym typeface="Average"/>
            </a:endParaRPr>
          </a:p>
          <a:p>
            <a:pPr marL="457200" lvl="0" indent="-342900" algn="l" rtl="0">
              <a:spcBef>
                <a:spcPts val="0"/>
              </a:spcBef>
              <a:spcAft>
                <a:spcPts val="0"/>
              </a:spcAft>
              <a:buClr>
                <a:srgbClr val="FFFFFF"/>
              </a:buClr>
              <a:buSzPts val="1800"/>
              <a:buFont typeface="Average"/>
              <a:buChar char="●"/>
            </a:pPr>
            <a:r>
              <a:rPr lang="es-419" sz="1800">
                <a:solidFill>
                  <a:srgbClr val="FFFFFF"/>
                </a:solidFill>
                <a:latin typeface="Average"/>
                <a:ea typeface="Average"/>
                <a:cs typeface="Average"/>
                <a:sym typeface="Average"/>
              </a:rPr>
              <a:t>Δ𝝀 es el desplazamiento longitudinal de la longitud de onda (nm)</a:t>
            </a:r>
            <a:endParaRPr sz="1800">
              <a:solidFill>
                <a:srgbClr val="FFFFFF"/>
              </a:solidFill>
              <a:latin typeface="Average"/>
              <a:ea typeface="Average"/>
              <a:cs typeface="Average"/>
              <a:sym typeface="Average"/>
            </a:endParaRPr>
          </a:p>
          <a:p>
            <a:pPr marL="457200" lvl="0" indent="-342900" algn="l" rtl="0">
              <a:spcBef>
                <a:spcPts val="0"/>
              </a:spcBef>
              <a:spcAft>
                <a:spcPts val="0"/>
              </a:spcAft>
              <a:buClr>
                <a:srgbClr val="FFFFFF"/>
              </a:buClr>
              <a:buSzPts val="1800"/>
              <a:buFont typeface="Average"/>
              <a:buChar char="●"/>
            </a:pPr>
            <a:r>
              <a:rPr lang="es-419" sz="1800">
                <a:solidFill>
                  <a:srgbClr val="FFFFFF"/>
                </a:solidFill>
                <a:latin typeface="Average"/>
                <a:ea typeface="Average"/>
                <a:cs typeface="Average"/>
                <a:sym typeface="Average"/>
              </a:rPr>
              <a:t>𝝀 longitud de onda de la línea con el objeto en reposo (nm)</a:t>
            </a:r>
            <a:endParaRPr sz="1800">
              <a:solidFill>
                <a:srgbClr val="FFFFFF"/>
              </a:solidFill>
              <a:latin typeface="Average"/>
              <a:ea typeface="Average"/>
              <a:cs typeface="Average"/>
              <a:sym typeface="Average"/>
            </a:endParaRPr>
          </a:p>
          <a:p>
            <a:pPr marL="457200" lvl="0" indent="-342900" algn="l" rtl="0">
              <a:spcBef>
                <a:spcPts val="0"/>
              </a:spcBef>
              <a:spcAft>
                <a:spcPts val="0"/>
              </a:spcAft>
              <a:buClr>
                <a:srgbClr val="FFFFFF"/>
              </a:buClr>
              <a:buSzPts val="1800"/>
              <a:buFont typeface="Average"/>
              <a:buChar char="●"/>
            </a:pPr>
            <a:r>
              <a:rPr lang="es-419" sz="1800">
                <a:solidFill>
                  <a:srgbClr val="FFFFFF"/>
                </a:solidFill>
                <a:latin typeface="Average"/>
                <a:ea typeface="Average"/>
                <a:cs typeface="Average"/>
                <a:sym typeface="Average"/>
              </a:rPr>
              <a:t>c es la velocidad de la luz (300.000 km/s)</a:t>
            </a:r>
            <a:endParaRPr sz="1800">
              <a:solidFill>
                <a:srgbClr val="FFFFFF"/>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5101850" y="73400"/>
            <a:ext cx="4054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4800" b="1" u="sng"/>
              <a:t>EJERCICIO</a:t>
            </a:r>
            <a:endParaRPr sz="4800" b="1" u="sng"/>
          </a:p>
        </p:txBody>
      </p:sp>
      <p:sp>
        <p:nvSpPr>
          <p:cNvPr id="86" name="Google Shape;86;p17"/>
          <p:cNvSpPr txBox="1">
            <a:spLocks noGrp="1"/>
          </p:cNvSpPr>
          <p:nvPr>
            <p:ph type="body" idx="1"/>
          </p:nvPr>
        </p:nvSpPr>
        <p:spPr>
          <a:xfrm>
            <a:off x="5202950" y="1236950"/>
            <a:ext cx="3852300" cy="3613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a:pPr>
            <a:r>
              <a:rPr lang="es-419" sz="2400" b="1"/>
              <a:t>¿Qué desplazamiento presenta la línea del H?</a:t>
            </a:r>
            <a:endParaRPr sz="2400" b="1"/>
          </a:p>
          <a:p>
            <a:pPr marL="457200" lvl="0" indent="-381000" algn="l" rtl="0">
              <a:spcBef>
                <a:spcPts val="0"/>
              </a:spcBef>
              <a:spcAft>
                <a:spcPts val="0"/>
              </a:spcAft>
              <a:buSzPts val="2400"/>
              <a:buAutoNum type="arabicParenR"/>
            </a:pPr>
            <a:r>
              <a:rPr lang="es-419" sz="2400" b="1"/>
              <a:t>¿La estrella se está alejando o acercando? </a:t>
            </a:r>
            <a:endParaRPr sz="2400" b="1"/>
          </a:p>
          <a:p>
            <a:pPr marL="457200" lvl="0" indent="-381000" algn="l" rtl="0">
              <a:spcBef>
                <a:spcPts val="0"/>
              </a:spcBef>
              <a:spcAft>
                <a:spcPts val="0"/>
              </a:spcAft>
              <a:buSzPts val="2400"/>
              <a:buAutoNum type="arabicParenR"/>
            </a:pPr>
            <a:r>
              <a:rPr lang="es-419" sz="2400" b="1"/>
              <a:t>¿Qué velocidad relativa presenta la estrella?</a:t>
            </a:r>
            <a:endParaRPr sz="2400" b="1"/>
          </a:p>
        </p:txBody>
      </p:sp>
      <p:pic>
        <p:nvPicPr>
          <p:cNvPr id="87" name="Google Shape;87;p17"/>
          <p:cNvPicPr preferRelativeResize="0"/>
          <p:nvPr/>
        </p:nvPicPr>
        <p:blipFill>
          <a:blip r:embed="rId3">
            <a:alphaModFix/>
          </a:blip>
          <a:stretch>
            <a:fillRect/>
          </a:stretch>
        </p:blipFill>
        <p:spPr>
          <a:xfrm>
            <a:off x="152400" y="560450"/>
            <a:ext cx="4898151" cy="1910601"/>
          </a:xfrm>
          <a:prstGeom prst="rect">
            <a:avLst/>
          </a:prstGeom>
          <a:noFill/>
          <a:ln>
            <a:noFill/>
          </a:ln>
        </p:spPr>
      </p:pic>
      <p:pic>
        <p:nvPicPr>
          <p:cNvPr id="88" name="Google Shape;88;p17"/>
          <p:cNvPicPr preferRelativeResize="0"/>
          <p:nvPr/>
        </p:nvPicPr>
        <p:blipFill>
          <a:blip r:embed="rId4">
            <a:alphaModFix/>
          </a:blip>
          <a:stretch>
            <a:fillRect/>
          </a:stretch>
        </p:blipFill>
        <p:spPr>
          <a:xfrm>
            <a:off x="203700" y="3052675"/>
            <a:ext cx="4898152" cy="1910599"/>
          </a:xfrm>
          <a:prstGeom prst="rect">
            <a:avLst/>
          </a:prstGeom>
          <a:noFill/>
          <a:ln>
            <a:noFill/>
          </a:ln>
        </p:spPr>
      </p:pic>
      <p:sp>
        <p:nvSpPr>
          <p:cNvPr id="89" name="Google Shape;89;p17"/>
          <p:cNvSpPr txBox="1"/>
          <p:nvPr/>
        </p:nvSpPr>
        <p:spPr>
          <a:xfrm>
            <a:off x="152400" y="159050"/>
            <a:ext cx="3330000" cy="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800" b="1">
                <a:solidFill>
                  <a:srgbClr val="FFFFFF"/>
                </a:solidFill>
                <a:latin typeface="Average"/>
                <a:ea typeface="Average"/>
                <a:cs typeface="Average"/>
                <a:sym typeface="Average"/>
              </a:rPr>
              <a:t>Espectro característico del H</a:t>
            </a:r>
            <a:endParaRPr sz="1800" b="1">
              <a:solidFill>
                <a:srgbClr val="FFFFFF"/>
              </a:solidFill>
              <a:latin typeface="Average"/>
              <a:ea typeface="Average"/>
              <a:cs typeface="Average"/>
              <a:sym typeface="Average"/>
            </a:endParaRPr>
          </a:p>
        </p:txBody>
      </p:sp>
      <p:sp>
        <p:nvSpPr>
          <p:cNvPr id="90" name="Google Shape;90;p17"/>
          <p:cNvSpPr txBox="1"/>
          <p:nvPr/>
        </p:nvSpPr>
        <p:spPr>
          <a:xfrm>
            <a:off x="152400" y="2651275"/>
            <a:ext cx="4370400" cy="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800" b="1">
                <a:solidFill>
                  <a:srgbClr val="FFFFFF"/>
                </a:solidFill>
                <a:latin typeface="Average"/>
                <a:ea typeface="Average"/>
                <a:cs typeface="Average"/>
                <a:sym typeface="Average"/>
              </a:rPr>
              <a:t>Espectro de una estrella x</a:t>
            </a:r>
            <a:endParaRPr sz="1800" b="1">
              <a:solidFill>
                <a:srgbClr val="FFFFFF"/>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177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u="sng"/>
              <a:t>Temperatura superficial de las estrellas</a:t>
            </a:r>
            <a:endParaRPr u="sng"/>
          </a:p>
        </p:txBody>
      </p:sp>
      <p:sp>
        <p:nvSpPr>
          <p:cNvPr id="96" name="Google Shape;9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b="1" u="sng"/>
              <a:t>Def:</a:t>
            </a:r>
            <a:r>
              <a:rPr lang="es-419" sz="2400" b="1"/>
              <a:t> Cuerpo negro</a:t>
            </a:r>
            <a:endParaRPr sz="2400" b="1"/>
          </a:p>
          <a:p>
            <a:pPr marL="0" lvl="0" indent="0" algn="l" rtl="0">
              <a:spcBef>
                <a:spcPts val="1600"/>
              </a:spcBef>
              <a:spcAft>
                <a:spcPts val="0"/>
              </a:spcAft>
              <a:buNone/>
            </a:pPr>
            <a:r>
              <a:rPr lang="es-419" sz="2400"/>
              <a:t>Emisores perfectos de radiación, que emiten en todas las longitudes de onda del espectro electromagnético. Las estrellas no son cuerpos negros, pero se comportan de una manera parecida.</a:t>
            </a:r>
            <a:endParaRPr sz="2400"/>
          </a:p>
          <a:p>
            <a:pPr marL="0" lvl="0" indent="0" algn="l" rtl="0">
              <a:spcBef>
                <a:spcPts val="1600"/>
              </a:spcBef>
              <a:spcAft>
                <a:spcPts val="1600"/>
              </a:spcAft>
              <a:buNone/>
            </a:pPr>
            <a:r>
              <a:rPr lang="es-419" sz="2400" b="1"/>
              <a:t>LA TEMPERATURA DE UNA ESTRELLA NO ES ÚNICA Y DEPENDE DE DONDE SE MIDA.</a:t>
            </a:r>
            <a:endParaRP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221825" y="132850"/>
            <a:ext cx="4610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600" b="1" u="sng"/>
              <a:t>COLOR Y TEMPERATURA</a:t>
            </a:r>
            <a:endParaRPr sz="3600" b="1" u="sng"/>
          </a:p>
        </p:txBody>
      </p:sp>
      <p:sp>
        <p:nvSpPr>
          <p:cNvPr id="102" name="Google Shape;102;p19"/>
          <p:cNvSpPr txBox="1">
            <a:spLocks noGrp="1"/>
          </p:cNvSpPr>
          <p:nvPr>
            <p:ph type="body" idx="1"/>
          </p:nvPr>
        </p:nvSpPr>
        <p:spPr>
          <a:xfrm>
            <a:off x="237525" y="236900"/>
            <a:ext cx="3984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Las estrellas azules son más calientes que las estrellas de color roja.</a:t>
            </a:r>
            <a:endParaRPr/>
          </a:p>
          <a:p>
            <a:pPr marL="0" lvl="0" indent="0" algn="l" rtl="0">
              <a:spcBef>
                <a:spcPts val="1600"/>
              </a:spcBef>
              <a:spcAft>
                <a:spcPts val="0"/>
              </a:spcAft>
              <a:buNone/>
            </a:pPr>
            <a:r>
              <a:rPr lang="es-419"/>
              <a:t>Si calentamos un objeto, esté comenzará a emitir radiación en el infrarrojo, imperceptible para nuestros ojos, pero si para nuestro piel, al tocar el objeto lo notaremos más caliente. Al calentarlo, el objeto primero se tornara rojo oscuro, luego anaranjado, amarillo, hasta ponerse blanco.</a:t>
            </a:r>
            <a:endParaRPr/>
          </a:p>
          <a:p>
            <a:pPr marL="0" lvl="0" indent="0" algn="l" rtl="0">
              <a:spcBef>
                <a:spcPts val="1600"/>
              </a:spcBef>
              <a:spcAft>
                <a:spcPts val="1600"/>
              </a:spcAft>
              <a:buNone/>
            </a:pPr>
            <a:r>
              <a:rPr lang="es-419"/>
              <a:t>Esta experiencia permite determinar que debe haber una relación entre la temperatura y el color de un cuerpo.</a:t>
            </a:r>
            <a:endParaRPr/>
          </a:p>
        </p:txBody>
      </p:sp>
      <p:pic>
        <p:nvPicPr>
          <p:cNvPr id="103" name="Google Shape;103;p19"/>
          <p:cNvPicPr preferRelativeResize="0"/>
          <p:nvPr/>
        </p:nvPicPr>
        <p:blipFill>
          <a:blip r:embed="rId3">
            <a:alphaModFix/>
          </a:blip>
          <a:stretch>
            <a:fillRect/>
          </a:stretch>
        </p:blipFill>
        <p:spPr>
          <a:xfrm>
            <a:off x="4266387" y="1534704"/>
            <a:ext cx="4521276" cy="32864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675</Words>
  <Application>Microsoft Office PowerPoint</Application>
  <PresentationFormat>Presentación en pantalla (16:9)</PresentationFormat>
  <Paragraphs>61</Paragraphs>
  <Slides>13</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Oswald</vt:lpstr>
      <vt:lpstr>Arial</vt:lpstr>
      <vt:lpstr>Average</vt:lpstr>
      <vt:lpstr>Slate</vt:lpstr>
      <vt:lpstr>EFECTO DOPPLER Y LEYES DE LA RADIACIÓN</vt:lpstr>
      <vt:lpstr>Presentación de PowerPoint</vt:lpstr>
      <vt:lpstr>¿QUÉ ES EL EFECTO DOPPLER?</vt:lpstr>
      <vt:lpstr>¿QUÉ ES EL EFECTO DOPPLER?</vt:lpstr>
      <vt:lpstr>Presentación de PowerPoint</vt:lpstr>
      <vt:lpstr>¿CÓMO DETERMINAMOS A QUÉ VELOCIDAD SE ALEJA EL OBJETO?</vt:lpstr>
      <vt:lpstr>EJERCICIO</vt:lpstr>
      <vt:lpstr>Temperatura superficial de las estrellas</vt:lpstr>
      <vt:lpstr>COLOR Y TEMPERATURA</vt:lpstr>
      <vt:lpstr>LEY DE WIEN:</vt:lpstr>
      <vt:lpstr>¿Qué podemos deducir?</vt:lpstr>
      <vt:lpstr>EJERCICIO: Ordenar la siguiente tabla de estrellas por temperatura de menor a mayor</vt:lpstr>
      <vt:lpstr>LEY DE STEFAN: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EFECTO DOPPLER Y LEYES DE LA RADIACIÓN</dc:title>
  <cp:lastModifiedBy>Vladimir Pérez Priori</cp:lastModifiedBy>
  <cp:revision>7</cp:revision>
  <dcterms:modified xsi:type="dcterms:W3CDTF">2020-07-13T22:09:40Z</dcterms:modified>
</cp:coreProperties>
</file>