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57" r:id="rId4"/>
    <p:sldId id="258" r:id="rId5"/>
    <p:sldId id="259" r:id="rId6"/>
    <p:sldId id="265" r:id="rId7"/>
    <p:sldId id="260" r:id="rId8"/>
    <p:sldId id="261" r:id="rId9"/>
    <p:sldId id="263" r:id="rId10"/>
    <p:sldId id="266" r:id="rId11"/>
    <p:sldId id="262"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8/16/2020</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‹Nº›</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s-ES"/>
              <a:t>Haga clic para modificar los estilos de texto del patrón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s-ES"/>
              <a:t>Haga clic para modificar los estilos de texto del patrón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8" name="Title 1"/>
          <p:cNvSpPr>
            <a:spLocks noGrp="1"/>
          </p:cNvSpPr>
          <p:nvPr>
            <p:ph type="title"/>
          </p:nvPr>
        </p:nvSpPr>
        <p:spPr>
          <a:xfrm>
            <a:off x="685801" y="609600"/>
            <a:ext cx="10131425" cy="1456267"/>
          </a:xfrm>
        </p:spPr>
        <p:txBody>
          <a:bodyPr/>
          <a:lstStyle/>
          <a:p>
            <a:r>
              <a:rPr lang="es-ES"/>
              <a:t>Haga clic para modificar el estilo de título del patrón</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s-ES"/>
              <a:t>Haga clic para modificar el estilo de título del patrón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8/16/2020</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12BE7D-4140-4080-92B9-D1BB82360753}"/>
              </a:ext>
            </a:extLst>
          </p:cNvPr>
          <p:cNvSpPr>
            <a:spLocks noGrp="1"/>
          </p:cNvSpPr>
          <p:nvPr>
            <p:ph type="ctrTitle"/>
          </p:nvPr>
        </p:nvSpPr>
        <p:spPr>
          <a:xfrm>
            <a:off x="1934817" y="2825659"/>
            <a:ext cx="10164418" cy="2421464"/>
          </a:xfrm>
        </p:spPr>
        <p:txBody>
          <a:bodyPr>
            <a:noAutofit/>
          </a:bodyPr>
          <a:lstStyle/>
          <a:p>
            <a:r>
              <a:rPr lang="es-MX" sz="8000" b="1" dirty="0">
                <a:solidFill>
                  <a:schemeClr val="bg2">
                    <a:lumMod val="20000"/>
                    <a:lumOff val="80000"/>
                  </a:schemeClr>
                </a:solidFill>
                <a:effectLst>
                  <a:outerShdw blurRad="38100" dist="38100" dir="2700000" algn="tl">
                    <a:srgbClr val="000000">
                      <a:alpha val="43137"/>
                    </a:srgbClr>
                  </a:outerShdw>
                </a:effectLst>
              </a:rPr>
              <a:t>DIAGRAMA h-r  clasificación estelar</a:t>
            </a:r>
          </a:p>
        </p:txBody>
      </p:sp>
    </p:spTree>
    <p:extLst>
      <p:ext uri="{BB962C8B-B14F-4D97-AF65-F5344CB8AC3E}">
        <p14:creationId xmlns:p14="http://schemas.microsoft.com/office/powerpoint/2010/main" val="334418870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AF7977-842B-4D3D-88E1-7A4BCF3872A4}"/>
              </a:ext>
            </a:extLst>
          </p:cNvPr>
          <p:cNvSpPr>
            <a:spLocks noGrp="1"/>
          </p:cNvSpPr>
          <p:nvPr>
            <p:ph type="title"/>
          </p:nvPr>
        </p:nvSpPr>
        <p:spPr/>
        <p:txBody>
          <a:bodyPr/>
          <a:lstStyle/>
          <a:p>
            <a:r>
              <a:rPr lang="es-ES" dirty="0"/>
              <a:t>Relación período-luminosidad para estrellas de la secuencia principal</a:t>
            </a:r>
          </a:p>
        </p:txBody>
      </p:sp>
      <mc:AlternateContent xmlns:mc="http://schemas.openxmlformats.org/markup-compatibility/2006">
        <mc:Choice xmlns:a14="http://schemas.microsoft.com/office/drawing/2010/main" Requires="a14">
          <p:sp>
            <p:nvSpPr>
              <p:cNvPr id="3" name="Marcador de contenido 2">
                <a:extLst>
                  <a:ext uri="{FF2B5EF4-FFF2-40B4-BE49-F238E27FC236}">
                    <a16:creationId xmlns:a16="http://schemas.microsoft.com/office/drawing/2014/main" id="{D6A50B17-1A39-4DEA-9354-68DD1D918B15}"/>
                  </a:ext>
                </a:extLst>
              </p:cNvPr>
              <p:cNvSpPr>
                <a:spLocks noGrp="1"/>
              </p:cNvSpPr>
              <p:nvPr>
                <p:ph idx="1"/>
              </p:nvPr>
            </p:nvSpPr>
            <p:spPr/>
            <p:txBody>
              <a:bodyPr/>
              <a:lstStyle/>
              <a:p>
                <a:pPr/>
                <a14:m>
                  <m:oMath xmlns:m="http://schemas.openxmlformats.org/officeDocument/2006/math">
                    <m:r>
                      <a:rPr lang="es-ES" sz="2800" b="1" i="0" smtClean="0">
                        <a:effectLst>
                          <a:outerShdw blurRad="38100" dist="38100" dir="2700000" algn="tl">
                            <a:srgbClr val="000000">
                              <a:alpha val="43137"/>
                            </a:srgbClr>
                          </a:outerShdw>
                        </a:effectLst>
                        <a:latin typeface="Cambria Math" panose="02040503050406030204" pitchFamily="18" charset="0"/>
                        <a:ea typeface="Calibri" panose="020F0502020204030204" pitchFamily="34" charset="0"/>
                        <a:cs typeface="Times New Roman" panose="02020603050405020304" pitchFamily="18" charset="0"/>
                      </a:rPr>
                      <m:t>𝐋</m:t>
                    </m:r>
                    <m:r>
                      <a:rPr lang="es-ES" sz="2800" b="1" i="0" smtClean="0">
                        <a:effectLst>
                          <a:outerShdw blurRad="38100" dist="38100" dir="2700000" algn="tl">
                            <a:srgbClr val="000000">
                              <a:alpha val="43137"/>
                            </a:srgbClr>
                          </a:outerShdw>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s-ES" sz="2800" b="1">
                            <a:effectLst>
                              <a:outerShdw blurRad="38100" dist="38100" dir="2700000" algn="tl">
                                <a:srgbClr val="000000">
                                  <a:alpha val="43137"/>
                                </a:srgbClr>
                              </a:outerShdw>
                            </a:effectLst>
                            <a:latin typeface="Cambria Math" panose="02040503050406030204" pitchFamily="18" charset="0"/>
                            <a:ea typeface="Calibri" panose="020F0502020204030204" pitchFamily="34" charset="0"/>
                            <a:cs typeface="Times New Roman" panose="02020603050405020304" pitchFamily="18" charset="0"/>
                          </a:rPr>
                        </m:ctrlPr>
                      </m:sSupPr>
                      <m:e>
                        <m:r>
                          <a:rPr lang="es-ES" sz="2800" b="1" i="0">
                            <a:effectLst>
                              <a:outerShdw blurRad="38100" dist="38100" dir="2700000" algn="tl">
                                <a:srgbClr val="000000">
                                  <a:alpha val="43137"/>
                                </a:srgbClr>
                              </a:outerShdw>
                            </a:effectLst>
                            <a:latin typeface="Cambria Math" panose="02040503050406030204" pitchFamily="18" charset="0"/>
                            <a:ea typeface="Calibri" panose="020F0502020204030204" pitchFamily="34" charset="0"/>
                            <a:cs typeface="Times New Roman" panose="02020603050405020304" pitchFamily="18" charset="0"/>
                          </a:rPr>
                          <m:t>𝐦</m:t>
                        </m:r>
                      </m:e>
                      <m:sup>
                        <m:r>
                          <a:rPr lang="es-ES" sz="2800" b="1" i="0">
                            <a:effectLst>
                              <a:outerShdw blurRad="38100" dist="38100" dir="2700000" algn="tl">
                                <a:srgbClr val="000000">
                                  <a:alpha val="43137"/>
                                </a:srgbClr>
                              </a:outerShdw>
                            </a:effectLst>
                            <a:latin typeface="Cambria Math" panose="02040503050406030204" pitchFamily="18" charset="0"/>
                            <a:ea typeface="Calibri" panose="020F0502020204030204" pitchFamily="34" charset="0"/>
                            <a:cs typeface="Times New Roman" panose="02020603050405020304" pitchFamily="18" charset="0"/>
                          </a:rPr>
                          <m:t>𝟑</m:t>
                        </m:r>
                        <m:r>
                          <a:rPr lang="es-ES" sz="2800" b="1" i="0">
                            <a:effectLst>
                              <a:outerShdw blurRad="38100" dist="38100" dir="2700000" algn="tl">
                                <a:srgbClr val="000000">
                                  <a:alpha val="43137"/>
                                </a:srgbClr>
                              </a:outerShdw>
                            </a:effectLst>
                            <a:latin typeface="Cambria Math" panose="02040503050406030204" pitchFamily="18" charset="0"/>
                            <a:ea typeface="Calibri" panose="020F0502020204030204" pitchFamily="34" charset="0"/>
                            <a:cs typeface="Times New Roman" panose="02020603050405020304" pitchFamily="18" charset="0"/>
                          </a:rPr>
                          <m:t>,</m:t>
                        </m:r>
                        <m:r>
                          <a:rPr lang="es-ES" sz="2800" b="1" i="0">
                            <a:effectLst>
                              <a:outerShdw blurRad="38100" dist="38100" dir="2700000" algn="tl">
                                <a:srgbClr val="000000">
                                  <a:alpha val="43137"/>
                                </a:srgbClr>
                              </a:outerShdw>
                            </a:effectLst>
                            <a:latin typeface="Cambria Math" panose="02040503050406030204" pitchFamily="18" charset="0"/>
                            <a:ea typeface="Calibri" panose="020F0502020204030204" pitchFamily="34" charset="0"/>
                            <a:cs typeface="Times New Roman" panose="02020603050405020304" pitchFamily="18" charset="0"/>
                          </a:rPr>
                          <m:t>𝟓</m:t>
                        </m:r>
                      </m:sup>
                    </m:sSup>
                  </m:oMath>
                </a14:m>
                <a:endParaRPr lang="es-E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ES" b="1" dirty="0">
                  <a:latin typeface="Calibri" panose="020F0502020204030204" pitchFamily="34" charset="0"/>
                  <a:ea typeface="Calibri" panose="020F0502020204030204" pitchFamily="34" charset="0"/>
                  <a:cs typeface="Times New Roman" panose="02020603050405020304" pitchFamily="18" charset="0"/>
                </a:endParaRPr>
              </a:p>
              <a:p>
                <a:r>
                  <a:rPr lang="es-ES" sz="2400" b="1" dirty="0">
                    <a:latin typeface="Calibri" panose="020F0502020204030204" pitchFamily="34" charset="0"/>
                    <a:ea typeface="Calibri" panose="020F0502020204030204" pitchFamily="34" charset="0"/>
                    <a:cs typeface="Times New Roman" panose="02020603050405020304" pitchFamily="18" charset="0"/>
                  </a:rPr>
                  <a:t>Donde: </a:t>
                </a:r>
              </a:p>
              <a:p>
                <a:pPr lvl="1"/>
                <a:r>
                  <a:rPr lang="es-ES" sz="2400" b="1" dirty="0">
                    <a:latin typeface="Calibri" panose="020F0502020204030204" pitchFamily="34" charset="0"/>
                    <a:ea typeface="Calibri" panose="020F0502020204030204" pitchFamily="34" charset="0"/>
                    <a:cs typeface="Times New Roman" panose="02020603050405020304" pitchFamily="18" charset="0"/>
                  </a:rPr>
                  <a:t>L = Luminosidad</a:t>
                </a:r>
                <a:endParaRPr lang="es-ES" sz="2400" b="1"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es-ES" sz="2400" b="1" dirty="0"/>
                  <a:t>M = masa</a:t>
                </a:r>
              </a:p>
            </p:txBody>
          </p:sp>
        </mc:Choice>
        <mc:Fallback>
          <p:sp>
            <p:nvSpPr>
              <p:cNvPr id="3" name="Marcador de contenido 2">
                <a:extLst>
                  <a:ext uri="{FF2B5EF4-FFF2-40B4-BE49-F238E27FC236}">
                    <a16:creationId xmlns:a16="http://schemas.microsoft.com/office/drawing/2014/main" id="{D6A50B17-1A39-4DEA-9354-68DD1D918B15}"/>
                  </a:ext>
                </a:extLst>
              </p:cNvPr>
              <p:cNvSpPr>
                <a:spLocks noGrp="1" noRot="1" noChangeAspect="1" noMove="1" noResize="1" noEditPoints="1" noAdjustHandles="1" noChangeArrowheads="1" noChangeShapeType="1" noTextEdit="1"/>
              </p:cNvSpPr>
              <p:nvPr>
                <p:ph idx="1"/>
              </p:nvPr>
            </p:nvSpPr>
            <p:spPr>
              <a:blipFill>
                <a:blip r:embed="rId2"/>
                <a:stretch>
                  <a:fillRect l="-843"/>
                </a:stretch>
              </a:blipFill>
            </p:spPr>
            <p:txBody>
              <a:bodyPr/>
              <a:lstStyle/>
              <a:p>
                <a:r>
                  <a:rPr lang="es-ES">
                    <a:noFill/>
                  </a:rPr>
                  <a:t> </a:t>
                </a:r>
              </a:p>
            </p:txBody>
          </p:sp>
        </mc:Fallback>
      </mc:AlternateContent>
    </p:spTree>
    <p:extLst>
      <p:ext uri="{BB962C8B-B14F-4D97-AF65-F5344CB8AC3E}">
        <p14:creationId xmlns:p14="http://schemas.microsoft.com/office/powerpoint/2010/main" val="1008958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30FF9E-0CF5-447E-848C-83E4B8D73776}"/>
              </a:ext>
            </a:extLst>
          </p:cNvPr>
          <p:cNvSpPr>
            <a:spLocks noGrp="1"/>
          </p:cNvSpPr>
          <p:nvPr>
            <p:ph type="title"/>
          </p:nvPr>
        </p:nvSpPr>
        <p:spPr>
          <a:xfrm>
            <a:off x="139078" y="241394"/>
            <a:ext cx="10131425" cy="1032198"/>
          </a:xfrm>
        </p:spPr>
        <p:txBody>
          <a:bodyPr>
            <a:normAutofit/>
          </a:bodyPr>
          <a:lstStyle/>
          <a:p>
            <a:r>
              <a:rPr lang="es-MX" sz="6000" dirty="0">
                <a:solidFill>
                  <a:schemeClr val="bg2">
                    <a:lumMod val="20000"/>
                    <a:lumOff val="80000"/>
                  </a:schemeClr>
                </a:solidFill>
              </a:rPr>
              <a:t>Tamaño de las estrellas</a:t>
            </a:r>
          </a:p>
        </p:txBody>
      </p:sp>
      <p:sp>
        <p:nvSpPr>
          <p:cNvPr id="3" name="Marcador de contenido 2">
            <a:extLst>
              <a:ext uri="{FF2B5EF4-FFF2-40B4-BE49-F238E27FC236}">
                <a16:creationId xmlns:a16="http://schemas.microsoft.com/office/drawing/2014/main" id="{1376727A-19FA-4092-BDB1-EB12FE30AF9D}"/>
              </a:ext>
            </a:extLst>
          </p:cNvPr>
          <p:cNvSpPr>
            <a:spLocks noGrp="1"/>
          </p:cNvSpPr>
          <p:nvPr>
            <p:ph idx="1"/>
          </p:nvPr>
        </p:nvSpPr>
        <p:spPr>
          <a:xfrm>
            <a:off x="6556374" y="1139687"/>
            <a:ext cx="5635626" cy="5718313"/>
          </a:xfrm>
        </p:spPr>
        <p:txBody>
          <a:bodyPr/>
          <a:lstStyle/>
          <a:p>
            <a:pPr>
              <a:buFont typeface="Courier New" panose="02070309020205020404" pitchFamily="49" charset="0"/>
              <a:buChar char="o"/>
            </a:pPr>
            <a:r>
              <a:rPr lang="es-MX" dirty="0"/>
              <a:t>Por un tema de cercanía, la única estrella a la cual podemos medirle su diámetro aparente es al Sol, el resto de las estrellas al estar tan lejos es imposible hacerlo, ni siquiera con los telescopios más potentes. El radio del Sol es de unos 700.000 km.</a:t>
            </a:r>
          </a:p>
          <a:p>
            <a:pPr>
              <a:buFont typeface="Courier New" panose="02070309020205020404" pitchFamily="49" charset="0"/>
              <a:buChar char="o"/>
            </a:pPr>
            <a:r>
              <a:rPr lang="es-MX" dirty="0"/>
              <a:t>Podemos inferir tamaños a partir del diagrama H-R. Las estrellas de la secuencia principal del tipo espectral O, B y A tienen un tamaño un poco mayor al del Sol y las estrellas de tipo espectral K y M tienen tamaño un poco menor. </a:t>
            </a:r>
            <a:r>
              <a:rPr lang="es-MX" b="1" dirty="0">
                <a:effectLst>
                  <a:outerShdw blurRad="38100" dist="38100" dir="2700000" algn="tl">
                    <a:srgbClr val="000000">
                      <a:alpha val="43137"/>
                    </a:srgbClr>
                  </a:outerShdw>
                </a:effectLst>
              </a:rPr>
              <a:t>EN REALIDAD TODAS LAS ESTRELLAS DE LA SECUENCIA PRINCIPAL TIENEN TAMAÑOS SIMILARES AL SOL Y LA VARIACIÓN DE RADIOS ES CHICA. </a:t>
            </a:r>
            <a:r>
              <a:rPr lang="es-MX" dirty="0"/>
              <a:t>(Ejemplos: Sirio A, Altair)</a:t>
            </a:r>
            <a:endParaRPr lang="es-MX" b="1" dirty="0">
              <a:effectLst>
                <a:outerShdw blurRad="38100" dist="38100" dir="2700000" algn="tl">
                  <a:srgbClr val="000000">
                    <a:alpha val="43137"/>
                  </a:srgbClr>
                </a:outerShdw>
              </a:effectLst>
            </a:endParaRPr>
          </a:p>
          <a:p>
            <a:pPr>
              <a:buFont typeface="Courier New" panose="02070309020205020404" pitchFamily="49" charset="0"/>
              <a:buChar char="o"/>
            </a:pPr>
            <a:r>
              <a:rPr lang="es-MX" dirty="0">
                <a:effectLst>
                  <a:outerShdw blurRad="38100" dist="38100" dir="2700000" algn="tl">
                    <a:srgbClr val="000000">
                      <a:alpha val="43137"/>
                    </a:srgbClr>
                  </a:outerShdw>
                </a:effectLst>
              </a:rPr>
              <a:t>Las gigantes rojas tienen tamaños de decenas superiores al Sol. (Ejemplo: Aldebarán)</a:t>
            </a:r>
          </a:p>
          <a:p>
            <a:pPr>
              <a:buFont typeface="Courier New" panose="02070309020205020404" pitchFamily="49" charset="0"/>
              <a:buChar char="o"/>
            </a:pPr>
            <a:r>
              <a:rPr lang="es-MX" dirty="0">
                <a:effectLst>
                  <a:outerShdw blurRad="38100" dist="38100" dir="2700000" algn="tl">
                    <a:srgbClr val="000000">
                      <a:alpha val="43137"/>
                    </a:srgbClr>
                  </a:outerShdw>
                </a:effectLst>
              </a:rPr>
              <a:t>Las supergigantes rojas tienen tamaños de centenas de veces las del Sol, es decir que podrían caber un millón de soles en una de ellas. (Ejemplo: Antares)</a:t>
            </a:r>
          </a:p>
        </p:txBody>
      </p:sp>
      <p:pic>
        <p:nvPicPr>
          <p:cNvPr id="5" name="Imagen 4">
            <a:extLst>
              <a:ext uri="{FF2B5EF4-FFF2-40B4-BE49-F238E27FC236}">
                <a16:creationId xmlns:a16="http://schemas.microsoft.com/office/drawing/2014/main" id="{FFBBFBFC-289C-49F0-972A-C014D78CF97B}"/>
              </a:ext>
            </a:extLst>
          </p:cNvPr>
          <p:cNvPicPr>
            <a:picLocks noChangeAspect="1"/>
          </p:cNvPicPr>
          <p:nvPr/>
        </p:nvPicPr>
        <p:blipFill>
          <a:blip r:embed="rId2"/>
          <a:stretch>
            <a:fillRect/>
          </a:stretch>
        </p:blipFill>
        <p:spPr>
          <a:xfrm>
            <a:off x="139078" y="1897178"/>
            <a:ext cx="6417296" cy="4203329"/>
          </a:xfrm>
          <a:prstGeom prst="rect">
            <a:avLst/>
          </a:prstGeom>
        </p:spPr>
      </p:pic>
    </p:spTree>
    <p:extLst>
      <p:ext uri="{BB962C8B-B14F-4D97-AF65-F5344CB8AC3E}">
        <p14:creationId xmlns:p14="http://schemas.microsoft.com/office/powerpoint/2010/main" val="3821441437"/>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058AA7-E8CE-45EC-978F-E63C18B18B52}"/>
              </a:ext>
            </a:extLst>
          </p:cNvPr>
          <p:cNvSpPr>
            <a:spLocks noGrp="1"/>
          </p:cNvSpPr>
          <p:nvPr>
            <p:ph type="title"/>
          </p:nvPr>
        </p:nvSpPr>
        <p:spPr>
          <a:xfrm>
            <a:off x="685801" y="256944"/>
            <a:ext cx="10131425" cy="1456267"/>
          </a:xfrm>
        </p:spPr>
        <p:txBody>
          <a:bodyPr>
            <a:normAutofit/>
          </a:bodyPr>
          <a:lstStyle/>
          <a:p>
            <a:pPr algn="ctr"/>
            <a:r>
              <a:rPr lang="es-ES" sz="4400" b="1" dirty="0">
                <a:effectLst>
                  <a:outerShdw blurRad="38100" dist="38100" dir="2700000" algn="tl">
                    <a:srgbClr val="000000">
                      <a:alpha val="43137"/>
                    </a:srgbClr>
                  </a:outerShdw>
                </a:effectLst>
              </a:rPr>
              <a:t>¿Qué son las estrellas?</a:t>
            </a:r>
          </a:p>
        </p:txBody>
      </p:sp>
      <p:sp>
        <p:nvSpPr>
          <p:cNvPr id="3" name="Marcador de contenido 2">
            <a:extLst>
              <a:ext uri="{FF2B5EF4-FFF2-40B4-BE49-F238E27FC236}">
                <a16:creationId xmlns:a16="http://schemas.microsoft.com/office/drawing/2014/main" id="{6F81A3D0-F7AB-4626-84D6-2D29C7259DCA}"/>
              </a:ext>
            </a:extLst>
          </p:cNvPr>
          <p:cNvSpPr>
            <a:spLocks noGrp="1"/>
          </p:cNvSpPr>
          <p:nvPr>
            <p:ph idx="1"/>
          </p:nvPr>
        </p:nvSpPr>
        <p:spPr>
          <a:xfrm>
            <a:off x="685801" y="1331382"/>
            <a:ext cx="10131425" cy="2164890"/>
          </a:xfrm>
        </p:spPr>
        <p:txBody>
          <a:bodyPr>
            <a:normAutofit lnSpcReduction="10000"/>
          </a:bodyPr>
          <a:lstStyle/>
          <a:p>
            <a:r>
              <a:rPr lang="es-ES" sz="2400" dirty="0"/>
              <a:t>Son enormes esferas de gas, principalmente H y He, generan su energía por proceso de fusión nuclear y emiten luz.</a:t>
            </a:r>
          </a:p>
          <a:p>
            <a:r>
              <a:rPr lang="es-ES" sz="2400" dirty="0"/>
              <a:t>Nacen por el colapsos de nubes moleculares.</a:t>
            </a:r>
          </a:p>
          <a:p>
            <a:r>
              <a:rPr lang="es-ES" sz="2400" dirty="0"/>
              <a:t>Cuanto más pequeña es una estrella, mayor será su abundancia en el universo.</a:t>
            </a:r>
          </a:p>
        </p:txBody>
      </p:sp>
      <p:pic>
        <p:nvPicPr>
          <p:cNvPr id="5" name="Imagen 4">
            <a:extLst>
              <a:ext uri="{FF2B5EF4-FFF2-40B4-BE49-F238E27FC236}">
                <a16:creationId xmlns:a16="http://schemas.microsoft.com/office/drawing/2014/main" id="{B25F053C-960B-4B82-96BD-E760D8927D4B}"/>
              </a:ext>
            </a:extLst>
          </p:cNvPr>
          <p:cNvPicPr>
            <a:picLocks noChangeAspect="1"/>
          </p:cNvPicPr>
          <p:nvPr/>
        </p:nvPicPr>
        <p:blipFill>
          <a:blip r:embed="rId2"/>
          <a:stretch>
            <a:fillRect/>
          </a:stretch>
        </p:blipFill>
        <p:spPr>
          <a:xfrm>
            <a:off x="1099930" y="3874974"/>
            <a:ext cx="3457210" cy="2561474"/>
          </a:xfrm>
          <a:prstGeom prst="rect">
            <a:avLst/>
          </a:prstGeom>
        </p:spPr>
      </p:pic>
      <p:pic>
        <p:nvPicPr>
          <p:cNvPr id="7" name="Imagen 6">
            <a:extLst>
              <a:ext uri="{FF2B5EF4-FFF2-40B4-BE49-F238E27FC236}">
                <a16:creationId xmlns:a16="http://schemas.microsoft.com/office/drawing/2014/main" id="{16E9E956-6A42-49E0-A358-58E04B43D0CB}"/>
              </a:ext>
            </a:extLst>
          </p:cNvPr>
          <p:cNvPicPr>
            <a:picLocks noChangeAspect="1"/>
          </p:cNvPicPr>
          <p:nvPr/>
        </p:nvPicPr>
        <p:blipFill rotWithShape="1">
          <a:blip r:embed="rId3"/>
          <a:srcRect l="21144" r="21529"/>
          <a:stretch/>
        </p:blipFill>
        <p:spPr>
          <a:xfrm>
            <a:off x="7218249" y="3114443"/>
            <a:ext cx="3390254" cy="3322005"/>
          </a:xfrm>
          <a:prstGeom prst="rect">
            <a:avLst/>
          </a:prstGeom>
        </p:spPr>
      </p:pic>
    </p:spTree>
    <p:extLst>
      <p:ext uri="{BB962C8B-B14F-4D97-AF65-F5344CB8AC3E}">
        <p14:creationId xmlns:p14="http://schemas.microsoft.com/office/powerpoint/2010/main" val="1029029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56B23A-EA0F-4D21-8D64-176985818CB0}"/>
              </a:ext>
            </a:extLst>
          </p:cNvPr>
          <p:cNvSpPr>
            <a:spLocks noGrp="1"/>
          </p:cNvSpPr>
          <p:nvPr>
            <p:ph type="title"/>
          </p:nvPr>
        </p:nvSpPr>
        <p:spPr>
          <a:xfrm>
            <a:off x="1" y="14724"/>
            <a:ext cx="12191999" cy="1045450"/>
          </a:xfrm>
        </p:spPr>
        <p:txBody>
          <a:bodyPr>
            <a:normAutofit/>
          </a:bodyPr>
          <a:lstStyle/>
          <a:p>
            <a:r>
              <a:rPr lang="es-MX" sz="6000" b="1" u="sng" dirty="0">
                <a:solidFill>
                  <a:schemeClr val="bg2">
                    <a:lumMod val="20000"/>
                    <a:lumOff val="80000"/>
                  </a:schemeClr>
                </a:solidFill>
                <a:effectLst>
                  <a:outerShdw blurRad="38100" dist="38100" dir="2700000" algn="tl">
                    <a:srgbClr val="000000">
                      <a:alpha val="43137"/>
                    </a:srgbClr>
                  </a:outerShdw>
                </a:effectLst>
              </a:rPr>
              <a:t>¿Cómo SE CLASIFICAN LAS ESTRELLAS?</a:t>
            </a:r>
          </a:p>
        </p:txBody>
      </p:sp>
      <p:sp>
        <p:nvSpPr>
          <p:cNvPr id="3" name="Marcador de contenido 2">
            <a:extLst>
              <a:ext uri="{FF2B5EF4-FFF2-40B4-BE49-F238E27FC236}">
                <a16:creationId xmlns:a16="http://schemas.microsoft.com/office/drawing/2014/main" id="{EF15A25E-32C4-45DC-9247-C8F677E9DA06}"/>
              </a:ext>
            </a:extLst>
          </p:cNvPr>
          <p:cNvSpPr>
            <a:spLocks noGrp="1"/>
          </p:cNvSpPr>
          <p:nvPr>
            <p:ph idx="1"/>
          </p:nvPr>
        </p:nvSpPr>
        <p:spPr>
          <a:xfrm>
            <a:off x="685801" y="1060174"/>
            <a:ext cx="10131425" cy="5797825"/>
          </a:xfrm>
        </p:spPr>
        <p:txBody>
          <a:bodyPr>
            <a:normAutofit lnSpcReduction="10000"/>
          </a:bodyPr>
          <a:lstStyle/>
          <a:p>
            <a:pPr>
              <a:buFont typeface="Courier New" panose="02070309020205020404" pitchFamily="49" charset="0"/>
              <a:buChar char="o"/>
            </a:pPr>
            <a:r>
              <a:rPr lang="es-MX" sz="2400" dirty="0"/>
              <a:t>Se clasifican según magnitud aparente y tipo espectral.</a:t>
            </a:r>
          </a:p>
          <a:p>
            <a:pPr>
              <a:buFont typeface="Courier New" panose="02070309020205020404" pitchFamily="49" charset="0"/>
              <a:buChar char="o"/>
            </a:pPr>
            <a:r>
              <a:rPr lang="es-MX" sz="2400" dirty="0"/>
              <a:t>El primer catalogo estelar, fue elaborado en 1900 por astrónomos de la Universidad de Harvard, donde examinaron más de 350.000 estrellas, que presentaban similitudes en sus espectros, estas fueron catalogadas por la temperatura de las estrellas a las que pertenecían los espectros. Este catalogo fue llamado Henry Draper.</a:t>
            </a:r>
          </a:p>
          <a:p>
            <a:pPr>
              <a:buFont typeface="Courier New" panose="02070309020205020404" pitchFamily="49" charset="0"/>
              <a:buChar char="o"/>
            </a:pPr>
            <a:r>
              <a:rPr lang="es-MX" sz="2400" dirty="0"/>
              <a:t>De esta manera se diferenciaron 7 tipo espectrales se denominaron con letras.</a:t>
            </a:r>
          </a:p>
          <a:p>
            <a:pPr>
              <a:buFont typeface="Courier New" panose="02070309020205020404" pitchFamily="49" charset="0"/>
              <a:buChar char="o"/>
            </a:pPr>
            <a:r>
              <a:rPr lang="es-MX" sz="2400" dirty="0"/>
              <a:t>Los tipos espectrales se diferencian entre ellos por la temperatura y no por los elementos químicos que se encuentran presentes en la estrella.</a:t>
            </a:r>
          </a:p>
          <a:p>
            <a:pPr>
              <a:buFont typeface="Courier New" panose="02070309020205020404" pitchFamily="49" charset="0"/>
              <a:buChar char="o"/>
            </a:pPr>
            <a:r>
              <a:rPr lang="es-MX" sz="2400" dirty="0"/>
              <a:t>Esto es debido a que la </a:t>
            </a:r>
            <a:r>
              <a:rPr lang="es-MX" sz="2400" dirty="0">
                <a:solidFill>
                  <a:schemeClr val="bg2">
                    <a:lumMod val="20000"/>
                    <a:lumOff val="80000"/>
                  </a:schemeClr>
                </a:solidFill>
              </a:rPr>
              <a:t>composición química de la mayoría de las estrellas son muy similares</a:t>
            </a:r>
            <a:r>
              <a:rPr lang="es-MX" sz="2400" dirty="0"/>
              <a:t>, en cambio la </a:t>
            </a:r>
            <a:r>
              <a:rPr lang="es-MX" sz="2400" dirty="0">
                <a:solidFill>
                  <a:schemeClr val="bg2">
                    <a:lumMod val="20000"/>
                    <a:lumOff val="80000"/>
                  </a:schemeClr>
                </a:solidFill>
              </a:rPr>
              <a:t>temperatura abarcan un amplio rango.</a:t>
            </a:r>
          </a:p>
          <a:p>
            <a:pPr>
              <a:buFont typeface="Courier New" panose="02070309020205020404" pitchFamily="49" charset="0"/>
              <a:buChar char="o"/>
            </a:pPr>
            <a:r>
              <a:rPr lang="es-MX" sz="2800" b="1" dirty="0">
                <a:effectLst>
                  <a:outerShdw blurRad="38100" dist="38100" dir="2700000" algn="tl">
                    <a:srgbClr val="000000">
                      <a:alpha val="43137"/>
                    </a:srgbClr>
                  </a:outerShdw>
                </a:effectLst>
              </a:rPr>
              <a:t>Tipos espectrales del catálogo Draper:</a:t>
            </a:r>
          </a:p>
          <a:p>
            <a:pPr marL="0" indent="0" algn="ctr">
              <a:buNone/>
            </a:pPr>
            <a:r>
              <a:rPr lang="es-MX" sz="2800" b="1" dirty="0">
                <a:effectLst>
                  <a:outerShdw blurRad="38100" dist="38100" dir="2700000" algn="tl">
                    <a:srgbClr val="000000">
                      <a:alpha val="43137"/>
                    </a:srgbClr>
                  </a:outerShdw>
                </a:effectLst>
              </a:rPr>
              <a:t>0	-	B	-	A	-	F	-	G	-	K	-	M</a:t>
            </a:r>
          </a:p>
          <a:p>
            <a:endParaRPr lang="es-MX" dirty="0"/>
          </a:p>
        </p:txBody>
      </p:sp>
    </p:spTree>
    <p:extLst>
      <p:ext uri="{BB962C8B-B14F-4D97-AF65-F5344CB8AC3E}">
        <p14:creationId xmlns:p14="http://schemas.microsoft.com/office/powerpoint/2010/main" val="238619494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443EFA6E-78B5-4557-A3ED-DF61A60607A7}"/>
              </a:ext>
            </a:extLst>
          </p:cNvPr>
          <p:cNvGraphicFramePr>
            <a:graphicFrameLocks noGrp="1"/>
          </p:cNvGraphicFramePr>
          <p:nvPr>
            <p:ph idx="1"/>
            <p:extLst>
              <p:ext uri="{D42A27DB-BD31-4B8C-83A1-F6EECF244321}">
                <p14:modId xmlns:p14="http://schemas.microsoft.com/office/powerpoint/2010/main" val="3442821809"/>
              </p:ext>
            </p:extLst>
          </p:nvPr>
        </p:nvGraphicFramePr>
        <p:xfrm>
          <a:off x="1030287" y="180340"/>
          <a:ext cx="10131425" cy="6497320"/>
        </p:xfrm>
        <a:graphic>
          <a:graphicData uri="http://schemas.openxmlformats.org/drawingml/2006/table">
            <a:tbl>
              <a:tblPr firstRow="1" bandRow="1">
                <a:tableStyleId>{21E4AEA4-8DFA-4A89-87EB-49C32662AFE0}</a:tableStyleId>
              </a:tblPr>
              <a:tblGrid>
                <a:gridCol w="2026285">
                  <a:extLst>
                    <a:ext uri="{9D8B030D-6E8A-4147-A177-3AD203B41FA5}">
                      <a16:colId xmlns:a16="http://schemas.microsoft.com/office/drawing/2014/main" val="267694735"/>
                    </a:ext>
                  </a:extLst>
                </a:gridCol>
                <a:gridCol w="2026285">
                  <a:extLst>
                    <a:ext uri="{9D8B030D-6E8A-4147-A177-3AD203B41FA5}">
                      <a16:colId xmlns:a16="http://schemas.microsoft.com/office/drawing/2014/main" val="765596295"/>
                    </a:ext>
                  </a:extLst>
                </a:gridCol>
                <a:gridCol w="2026285">
                  <a:extLst>
                    <a:ext uri="{9D8B030D-6E8A-4147-A177-3AD203B41FA5}">
                      <a16:colId xmlns:a16="http://schemas.microsoft.com/office/drawing/2014/main" val="556024405"/>
                    </a:ext>
                  </a:extLst>
                </a:gridCol>
                <a:gridCol w="2026285">
                  <a:extLst>
                    <a:ext uri="{9D8B030D-6E8A-4147-A177-3AD203B41FA5}">
                      <a16:colId xmlns:a16="http://schemas.microsoft.com/office/drawing/2014/main" val="2311379361"/>
                    </a:ext>
                  </a:extLst>
                </a:gridCol>
                <a:gridCol w="2026285">
                  <a:extLst>
                    <a:ext uri="{9D8B030D-6E8A-4147-A177-3AD203B41FA5}">
                      <a16:colId xmlns:a16="http://schemas.microsoft.com/office/drawing/2014/main" val="1594127374"/>
                    </a:ext>
                  </a:extLst>
                </a:gridCol>
              </a:tblGrid>
              <a:tr h="370840">
                <a:tc>
                  <a:txBody>
                    <a:bodyPr/>
                    <a:lstStyle/>
                    <a:p>
                      <a:pPr algn="ctr"/>
                      <a:r>
                        <a:rPr lang="es-MX" dirty="0"/>
                        <a:t>TIPO ESPECTRAL</a:t>
                      </a:r>
                    </a:p>
                  </a:txBody>
                  <a:tcPr/>
                </a:tc>
                <a:tc>
                  <a:txBody>
                    <a:bodyPr/>
                    <a:lstStyle/>
                    <a:p>
                      <a:pPr algn="ctr"/>
                      <a:r>
                        <a:rPr lang="es-MX" dirty="0"/>
                        <a:t>CARACTERISTICAS</a:t>
                      </a:r>
                    </a:p>
                  </a:txBody>
                  <a:tcPr/>
                </a:tc>
                <a:tc>
                  <a:txBody>
                    <a:bodyPr/>
                    <a:lstStyle/>
                    <a:p>
                      <a:pPr algn="ctr"/>
                      <a:r>
                        <a:rPr lang="es-MX" dirty="0"/>
                        <a:t>COLOR</a:t>
                      </a:r>
                    </a:p>
                  </a:txBody>
                  <a:tcPr/>
                </a:tc>
                <a:tc>
                  <a:txBody>
                    <a:bodyPr/>
                    <a:lstStyle/>
                    <a:p>
                      <a:pPr algn="ctr"/>
                      <a:r>
                        <a:rPr lang="es-MX" dirty="0"/>
                        <a:t>TEMPERATURA (</a:t>
                      </a:r>
                      <a:r>
                        <a:rPr lang="es-MX" dirty="0" err="1"/>
                        <a:t>°K</a:t>
                      </a:r>
                      <a:r>
                        <a:rPr lang="es-MX" dirty="0"/>
                        <a:t>)</a:t>
                      </a:r>
                    </a:p>
                  </a:txBody>
                  <a:tcPr/>
                </a:tc>
                <a:tc>
                  <a:txBody>
                    <a:bodyPr/>
                    <a:lstStyle/>
                    <a:p>
                      <a:pPr algn="ctr"/>
                      <a:r>
                        <a:rPr lang="es-MX" dirty="0"/>
                        <a:t>EJEMPLO</a:t>
                      </a:r>
                    </a:p>
                  </a:txBody>
                  <a:tcPr/>
                </a:tc>
                <a:extLst>
                  <a:ext uri="{0D108BD9-81ED-4DB2-BD59-A6C34878D82A}">
                    <a16:rowId xmlns:a16="http://schemas.microsoft.com/office/drawing/2014/main" val="1770027915"/>
                  </a:ext>
                </a:extLst>
              </a:tr>
              <a:tr h="370840">
                <a:tc>
                  <a:txBody>
                    <a:bodyPr/>
                    <a:lstStyle/>
                    <a:p>
                      <a:pPr algn="ctr"/>
                      <a:r>
                        <a:rPr lang="es-MX" dirty="0"/>
                        <a:t>O</a:t>
                      </a:r>
                    </a:p>
                  </a:txBody>
                  <a:tcPr/>
                </a:tc>
                <a:tc>
                  <a:txBody>
                    <a:bodyPr/>
                    <a:lstStyle/>
                    <a:p>
                      <a:pPr algn="ctr"/>
                      <a:r>
                        <a:rPr lang="es-MX" dirty="0"/>
                        <a:t>Aparecen líneas de H, He, O y Si ionizado</a:t>
                      </a:r>
                    </a:p>
                  </a:txBody>
                  <a:tcPr/>
                </a:tc>
                <a:tc>
                  <a:txBody>
                    <a:bodyPr/>
                    <a:lstStyle/>
                    <a:p>
                      <a:pPr algn="ctr"/>
                      <a:r>
                        <a:rPr lang="es-MX" dirty="0"/>
                        <a:t>Violáceo</a:t>
                      </a:r>
                    </a:p>
                  </a:txBody>
                  <a:tcPr/>
                </a:tc>
                <a:tc>
                  <a:txBody>
                    <a:bodyPr/>
                    <a:lstStyle/>
                    <a:p>
                      <a:pPr algn="ctr"/>
                      <a:r>
                        <a:rPr lang="es-MX" dirty="0"/>
                        <a:t>Más de 20.000</a:t>
                      </a:r>
                    </a:p>
                  </a:txBody>
                  <a:tcPr/>
                </a:tc>
                <a:tc>
                  <a:txBody>
                    <a:bodyPr/>
                    <a:lstStyle/>
                    <a:p>
                      <a:pPr algn="ctr"/>
                      <a:r>
                        <a:rPr lang="es-MX" dirty="0" err="1"/>
                        <a:t>Mintaka</a:t>
                      </a:r>
                      <a:endParaRPr lang="es-MX" dirty="0"/>
                    </a:p>
                  </a:txBody>
                  <a:tcPr/>
                </a:tc>
                <a:extLst>
                  <a:ext uri="{0D108BD9-81ED-4DB2-BD59-A6C34878D82A}">
                    <a16:rowId xmlns:a16="http://schemas.microsoft.com/office/drawing/2014/main" val="2629720545"/>
                  </a:ext>
                </a:extLst>
              </a:tr>
              <a:tr h="370840">
                <a:tc>
                  <a:txBody>
                    <a:bodyPr/>
                    <a:lstStyle/>
                    <a:p>
                      <a:pPr algn="ctr"/>
                      <a:r>
                        <a:rPr lang="es-MX" dirty="0"/>
                        <a:t>B</a:t>
                      </a:r>
                    </a:p>
                  </a:txBody>
                  <a:tcPr/>
                </a:tc>
                <a:tc>
                  <a:txBody>
                    <a:bodyPr/>
                    <a:lstStyle/>
                    <a:p>
                      <a:pPr algn="ctr"/>
                      <a:r>
                        <a:rPr lang="es-MX" dirty="0"/>
                        <a:t>Líneas de H y He neutro</a:t>
                      </a:r>
                    </a:p>
                  </a:txBody>
                  <a:tcPr/>
                </a:tc>
                <a:tc>
                  <a:txBody>
                    <a:bodyPr/>
                    <a:lstStyle/>
                    <a:p>
                      <a:pPr algn="ctr"/>
                      <a:r>
                        <a:rPr lang="es-MX" dirty="0"/>
                        <a:t>Blanco – azulado</a:t>
                      </a:r>
                    </a:p>
                  </a:txBody>
                  <a:tcPr/>
                </a:tc>
                <a:tc>
                  <a:txBody>
                    <a:bodyPr/>
                    <a:lstStyle/>
                    <a:p>
                      <a:pPr algn="ctr"/>
                      <a:r>
                        <a:rPr lang="es-MX" dirty="0"/>
                        <a:t>12.000 – 20.000</a:t>
                      </a:r>
                    </a:p>
                  </a:txBody>
                  <a:tcPr/>
                </a:tc>
                <a:tc>
                  <a:txBody>
                    <a:bodyPr/>
                    <a:lstStyle/>
                    <a:p>
                      <a:pPr algn="ctr"/>
                      <a:r>
                        <a:rPr lang="es-MX" dirty="0" err="1"/>
                        <a:t>Acrux</a:t>
                      </a:r>
                      <a:endParaRPr lang="es-MX" dirty="0"/>
                    </a:p>
                  </a:txBody>
                  <a:tcPr/>
                </a:tc>
                <a:extLst>
                  <a:ext uri="{0D108BD9-81ED-4DB2-BD59-A6C34878D82A}">
                    <a16:rowId xmlns:a16="http://schemas.microsoft.com/office/drawing/2014/main" val="1120574040"/>
                  </a:ext>
                </a:extLst>
              </a:tr>
              <a:tr h="370840">
                <a:tc>
                  <a:txBody>
                    <a:bodyPr/>
                    <a:lstStyle/>
                    <a:p>
                      <a:pPr algn="ctr"/>
                      <a:r>
                        <a:rPr lang="es-MX" dirty="0"/>
                        <a:t>A</a:t>
                      </a:r>
                    </a:p>
                  </a:txBody>
                  <a:tcPr/>
                </a:tc>
                <a:tc>
                  <a:txBody>
                    <a:bodyPr/>
                    <a:lstStyle/>
                    <a:p>
                      <a:pPr algn="ctr"/>
                      <a:r>
                        <a:rPr lang="es-MX" dirty="0"/>
                        <a:t>Líneas intensas de H. Aparecen metales ionizados</a:t>
                      </a:r>
                    </a:p>
                  </a:txBody>
                  <a:tcPr/>
                </a:tc>
                <a:tc>
                  <a:txBody>
                    <a:bodyPr/>
                    <a:lstStyle/>
                    <a:p>
                      <a:pPr algn="ctr"/>
                      <a:r>
                        <a:rPr lang="es-MX" dirty="0"/>
                        <a:t>Blanco</a:t>
                      </a:r>
                    </a:p>
                  </a:txBody>
                  <a:tcPr/>
                </a:tc>
                <a:tc>
                  <a:txBody>
                    <a:bodyPr/>
                    <a:lstStyle/>
                    <a:p>
                      <a:pPr algn="ctr"/>
                      <a:r>
                        <a:rPr lang="es-MX" dirty="0"/>
                        <a:t>7.500 – 12.000</a:t>
                      </a:r>
                    </a:p>
                  </a:txBody>
                  <a:tcPr/>
                </a:tc>
                <a:tc>
                  <a:txBody>
                    <a:bodyPr/>
                    <a:lstStyle/>
                    <a:p>
                      <a:pPr algn="ctr"/>
                      <a:r>
                        <a:rPr lang="es-MX" dirty="0"/>
                        <a:t>Sirio</a:t>
                      </a:r>
                    </a:p>
                  </a:txBody>
                  <a:tcPr/>
                </a:tc>
                <a:extLst>
                  <a:ext uri="{0D108BD9-81ED-4DB2-BD59-A6C34878D82A}">
                    <a16:rowId xmlns:a16="http://schemas.microsoft.com/office/drawing/2014/main" val="2485519837"/>
                  </a:ext>
                </a:extLst>
              </a:tr>
              <a:tr h="370840">
                <a:tc>
                  <a:txBody>
                    <a:bodyPr/>
                    <a:lstStyle/>
                    <a:p>
                      <a:pPr algn="ctr"/>
                      <a:r>
                        <a:rPr lang="es-MX" dirty="0"/>
                        <a:t>F</a:t>
                      </a:r>
                    </a:p>
                  </a:txBody>
                  <a:tcPr/>
                </a:tc>
                <a:tc>
                  <a:txBody>
                    <a:bodyPr/>
                    <a:lstStyle/>
                    <a:p>
                      <a:pPr algn="ctr"/>
                      <a:r>
                        <a:rPr lang="es-MX" dirty="0"/>
                        <a:t>Líneas de calcio ionizado muy intensas. Las líneas de metales ionizados se intensifican</a:t>
                      </a:r>
                    </a:p>
                  </a:txBody>
                  <a:tcPr/>
                </a:tc>
                <a:tc>
                  <a:txBody>
                    <a:bodyPr/>
                    <a:lstStyle/>
                    <a:p>
                      <a:pPr algn="ctr"/>
                      <a:r>
                        <a:rPr lang="es-MX" dirty="0"/>
                        <a:t>Blanco – amarillento</a:t>
                      </a:r>
                    </a:p>
                  </a:txBody>
                  <a:tcPr/>
                </a:tc>
                <a:tc>
                  <a:txBody>
                    <a:bodyPr/>
                    <a:lstStyle/>
                    <a:p>
                      <a:pPr algn="ctr"/>
                      <a:r>
                        <a:rPr lang="es-MX" dirty="0"/>
                        <a:t>6.000 – 7.500</a:t>
                      </a:r>
                    </a:p>
                  </a:txBody>
                  <a:tcPr/>
                </a:tc>
                <a:tc>
                  <a:txBody>
                    <a:bodyPr/>
                    <a:lstStyle/>
                    <a:p>
                      <a:pPr algn="ctr"/>
                      <a:r>
                        <a:rPr lang="es-MX" dirty="0"/>
                        <a:t>Proción</a:t>
                      </a:r>
                    </a:p>
                  </a:txBody>
                  <a:tcPr/>
                </a:tc>
                <a:extLst>
                  <a:ext uri="{0D108BD9-81ED-4DB2-BD59-A6C34878D82A}">
                    <a16:rowId xmlns:a16="http://schemas.microsoft.com/office/drawing/2014/main" val="1789798971"/>
                  </a:ext>
                </a:extLst>
              </a:tr>
              <a:tr h="370840">
                <a:tc>
                  <a:txBody>
                    <a:bodyPr/>
                    <a:lstStyle/>
                    <a:p>
                      <a:pPr algn="ctr"/>
                      <a:r>
                        <a:rPr lang="es-MX" dirty="0"/>
                        <a:t>G</a:t>
                      </a:r>
                    </a:p>
                  </a:txBody>
                  <a:tcPr/>
                </a:tc>
                <a:tc>
                  <a:txBody>
                    <a:bodyPr/>
                    <a:lstStyle/>
                    <a:p>
                      <a:pPr algn="ctr"/>
                      <a:r>
                        <a:rPr lang="es-MX" dirty="0"/>
                        <a:t>Líneas de metales neutros</a:t>
                      </a:r>
                    </a:p>
                  </a:txBody>
                  <a:tcPr/>
                </a:tc>
                <a:tc>
                  <a:txBody>
                    <a:bodyPr/>
                    <a:lstStyle/>
                    <a:p>
                      <a:pPr algn="ctr"/>
                      <a:r>
                        <a:rPr lang="es-MX" dirty="0"/>
                        <a:t>Amarillo</a:t>
                      </a:r>
                    </a:p>
                  </a:txBody>
                  <a:tcPr/>
                </a:tc>
                <a:tc>
                  <a:txBody>
                    <a:bodyPr/>
                    <a:lstStyle/>
                    <a:p>
                      <a:pPr algn="ctr"/>
                      <a:r>
                        <a:rPr lang="es-MX" dirty="0"/>
                        <a:t>5.000 – 6.000</a:t>
                      </a:r>
                    </a:p>
                  </a:txBody>
                  <a:tcPr/>
                </a:tc>
                <a:tc>
                  <a:txBody>
                    <a:bodyPr/>
                    <a:lstStyle/>
                    <a:p>
                      <a:pPr algn="ctr"/>
                      <a:r>
                        <a:rPr lang="es-MX" dirty="0"/>
                        <a:t>Sol</a:t>
                      </a:r>
                    </a:p>
                  </a:txBody>
                  <a:tcPr/>
                </a:tc>
                <a:extLst>
                  <a:ext uri="{0D108BD9-81ED-4DB2-BD59-A6C34878D82A}">
                    <a16:rowId xmlns:a16="http://schemas.microsoft.com/office/drawing/2014/main" val="478259411"/>
                  </a:ext>
                </a:extLst>
              </a:tr>
              <a:tr h="370840">
                <a:tc>
                  <a:txBody>
                    <a:bodyPr/>
                    <a:lstStyle/>
                    <a:p>
                      <a:pPr algn="ctr"/>
                      <a:r>
                        <a:rPr lang="es-MX" dirty="0"/>
                        <a:t>K</a:t>
                      </a:r>
                    </a:p>
                  </a:txBody>
                  <a:tcPr/>
                </a:tc>
                <a:tc>
                  <a:txBody>
                    <a:bodyPr/>
                    <a:lstStyle/>
                    <a:p>
                      <a:pPr algn="ctr"/>
                      <a:r>
                        <a:rPr lang="es-MX" dirty="0"/>
                        <a:t>Líneas de metales intensas</a:t>
                      </a:r>
                    </a:p>
                  </a:txBody>
                  <a:tcPr/>
                </a:tc>
                <a:tc>
                  <a:txBody>
                    <a:bodyPr/>
                    <a:lstStyle/>
                    <a:p>
                      <a:pPr algn="ctr"/>
                      <a:r>
                        <a:rPr lang="es-MX" dirty="0"/>
                        <a:t>Anaranjado</a:t>
                      </a:r>
                    </a:p>
                  </a:txBody>
                  <a:tcPr/>
                </a:tc>
                <a:tc>
                  <a:txBody>
                    <a:bodyPr/>
                    <a:lstStyle/>
                    <a:p>
                      <a:pPr algn="ctr"/>
                      <a:r>
                        <a:rPr lang="es-MX" dirty="0"/>
                        <a:t>3.500 – 5.000</a:t>
                      </a:r>
                    </a:p>
                  </a:txBody>
                  <a:tcPr/>
                </a:tc>
                <a:tc>
                  <a:txBody>
                    <a:bodyPr/>
                    <a:lstStyle/>
                    <a:p>
                      <a:pPr algn="ctr"/>
                      <a:r>
                        <a:rPr lang="es-MX" dirty="0"/>
                        <a:t>Arturo</a:t>
                      </a:r>
                    </a:p>
                  </a:txBody>
                  <a:tcPr/>
                </a:tc>
                <a:extLst>
                  <a:ext uri="{0D108BD9-81ED-4DB2-BD59-A6C34878D82A}">
                    <a16:rowId xmlns:a16="http://schemas.microsoft.com/office/drawing/2014/main" val="1675292811"/>
                  </a:ext>
                </a:extLst>
              </a:tr>
              <a:tr h="370840">
                <a:tc>
                  <a:txBody>
                    <a:bodyPr/>
                    <a:lstStyle/>
                    <a:p>
                      <a:pPr algn="ctr"/>
                      <a:r>
                        <a:rPr lang="es-MX" dirty="0"/>
                        <a:t>M</a:t>
                      </a:r>
                    </a:p>
                  </a:txBody>
                  <a:tcPr/>
                </a:tc>
                <a:tc>
                  <a:txBody>
                    <a:bodyPr/>
                    <a:lstStyle/>
                    <a:p>
                      <a:pPr algn="ctr"/>
                      <a:r>
                        <a:rPr lang="es-MX" dirty="0"/>
                        <a:t>Bandas moleculares</a:t>
                      </a:r>
                    </a:p>
                  </a:txBody>
                  <a:tcPr/>
                </a:tc>
                <a:tc>
                  <a:txBody>
                    <a:bodyPr/>
                    <a:lstStyle/>
                    <a:p>
                      <a:pPr algn="ctr"/>
                      <a:r>
                        <a:rPr lang="es-MX" dirty="0"/>
                        <a:t>Rojizo</a:t>
                      </a:r>
                    </a:p>
                  </a:txBody>
                  <a:tcPr/>
                </a:tc>
                <a:tc>
                  <a:txBody>
                    <a:bodyPr/>
                    <a:lstStyle/>
                    <a:p>
                      <a:pPr algn="ctr"/>
                      <a:r>
                        <a:rPr lang="es-MX" dirty="0"/>
                        <a:t>2.000 – 3.500</a:t>
                      </a:r>
                    </a:p>
                  </a:txBody>
                  <a:tcPr/>
                </a:tc>
                <a:tc>
                  <a:txBody>
                    <a:bodyPr/>
                    <a:lstStyle/>
                    <a:p>
                      <a:pPr algn="ctr"/>
                      <a:r>
                        <a:rPr lang="es-MX" dirty="0"/>
                        <a:t>Antares</a:t>
                      </a:r>
                    </a:p>
                  </a:txBody>
                  <a:tcPr/>
                </a:tc>
                <a:extLst>
                  <a:ext uri="{0D108BD9-81ED-4DB2-BD59-A6C34878D82A}">
                    <a16:rowId xmlns:a16="http://schemas.microsoft.com/office/drawing/2014/main" val="2635652546"/>
                  </a:ext>
                </a:extLst>
              </a:tr>
            </a:tbl>
          </a:graphicData>
        </a:graphic>
      </p:graphicFrame>
    </p:spTree>
    <p:extLst>
      <p:ext uri="{BB962C8B-B14F-4D97-AF65-F5344CB8AC3E}">
        <p14:creationId xmlns:p14="http://schemas.microsoft.com/office/powerpoint/2010/main" val="184987479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CFDA4A-9274-4565-9F02-718EE8329001}"/>
              </a:ext>
            </a:extLst>
          </p:cNvPr>
          <p:cNvSpPr>
            <a:spLocks noGrp="1"/>
          </p:cNvSpPr>
          <p:nvPr>
            <p:ph type="title"/>
          </p:nvPr>
        </p:nvSpPr>
        <p:spPr>
          <a:xfrm>
            <a:off x="685800" y="-106017"/>
            <a:ext cx="10131425" cy="1456267"/>
          </a:xfrm>
        </p:spPr>
        <p:txBody>
          <a:bodyPr>
            <a:normAutofit/>
          </a:bodyPr>
          <a:lstStyle/>
          <a:p>
            <a:r>
              <a:rPr lang="es-MX" sz="6000" b="1" dirty="0">
                <a:solidFill>
                  <a:schemeClr val="bg2">
                    <a:lumMod val="20000"/>
                    <a:lumOff val="80000"/>
                  </a:schemeClr>
                </a:solidFill>
                <a:effectLst>
                  <a:outerShdw blurRad="38100" dist="38100" dir="2700000" algn="tl">
                    <a:srgbClr val="000000">
                      <a:alpha val="43137"/>
                    </a:srgbClr>
                  </a:outerShdw>
                </a:effectLst>
              </a:rPr>
              <a:t>GENERALIDADES… </a:t>
            </a:r>
          </a:p>
        </p:txBody>
      </p:sp>
      <p:sp>
        <p:nvSpPr>
          <p:cNvPr id="3" name="Marcador de contenido 2">
            <a:extLst>
              <a:ext uri="{FF2B5EF4-FFF2-40B4-BE49-F238E27FC236}">
                <a16:creationId xmlns:a16="http://schemas.microsoft.com/office/drawing/2014/main" id="{361F007E-7DA3-4C17-8F73-A15D411676E6}"/>
              </a:ext>
            </a:extLst>
          </p:cNvPr>
          <p:cNvSpPr>
            <a:spLocks noGrp="1"/>
          </p:cNvSpPr>
          <p:nvPr>
            <p:ph idx="1"/>
          </p:nvPr>
        </p:nvSpPr>
        <p:spPr>
          <a:xfrm>
            <a:off x="685800" y="1350250"/>
            <a:ext cx="10131425" cy="5261113"/>
          </a:xfrm>
        </p:spPr>
        <p:txBody>
          <a:bodyPr>
            <a:normAutofit fontScale="92500"/>
          </a:bodyPr>
          <a:lstStyle/>
          <a:p>
            <a:pPr>
              <a:buFont typeface="Courier New" panose="02070309020205020404" pitchFamily="49" charset="0"/>
              <a:buChar char="o"/>
            </a:pPr>
            <a:r>
              <a:rPr lang="es-MX" sz="2800" dirty="0"/>
              <a:t>El orden de temperatura de los tipos espectrales es decreciente. Es decir que las estrellas de tipo espectral O son las más calientes y las más frías son las tipo M.</a:t>
            </a:r>
          </a:p>
          <a:p>
            <a:pPr>
              <a:buFont typeface="Courier New" panose="02070309020205020404" pitchFamily="49" charset="0"/>
              <a:buChar char="o"/>
            </a:pPr>
            <a:r>
              <a:rPr lang="es-MX" sz="2800" dirty="0"/>
              <a:t>Las estrellas de tipo espectral O son azuladas y las de tipo espectral M son de colores rojizos.</a:t>
            </a:r>
          </a:p>
          <a:p>
            <a:pPr>
              <a:buFont typeface="Courier New" panose="02070309020205020404" pitchFamily="49" charset="0"/>
              <a:buChar char="o"/>
            </a:pPr>
            <a:r>
              <a:rPr lang="es-MX" sz="2800" dirty="0"/>
              <a:t>Las estrellas de tipo espectral M y B son las más abundantes.</a:t>
            </a:r>
          </a:p>
          <a:p>
            <a:pPr>
              <a:buFont typeface="Courier New" panose="02070309020205020404" pitchFamily="49" charset="0"/>
              <a:buChar char="o"/>
            </a:pPr>
            <a:r>
              <a:rPr lang="es-MX" sz="2800" dirty="0"/>
              <a:t>Hay más tipos espectrales, que son los R – N – S, que incluyen a estrellas frías y el tipo espectral W que agrupa a estrellas muy calientes.</a:t>
            </a:r>
          </a:p>
          <a:p>
            <a:pPr>
              <a:buFont typeface="Courier New" panose="02070309020205020404" pitchFamily="49" charset="0"/>
              <a:buChar char="o"/>
            </a:pPr>
            <a:r>
              <a:rPr lang="es-MX" sz="2800" dirty="0"/>
              <a:t>Todos los grupos espectrales a excepción del tipo O, se diferencian en subgrupos. Por ejemplo el Sol es de tipo espectral G2, significa que esta a dos decimas en el camino del tipo espectral K.</a:t>
            </a:r>
          </a:p>
          <a:p>
            <a:pPr>
              <a:buFont typeface="Courier New" panose="02070309020205020404" pitchFamily="49" charset="0"/>
              <a:buChar char="o"/>
            </a:pPr>
            <a:endParaRPr lang="es-MX" sz="2800" dirty="0"/>
          </a:p>
        </p:txBody>
      </p:sp>
    </p:spTree>
    <p:extLst>
      <p:ext uri="{BB962C8B-B14F-4D97-AF65-F5344CB8AC3E}">
        <p14:creationId xmlns:p14="http://schemas.microsoft.com/office/powerpoint/2010/main" val="1837351645"/>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61063E-F326-4625-B918-6250361A0716}"/>
              </a:ext>
            </a:extLst>
          </p:cNvPr>
          <p:cNvSpPr>
            <a:spLocks noGrp="1"/>
          </p:cNvSpPr>
          <p:nvPr>
            <p:ph type="title"/>
          </p:nvPr>
        </p:nvSpPr>
        <p:spPr>
          <a:xfrm>
            <a:off x="672549" y="0"/>
            <a:ext cx="10131425" cy="1456267"/>
          </a:xfrm>
        </p:spPr>
        <p:txBody>
          <a:bodyPr>
            <a:normAutofit/>
          </a:bodyPr>
          <a:lstStyle/>
          <a:p>
            <a:r>
              <a:rPr lang="es-ES" sz="5400" b="1" dirty="0">
                <a:effectLst>
                  <a:outerShdw blurRad="38100" dist="38100" dir="2700000" algn="tl">
                    <a:srgbClr val="000000">
                      <a:alpha val="43137"/>
                    </a:srgbClr>
                  </a:outerShdw>
                </a:effectLst>
              </a:rPr>
              <a:t>DIAGRAMA H-R</a:t>
            </a:r>
          </a:p>
        </p:txBody>
      </p:sp>
      <p:pic>
        <p:nvPicPr>
          <p:cNvPr id="5" name="Marcador de contenido 4">
            <a:extLst>
              <a:ext uri="{FF2B5EF4-FFF2-40B4-BE49-F238E27FC236}">
                <a16:creationId xmlns:a16="http://schemas.microsoft.com/office/drawing/2014/main" id="{8BF272BE-21E8-46D2-9723-B02DBB37FD78}"/>
              </a:ext>
            </a:extLst>
          </p:cNvPr>
          <p:cNvPicPr>
            <a:picLocks noGrp="1" noChangeAspect="1"/>
          </p:cNvPicPr>
          <p:nvPr>
            <p:ph idx="1"/>
          </p:nvPr>
        </p:nvPicPr>
        <p:blipFill>
          <a:blip r:embed="rId2"/>
          <a:stretch>
            <a:fillRect/>
          </a:stretch>
        </p:blipFill>
        <p:spPr>
          <a:xfrm>
            <a:off x="2560275" y="1359646"/>
            <a:ext cx="7071450" cy="5193554"/>
          </a:xfrm>
        </p:spPr>
      </p:pic>
    </p:spTree>
    <p:extLst>
      <p:ext uri="{BB962C8B-B14F-4D97-AF65-F5344CB8AC3E}">
        <p14:creationId xmlns:p14="http://schemas.microsoft.com/office/powerpoint/2010/main" val="770455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AFF2A8-BFB2-40E8-A299-DC39E7B4CE72}"/>
              </a:ext>
            </a:extLst>
          </p:cNvPr>
          <p:cNvSpPr>
            <a:spLocks noGrp="1"/>
          </p:cNvSpPr>
          <p:nvPr>
            <p:ph type="title"/>
          </p:nvPr>
        </p:nvSpPr>
        <p:spPr>
          <a:xfrm>
            <a:off x="685801" y="165651"/>
            <a:ext cx="10131425" cy="1172819"/>
          </a:xfrm>
        </p:spPr>
        <p:txBody>
          <a:bodyPr>
            <a:normAutofit/>
          </a:bodyPr>
          <a:lstStyle/>
          <a:p>
            <a:r>
              <a:rPr lang="es-MX" sz="6000" dirty="0">
                <a:solidFill>
                  <a:schemeClr val="bg2">
                    <a:lumMod val="20000"/>
                    <a:lumOff val="80000"/>
                  </a:schemeClr>
                </a:solidFill>
              </a:rPr>
              <a:t>DIAGRAMA H-R</a:t>
            </a:r>
          </a:p>
        </p:txBody>
      </p:sp>
      <p:sp>
        <p:nvSpPr>
          <p:cNvPr id="7" name="Marcador de contenido 6">
            <a:extLst>
              <a:ext uri="{FF2B5EF4-FFF2-40B4-BE49-F238E27FC236}">
                <a16:creationId xmlns:a16="http://schemas.microsoft.com/office/drawing/2014/main" id="{DE1E510C-D2B4-49BB-99C1-E714A3DFE8EE}"/>
              </a:ext>
            </a:extLst>
          </p:cNvPr>
          <p:cNvSpPr>
            <a:spLocks noGrp="1"/>
          </p:cNvSpPr>
          <p:nvPr>
            <p:ph idx="1"/>
          </p:nvPr>
        </p:nvSpPr>
        <p:spPr>
          <a:xfrm>
            <a:off x="685802" y="1139687"/>
            <a:ext cx="4416286" cy="5433391"/>
          </a:xfrm>
        </p:spPr>
        <p:txBody>
          <a:bodyPr>
            <a:normAutofit/>
          </a:bodyPr>
          <a:lstStyle/>
          <a:p>
            <a:pPr>
              <a:buFont typeface="Courier New" panose="02070309020205020404" pitchFamily="49" charset="0"/>
              <a:buChar char="o"/>
            </a:pPr>
            <a:r>
              <a:rPr lang="es-MX" sz="2400" dirty="0"/>
              <a:t>A comienzos del siglo XX, Ejnar Hertzsprung y Henry Rusell elaboraron de forma independiente un grafico que relacionaba la magnitud absoluta (luminosidad) con el tipo espectral (temperatura) de las estrellas.</a:t>
            </a:r>
          </a:p>
          <a:p>
            <a:pPr>
              <a:buFont typeface="Courier New" panose="02070309020205020404" pitchFamily="49" charset="0"/>
              <a:buChar char="o"/>
            </a:pPr>
            <a:r>
              <a:rPr lang="es-MX" sz="2400" dirty="0"/>
              <a:t>Ambos llegaron a la misma conclusión, las estrellas se clasifican en 4 grandes grupos: enanas blancas, secuencia principal, gigantes y supergiantes. </a:t>
            </a:r>
          </a:p>
        </p:txBody>
      </p:sp>
      <p:pic>
        <p:nvPicPr>
          <p:cNvPr id="9" name="Imagen 8">
            <a:extLst>
              <a:ext uri="{FF2B5EF4-FFF2-40B4-BE49-F238E27FC236}">
                <a16:creationId xmlns:a16="http://schemas.microsoft.com/office/drawing/2014/main" id="{6D45639D-CD1F-4C67-B0D1-295FC4B334C0}"/>
              </a:ext>
            </a:extLst>
          </p:cNvPr>
          <p:cNvPicPr>
            <a:picLocks noChangeAspect="1"/>
          </p:cNvPicPr>
          <p:nvPr/>
        </p:nvPicPr>
        <p:blipFill>
          <a:blip r:embed="rId2"/>
          <a:stretch>
            <a:fillRect/>
          </a:stretch>
        </p:blipFill>
        <p:spPr>
          <a:xfrm>
            <a:off x="6096000" y="752060"/>
            <a:ext cx="5456345" cy="5770084"/>
          </a:xfrm>
          <a:prstGeom prst="rect">
            <a:avLst/>
          </a:prstGeom>
        </p:spPr>
      </p:pic>
    </p:spTree>
    <p:extLst>
      <p:ext uri="{BB962C8B-B14F-4D97-AF65-F5344CB8AC3E}">
        <p14:creationId xmlns:p14="http://schemas.microsoft.com/office/powerpoint/2010/main" val="1057724056"/>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FC68BD3B-8277-4CF7-B1FD-0A501F8A0A96}"/>
              </a:ext>
            </a:extLst>
          </p:cNvPr>
          <p:cNvPicPr>
            <a:picLocks noGrp="1" noChangeAspect="1"/>
          </p:cNvPicPr>
          <p:nvPr>
            <p:ph idx="1"/>
          </p:nvPr>
        </p:nvPicPr>
        <p:blipFill>
          <a:blip r:embed="rId2"/>
          <a:stretch>
            <a:fillRect/>
          </a:stretch>
        </p:blipFill>
        <p:spPr>
          <a:xfrm>
            <a:off x="31689" y="16181"/>
            <a:ext cx="5761788" cy="6825635"/>
          </a:xfrm>
        </p:spPr>
      </p:pic>
      <p:pic>
        <p:nvPicPr>
          <p:cNvPr id="7" name="Imagen 6">
            <a:extLst>
              <a:ext uri="{FF2B5EF4-FFF2-40B4-BE49-F238E27FC236}">
                <a16:creationId xmlns:a16="http://schemas.microsoft.com/office/drawing/2014/main" id="{2FBF759F-4873-48E2-837D-4846C2042A6E}"/>
              </a:ext>
            </a:extLst>
          </p:cNvPr>
          <p:cNvPicPr>
            <a:picLocks noChangeAspect="1"/>
          </p:cNvPicPr>
          <p:nvPr/>
        </p:nvPicPr>
        <p:blipFill>
          <a:blip r:embed="rId3"/>
          <a:stretch>
            <a:fillRect/>
          </a:stretch>
        </p:blipFill>
        <p:spPr>
          <a:xfrm>
            <a:off x="5686518" y="1024302"/>
            <a:ext cx="6505482" cy="4819907"/>
          </a:xfrm>
          <a:prstGeom prst="rect">
            <a:avLst/>
          </a:prstGeom>
        </p:spPr>
      </p:pic>
    </p:spTree>
    <p:extLst>
      <p:ext uri="{BB962C8B-B14F-4D97-AF65-F5344CB8AC3E}">
        <p14:creationId xmlns:p14="http://schemas.microsoft.com/office/powerpoint/2010/main" val="321900808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B7B361-F6D3-485C-8B7D-D4A740683D5F}"/>
              </a:ext>
            </a:extLst>
          </p:cNvPr>
          <p:cNvSpPr>
            <a:spLocks noGrp="1"/>
          </p:cNvSpPr>
          <p:nvPr>
            <p:ph type="title"/>
          </p:nvPr>
        </p:nvSpPr>
        <p:spPr>
          <a:xfrm>
            <a:off x="685800" y="0"/>
            <a:ext cx="10131425" cy="1456267"/>
          </a:xfrm>
        </p:spPr>
        <p:txBody>
          <a:bodyPr/>
          <a:lstStyle/>
          <a:p>
            <a:r>
              <a:rPr lang="es-MX" sz="6000" dirty="0">
                <a:solidFill>
                  <a:schemeClr val="bg2">
                    <a:lumMod val="20000"/>
                    <a:lumOff val="80000"/>
                  </a:schemeClr>
                </a:solidFill>
              </a:rPr>
              <a:t>Diagrama H-R</a:t>
            </a:r>
            <a:endParaRPr lang="es-MX" dirty="0">
              <a:solidFill>
                <a:schemeClr val="bg2">
                  <a:lumMod val="20000"/>
                  <a:lumOff val="80000"/>
                </a:schemeClr>
              </a:solidFill>
            </a:endParaRPr>
          </a:p>
        </p:txBody>
      </p:sp>
      <p:sp>
        <p:nvSpPr>
          <p:cNvPr id="3" name="Marcador de contenido 2">
            <a:extLst>
              <a:ext uri="{FF2B5EF4-FFF2-40B4-BE49-F238E27FC236}">
                <a16:creationId xmlns:a16="http://schemas.microsoft.com/office/drawing/2014/main" id="{06A82680-D859-4747-B742-AE296F8317DD}"/>
              </a:ext>
            </a:extLst>
          </p:cNvPr>
          <p:cNvSpPr>
            <a:spLocks noGrp="1"/>
          </p:cNvSpPr>
          <p:nvPr>
            <p:ph idx="1"/>
          </p:nvPr>
        </p:nvSpPr>
        <p:spPr>
          <a:xfrm>
            <a:off x="685801" y="1205949"/>
            <a:ext cx="10131425" cy="5433390"/>
          </a:xfrm>
        </p:spPr>
        <p:txBody>
          <a:bodyPr>
            <a:normAutofit fontScale="92500"/>
          </a:bodyPr>
          <a:lstStyle/>
          <a:p>
            <a:pPr>
              <a:buFont typeface="Courier New" panose="02070309020205020404" pitchFamily="49" charset="0"/>
              <a:buChar char="o"/>
            </a:pPr>
            <a:r>
              <a:rPr lang="es-MX" sz="2400" dirty="0"/>
              <a:t>En el eje de las x encontramos graficado el tipo espectral, la temperatura es decreciente de izquierda a derecha, es decir las estrellas más calientes se ubican a la izquierda del grafico y las más frías a la derecha.</a:t>
            </a:r>
          </a:p>
          <a:p>
            <a:pPr>
              <a:buFont typeface="Courier New" panose="02070309020205020404" pitchFamily="49" charset="0"/>
              <a:buChar char="o"/>
            </a:pPr>
            <a:r>
              <a:rPr lang="es-MX" sz="2400" dirty="0"/>
              <a:t>En el eje de las y, se gráfica la magnitud absoluta, también de manera decreciente comenzando en el origen, por lo tanto las estrellas más brillantes se ubican en la parte superior del grafico y las menos brillantes en la parte inferior del mismo.</a:t>
            </a:r>
          </a:p>
          <a:p>
            <a:pPr>
              <a:buFont typeface="Courier New" panose="02070309020205020404" pitchFamily="49" charset="0"/>
              <a:buChar char="o"/>
            </a:pPr>
            <a:r>
              <a:rPr lang="es-MX" sz="2400" dirty="0"/>
              <a:t>Más del 90% de las estrellas se ubican en la Secuencia Principal (incluido el Sol), el mismo atraviesa el grafico desde la parte superior izquierda hasta la parte inferior derecha. En este grupo, cuanto mayor es la temperatura, mayor será el brillo y por el contrario cuanto menor sea la temperatura menor será el brillo.</a:t>
            </a:r>
          </a:p>
          <a:p>
            <a:pPr>
              <a:buFont typeface="Courier New" panose="02070309020205020404" pitchFamily="49" charset="0"/>
              <a:buChar char="o"/>
            </a:pPr>
            <a:r>
              <a:rPr lang="es-MX" sz="2400" dirty="0"/>
              <a:t>Las estrellas que se corresponden con los grupos gigantes y supergigantes, son estrellas de baja temperatura superficial, pero son muy brillantes.</a:t>
            </a:r>
          </a:p>
          <a:p>
            <a:pPr>
              <a:buFont typeface="Courier New" panose="02070309020205020404" pitchFamily="49" charset="0"/>
              <a:buChar char="o"/>
            </a:pPr>
            <a:r>
              <a:rPr lang="es-MX" sz="2400" dirty="0"/>
              <a:t>Las enanas blancas son estrellas de bajo brillo pero elevadas temperaturas superficiales.</a:t>
            </a:r>
          </a:p>
        </p:txBody>
      </p:sp>
    </p:spTree>
    <p:extLst>
      <p:ext uri="{BB962C8B-B14F-4D97-AF65-F5344CB8AC3E}">
        <p14:creationId xmlns:p14="http://schemas.microsoft.com/office/powerpoint/2010/main" val="3691881385"/>
      </p:ext>
    </p:extLst>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TM03457452[[fn=Celestial]]</Template>
  <TotalTime>1474</TotalTime>
  <Words>919</Words>
  <Application>Microsoft Office PowerPoint</Application>
  <PresentationFormat>Panorámica</PresentationFormat>
  <Paragraphs>80</Paragraphs>
  <Slides>11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Arial</vt:lpstr>
      <vt:lpstr>Calibri</vt:lpstr>
      <vt:lpstr>Calibri Light</vt:lpstr>
      <vt:lpstr>Cambria Math</vt:lpstr>
      <vt:lpstr>Courier New</vt:lpstr>
      <vt:lpstr>Celestial</vt:lpstr>
      <vt:lpstr>DIAGRAMA h-r  clasificación estelar</vt:lpstr>
      <vt:lpstr>¿Qué son las estrellas?</vt:lpstr>
      <vt:lpstr>¿Cómo SE CLASIFICAN LAS ESTRELLAS?</vt:lpstr>
      <vt:lpstr>Presentación de PowerPoint</vt:lpstr>
      <vt:lpstr>GENERALIDADES… </vt:lpstr>
      <vt:lpstr>DIAGRAMA H-R</vt:lpstr>
      <vt:lpstr>DIAGRAMA H-R</vt:lpstr>
      <vt:lpstr>Presentación de PowerPoint</vt:lpstr>
      <vt:lpstr>Diagrama H-R</vt:lpstr>
      <vt:lpstr>Relación período-luminosidad para estrellas de la secuencia principal</vt:lpstr>
      <vt:lpstr>Tamaño de las estrellas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DIAGRAMA h-r  clasificación estelar</dc:title>
  <dc:creator>vladimir</dc:creator>
  <cp:lastModifiedBy>Vladimir Pérez Priori</cp:lastModifiedBy>
  <cp:revision>24</cp:revision>
  <dcterms:created xsi:type="dcterms:W3CDTF">2019-09-19T13:10:14Z</dcterms:created>
  <dcterms:modified xsi:type="dcterms:W3CDTF">2020-08-17T21:44:11Z</dcterms:modified>
</cp:coreProperties>
</file>